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Lst>
  <p:sldSz cx="9144000" cy="6858000" type="screen4x3"/>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69" d="100"/>
          <a:sy n="69" d="100"/>
        </p:scale>
        <p:origin x="1410" y="60"/>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402588" y="-85902"/>
            <a:ext cx="6338823" cy="1245870"/>
          </a:xfrm>
          <a:prstGeom prst="rect">
            <a:avLst/>
          </a:prstGeom>
        </p:spPr>
        <p:txBody>
          <a:bodyPr wrap="square" lIns="0" tIns="0" rIns="0" bIns="0">
            <a:spAutoFit/>
          </a:bodyPr>
          <a:lstStyle>
            <a:lvl1pPr>
              <a:defRPr sz="8000" b="0" i="0">
                <a:solidFill>
                  <a:srgbClr val="FFFF00"/>
                </a:solidFill>
                <a:latin typeface="Times New Roman"/>
                <a:cs typeface="Times New Roman"/>
              </a:defRPr>
            </a:lvl1pPr>
          </a:lstStyle>
          <a:p>
            <a:endParaRPr/>
          </a:p>
        </p:txBody>
      </p:sp>
      <p:sp>
        <p:nvSpPr>
          <p:cNvPr id="3" name="Holder 3"/>
          <p:cNvSpPr>
            <a:spLocks noGrp="1"/>
          </p:cNvSpPr>
          <p:nvPr>
            <p:ph type="subTitle" idx="4"/>
          </p:nvPr>
        </p:nvSpPr>
        <p:spPr>
          <a:xfrm>
            <a:off x="1371600" y="3840480"/>
            <a:ext cx="64008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pPr/>
              <a:t>5/9/2021</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p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000" b="1" i="0" u="heavy">
                <a:solidFill>
                  <a:srgbClr val="FFFF00"/>
                </a:solidFill>
                <a:latin typeface="Times New Roman"/>
                <a:cs typeface="Times New Roman"/>
              </a:defRPr>
            </a:lvl1pPr>
          </a:lstStyle>
          <a:p>
            <a:endParaRPr/>
          </a:p>
        </p:txBody>
      </p:sp>
      <p:sp>
        <p:nvSpPr>
          <p:cNvPr id="3" name="Holder 3"/>
          <p:cNvSpPr>
            <a:spLocks noGrp="1"/>
          </p:cNvSpPr>
          <p:nvPr>
            <p:ph type="body" idx="1"/>
          </p:nvPr>
        </p:nvSpPr>
        <p:spPr/>
        <p:txBody>
          <a:bodyPr lIns="0" tIns="0" rIns="0" bIns="0"/>
          <a:lstStyle>
            <a:lvl1pPr>
              <a:defRPr sz="3200" b="0" i="0">
                <a:solidFill>
                  <a:schemeClr val="bg1"/>
                </a:solidFill>
                <a:latin typeface="Times New Roman"/>
                <a:cs typeface="Times New Roman"/>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pPr/>
              <a:t>5/9/2021</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000" b="1" i="0" u="heavy">
                <a:solidFill>
                  <a:srgbClr val="FFFF00"/>
                </a:solidFill>
                <a:latin typeface="Times New Roman"/>
                <a:cs typeface="Times New Roman"/>
              </a:defRPr>
            </a:lvl1pPr>
          </a:lstStyle>
          <a:p>
            <a:endParaRPr/>
          </a:p>
        </p:txBody>
      </p:sp>
      <p:sp>
        <p:nvSpPr>
          <p:cNvPr id="3" name="Holder 3"/>
          <p:cNvSpPr>
            <a:spLocks noGrp="1"/>
          </p:cNvSpPr>
          <p:nvPr>
            <p:ph sz="half" idx="2"/>
          </p:nvPr>
        </p:nvSpPr>
        <p:spPr>
          <a:xfrm>
            <a:off x="457200" y="1577340"/>
            <a:ext cx="397764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709160" y="1577340"/>
            <a:ext cx="397764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pPr/>
              <a:t>5/9/2021</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000" b="1" i="0" u="heavy">
                <a:solidFill>
                  <a:srgbClr val="FFFF00"/>
                </a:solidFill>
                <a:latin typeface="Times New Roman"/>
                <a:cs typeface="Times New Roman"/>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pPr/>
              <a:t>5/9/2021</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pPr/>
              <a:t>5/9/2021</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9144000" cy="6858000"/>
          </a:xfrm>
          <a:prstGeom prst="rect">
            <a:avLst/>
          </a:prstGeom>
          <a:blipFill>
            <a:blip r:embed="rId7" cstate="print"/>
            <a:stretch>
              <a:fillRect/>
            </a:stretch>
          </a:blipFill>
        </p:spPr>
        <p:txBody>
          <a:bodyPr wrap="square" lIns="0" tIns="0" rIns="0" bIns="0" rtlCol="0"/>
          <a:lstStyle/>
          <a:p>
            <a:endParaRPr/>
          </a:p>
        </p:txBody>
      </p:sp>
      <p:sp>
        <p:nvSpPr>
          <p:cNvPr id="2" name="Holder 2"/>
          <p:cNvSpPr>
            <a:spLocks noGrp="1"/>
          </p:cNvSpPr>
          <p:nvPr>
            <p:ph type="title"/>
          </p:nvPr>
        </p:nvSpPr>
        <p:spPr>
          <a:xfrm>
            <a:off x="102895" y="-49766"/>
            <a:ext cx="8938209" cy="2178685"/>
          </a:xfrm>
          <a:prstGeom prst="rect">
            <a:avLst/>
          </a:prstGeom>
        </p:spPr>
        <p:txBody>
          <a:bodyPr wrap="square" lIns="0" tIns="0" rIns="0" bIns="0">
            <a:spAutoFit/>
          </a:bodyPr>
          <a:lstStyle>
            <a:lvl1pPr>
              <a:defRPr sz="4000" b="1" i="0" u="heavy">
                <a:solidFill>
                  <a:srgbClr val="FFFF00"/>
                </a:solidFill>
                <a:latin typeface="Times New Roman"/>
                <a:cs typeface="Times New Roman"/>
              </a:defRPr>
            </a:lvl1pPr>
          </a:lstStyle>
          <a:p>
            <a:endParaRPr/>
          </a:p>
        </p:txBody>
      </p:sp>
      <p:sp>
        <p:nvSpPr>
          <p:cNvPr id="3" name="Holder 3"/>
          <p:cNvSpPr>
            <a:spLocks noGrp="1"/>
          </p:cNvSpPr>
          <p:nvPr>
            <p:ph type="body" idx="1"/>
          </p:nvPr>
        </p:nvSpPr>
        <p:spPr>
          <a:xfrm>
            <a:off x="78739" y="1467357"/>
            <a:ext cx="5683885" cy="4514215"/>
          </a:xfrm>
          <a:prstGeom prst="rect">
            <a:avLst/>
          </a:prstGeom>
        </p:spPr>
        <p:txBody>
          <a:bodyPr wrap="square" lIns="0" tIns="0" rIns="0" bIns="0">
            <a:spAutoFit/>
          </a:bodyPr>
          <a:lstStyle>
            <a:lvl1pPr>
              <a:defRPr sz="3200" b="0" i="0">
                <a:solidFill>
                  <a:schemeClr val="bg1"/>
                </a:solidFill>
                <a:latin typeface="Times New Roman"/>
                <a:cs typeface="Times New Roman"/>
              </a:defRPr>
            </a:lvl1pPr>
          </a:lstStyle>
          <a:p>
            <a:endParaRPr/>
          </a:p>
        </p:txBody>
      </p:sp>
      <p:sp>
        <p:nvSpPr>
          <p:cNvPr id="4" name="Holder 4"/>
          <p:cNvSpPr>
            <a:spLocks noGrp="1"/>
          </p:cNvSpPr>
          <p:nvPr>
            <p:ph type="ftr" sz="quarter" idx="5"/>
          </p:nvPr>
        </p:nvSpPr>
        <p:spPr>
          <a:xfrm>
            <a:off x="3108960" y="6377940"/>
            <a:ext cx="292608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457200" y="6377940"/>
            <a:ext cx="210312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pPr/>
              <a:t>5/9/2021</a:t>
            </a:fld>
            <a:endParaRPr lang="en-US"/>
          </a:p>
        </p:txBody>
      </p:sp>
      <p:sp>
        <p:nvSpPr>
          <p:cNvPr id="6" name="Holder 6"/>
          <p:cNvSpPr>
            <a:spLocks noGrp="1"/>
          </p:cNvSpPr>
          <p:nvPr>
            <p:ph type="sldNum" sz="quarter" idx="7"/>
          </p:nvPr>
        </p:nvSpPr>
        <p:spPr>
          <a:xfrm>
            <a:off x="6583680" y="6377940"/>
            <a:ext cx="210312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rPr/>
              <a:pPr/>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3.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5.xml"/><Relationship Id="rId4" Type="http://schemas.openxmlformats.org/officeDocument/2006/relationships/image" Target="../media/image36.png"/></Relationships>
</file>

<file path=ppt/slides/_rels/slide21.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image" Target="../media/image37.png"/><Relationship Id="rId1" Type="http://schemas.openxmlformats.org/officeDocument/2006/relationships/slideLayout" Target="../slideLayouts/slideLayout4.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2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4.xml"/><Relationship Id="rId5" Type="http://schemas.openxmlformats.org/officeDocument/2006/relationships/image" Target="../media/image47.png"/><Relationship Id="rId4" Type="http://schemas.openxmlformats.org/officeDocument/2006/relationships/image" Target="../media/image46.png"/></Relationships>
</file>

<file path=ppt/slides/_rels/slide2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image" Target="../media/image59.png"/><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80.jpeg"/><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2" Type="http://schemas.openxmlformats.org/officeDocument/2006/relationships/image" Target="../media/image82.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84.jpeg"/><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8" Type="http://schemas.openxmlformats.org/officeDocument/2006/relationships/image" Target="../media/image91.png"/><Relationship Id="rId13" Type="http://schemas.openxmlformats.org/officeDocument/2006/relationships/image" Target="../media/image96.png"/><Relationship Id="rId18" Type="http://schemas.openxmlformats.org/officeDocument/2006/relationships/image" Target="../media/image101.png"/><Relationship Id="rId3" Type="http://schemas.openxmlformats.org/officeDocument/2006/relationships/image" Target="../media/image86.png"/><Relationship Id="rId21" Type="http://schemas.openxmlformats.org/officeDocument/2006/relationships/image" Target="../media/image104.png"/><Relationship Id="rId7" Type="http://schemas.openxmlformats.org/officeDocument/2006/relationships/image" Target="../media/image90.png"/><Relationship Id="rId12" Type="http://schemas.openxmlformats.org/officeDocument/2006/relationships/image" Target="../media/image95.png"/><Relationship Id="rId17" Type="http://schemas.openxmlformats.org/officeDocument/2006/relationships/image" Target="../media/image100.png"/><Relationship Id="rId25" Type="http://schemas.openxmlformats.org/officeDocument/2006/relationships/image" Target="../media/image108.png"/><Relationship Id="rId2" Type="http://schemas.openxmlformats.org/officeDocument/2006/relationships/image" Target="../media/image85.png"/><Relationship Id="rId16" Type="http://schemas.openxmlformats.org/officeDocument/2006/relationships/image" Target="../media/image99.png"/><Relationship Id="rId20" Type="http://schemas.openxmlformats.org/officeDocument/2006/relationships/image" Target="../media/image103.png"/><Relationship Id="rId1" Type="http://schemas.openxmlformats.org/officeDocument/2006/relationships/slideLayout" Target="../slideLayouts/slideLayout2.xml"/><Relationship Id="rId6" Type="http://schemas.openxmlformats.org/officeDocument/2006/relationships/image" Target="../media/image89.png"/><Relationship Id="rId11" Type="http://schemas.openxmlformats.org/officeDocument/2006/relationships/image" Target="../media/image94.png"/><Relationship Id="rId24" Type="http://schemas.openxmlformats.org/officeDocument/2006/relationships/image" Target="../media/image107.png"/><Relationship Id="rId5" Type="http://schemas.openxmlformats.org/officeDocument/2006/relationships/image" Target="../media/image88.png"/><Relationship Id="rId15" Type="http://schemas.openxmlformats.org/officeDocument/2006/relationships/image" Target="../media/image98.png"/><Relationship Id="rId23" Type="http://schemas.openxmlformats.org/officeDocument/2006/relationships/image" Target="../media/image106.png"/><Relationship Id="rId10" Type="http://schemas.openxmlformats.org/officeDocument/2006/relationships/image" Target="../media/image93.png"/><Relationship Id="rId19" Type="http://schemas.openxmlformats.org/officeDocument/2006/relationships/image" Target="../media/image102.png"/><Relationship Id="rId4" Type="http://schemas.openxmlformats.org/officeDocument/2006/relationships/image" Target="../media/image87.png"/><Relationship Id="rId9" Type="http://schemas.openxmlformats.org/officeDocument/2006/relationships/image" Target="../media/image92.png"/><Relationship Id="rId14" Type="http://schemas.openxmlformats.org/officeDocument/2006/relationships/image" Target="../media/image97.png"/><Relationship Id="rId22" Type="http://schemas.openxmlformats.org/officeDocument/2006/relationships/image" Target="../media/image105.png"/></Relationships>
</file>

<file path=ppt/slides/_rels/slide62.xml.rels><?xml version="1.0" encoding="UTF-8" standalone="yes"?>
<Relationships xmlns="http://schemas.openxmlformats.org/package/2006/relationships"><Relationship Id="rId2" Type="http://schemas.openxmlformats.org/officeDocument/2006/relationships/image" Target="../media/image109.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2.xml"/><Relationship Id="rId5" Type="http://schemas.openxmlformats.org/officeDocument/2006/relationships/image" Target="../media/image115.png"/><Relationship Id="rId4" Type="http://schemas.openxmlformats.org/officeDocument/2006/relationships/image" Target="../media/image114.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2" Type="http://schemas.openxmlformats.org/officeDocument/2006/relationships/image" Target="../media/image116.jpe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119.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2" Type="http://schemas.openxmlformats.org/officeDocument/2006/relationships/image" Target="../media/image120.jpeg"/><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5.xml"/></Relationships>
</file>

<file path=ppt/slides/_rels/slide72.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5.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2" Type="http://schemas.openxmlformats.org/officeDocument/2006/relationships/image" Target="../media/image122.jpeg"/><Relationship Id="rId1" Type="http://schemas.openxmlformats.org/officeDocument/2006/relationships/slideLayout" Target="../slideLayouts/slideLayout5.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124.jpeg"/><Relationship Id="rId2" Type="http://schemas.openxmlformats.org/officeDocument/2006/relationships/image" Target="../media/image12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51026" y="1172082"/>
            <a:ext cx="6992620" cy="696595"/>
          </a:xfrm>
          <a:prstGeom prst="rect">
            <a:avLst/>
          </a:prstGeom>
        </p:spPr>
        <p:txBody>
          <a:bodyPr vert="horz" wrap="square" lIns="0" tIns="13335" rIns="0" bIns="0" rtlCol="0">
            <a:spAutoFit/>
          </a:bodyPr>
          <a:lstStyle/>
          <a:p>
            <a:pPr marL="12700">
              <a:lnSpc>
                <a:spcPct val="100000"/>
              </a:lnSpc>
              <a:spcBef>
                <a:spcPts val="105"/>
              </a:spcBef>
            </a:pPr>
            <a:r>
              <a:rPr sz="4400" i="1" dirty="0">
                <a:solidFill>
                  <a:srgbClr val="FFFF00"/>
                </a:solidFill>
                <a:latin typeface="Times New Roman"/>
                <a:cs typeface="Times New Roman"/>
              </a:rPr>
              <a:t>PERFORMANCE</a:t>
            </a:r>
            <a:r>
              <a:rPr sz="4400" i="1" spc="-110" dirty="0">
                <a:solidFill>
                  <a:srgbClr val="FFFF00"/>
                </a:solidFill>
                <a:latin typeface="Times New Roman"/>
                <a:cs typeface="Times New Roman"/>
              </a:rPr>
              <a:t> </a:t>
            </a:r>
            <a:r>
              <a:rPr sz="4400" i="1" dirty="0">
                <a:solidFill>
                  <a:srgbClr val="FFFF00"/>
                </a:solidFill>
                <a:latin typeface="Times New Roman"/>
                <a:cs typeface="Times New Roman"/>
              </a:rPr>
              <a:t>APPRAISAL</a:t>
            </a:r>
            <a:endParaRPr sz="4400">
              <a:latin typeface="Times New Roman"/>
              <a:cs typeface="Times New Roman"/>
            </a:endParaRPr>
          </a:p>
        </p:txBody>
      </p:sp>
      <p:grpSp>
        <p:nvGrpSpPr>
          <p:cNvPr id="4" name="object 4"/>
          <p:cNvGrpSpPr/>
          <p:nvPr/>
        </p:nvGrpSpPr>
        <p:grpSpPr>
          <a:xfrm>
            <a:off x="0" y="2238977"/>
            <a:ext cx="5021580" cy="4619625"/>
            <a:chOff x="0" y="2238977"/>
            <a:chExt cx="5021580" cy="4619625"/>
          </a:xfrm>
        </p:grpSpPr>
        <p:sp>
          <p:nvSpPr>
            <p:cNvPr id="5" name="object 5"/>
            <p:cNvSpPr/>
            <p:nvPr/>
          </p:nvSpPr>
          <p:spPr>
            <a:xfrm>
              <a:off x="3486405" y="2352545"/>
              <a:ext cx="1105535" cy="1473200"/>
            </a:xfrm>
            <a:custGeom>
              <a:avLst/>
              <a:gdLst/>
              <a:ahLst/>
              <a:cxnLst/>
              <a:rect l="l" t="t" r="r" b="b"/>
              <a:pathLst>
                <a:path w="1105535" h="1473200">
                  <a:moveTo>
                    <a:pt x="538628" y="0"/>
                  </a:moveTo>
                  <a:lnTo>
                    <a:pt x="492925" y="0"/>
                  </a:lnTo>
                  <a:lnTo>
                    <a:pt x="449683" y="7358"/>
                  </a:lnTo>
                  <a:lnTo>
                    <a:pt x="401519" y="22023"/>
                  </a:lnTo>
                  <a:lnTo>
                    <a:pt x="353355" y="40342"/>
                  </a:lnTo>
                  <a:lnTo>
                    <a:pt x="302378" y="65968"/>
                  </a:lnTo>
                  <a:lnTo>
                    <a:pt x="248941" y="98952"/>
                  </a:lnTo>
                  <a:lnTo>
                    <a:pt x="195503" y="139244"/>
                  </a:lnTo>
                  <a:lnTo>
                    <a:pt x="157534" y="175882"/>
                  </a:lnTo>
                  <a:lnTo>
                    <a:pt x="124488" y="227185"/>
                  </a:lnTo>
                  <a:lnTo>
                    <a:pt x="93902" y="285796"/>
                  </a:lnTo>
                  <a:lnTo>
                    <a:pt x="68589" y="344457"/>
                  </a:lnTo>
                  <a:lnTo>
                    <a:pt x="45738" y="406721"/>
                  </a:lnTo>
                  <a:lnTo>
                    <a:pt x="27949" y="458025"/>
                  </a:lnTo>
                  <a:lnTo>
                    <a:pt x="17789" y="505674"/>
                  </a:lnTo>
                  <a:lnTo>
                    <a:pt x="10160" y="534954"/>
                  </a:lnTo>
                  <a:lnTo>
                    <a:pt x="0" y="670545"/>
                  </a:lnTo>
                  <a:lnTo>
                    <a:pt x="5097" y="795124"/>
                  </a:lnTo>
                  <a:lnTo>
                    <a:pt x="22886" y="919704"/>
                  </a:lnTo>
                  <a:lnTo>
                    <a:pt x="35542" y="923357"/>
                  </a:lnTo>
                  <a:lnTo>
                    <a:pt x="66128" y="927011"/>
                  </a:lnTo>
                  <a:lnTo>
                    <a:pt x="109370" y="938023"/>
                  </a:lnTo>
                  <a:lnTo>
                    <a:pt x="210972" y="959995"/>
                  </a:lnTo>
                  <a:lnTo>
                    <a:pt x="259136" y="967353"/>
                  </a:lnTo>
                  <a:lnTo>
                    <a:pt x="312573" y="978314"/>
                  </a:lnTo>
                  <a:lnTo>
                    <a:pt x="322769" y="985672"/>
                  </a:lnTo>
                  <a:lnTo>
                    <a:pt x="340347" y="1000287"/>
                  </a:lnTo>
                  <a:lnTo>
                    <a:pt x="370933" y="1022310"/>
                  </a:lnTo>
                  <a:lnTo>
                    <a:pt x="447222" y="1091882"/>
                  </a:lnTo>
                  <a:lnTo>
                    <a:pt x="492925" y="1135878"/>
                  </a:lnTo>
                  <a:lnTo>
                    <a:pt x="589604" y="1223819"/>
                  </a:lnTo>
                  <a:lnTo>
                    <a:pt x="637768" y="1271469"/>
                  </a:lnTo>
                  <a:lnTo>
                    <a:pt x="685932" y="1315414"/>
                  </a:lnTo>
                  <a:lnTo>
                    <a:pt x="729174" y="1359359"/>
                  </a:lnTo>
                  <a:lnTo>
                    <a:pt x="769956" y="1395997"/>
                  </a:lnTo>
                  <a:lnTo>
                    <a:pt x="803002" y="1428982"/>
                  </a:lnTo>
                  <a:lnTo>
                    <a:pt x="846245" y="1465620"/>
                  </a:lnTo>
                  <a:lnTo>
                    <a:pt x="851166" y="1472978"/>
                  </a:lnTo>
                  <a:lnTo>
                    <a:pt x="853627" y="1465620"/>
                  </a:lnTo>
                  <a:lnTo>
                    <a:pt x="863823" y="1447301"/>
                  </a:lnTo>
                  <a:lnTo>
                    <a:pt x="891948" y="1388690"/>
                  </a:lnTo>
                  <a:lnTo>
                    <a:pt x="927455" y="1330079"/>
                  </a:lnTo>
                  <a:lnTo>
                    <a:pt x="955580" y="1304402"/>
                  </a:lnTo>
                  <a:lnTo>
                    <a:pt x="991088" y="1304402"/>
                  </a:lnTo>
                  <a:lnTo>
                    <a:pt x="1016401" y="1308107"/>
                  </a:lnTo>
                  <a:lnTo>
                    <a:pt x="1041713" y="1308107"/>
                  </a:lnTo>
                  <a:lnTo>
                    <a:pt x="1084955" y="1315414"/>
                  </a:lnTo>
                  <a:lnTo>
                    <a:pt x="1105346" y="1315414"/>
                  </a:lnTo>
                  <a:lnTo>
                    <a:pt x="1095150" y="1264111"/>
                  </a:lnTo>
                  <a:lnTo>
                    <a:pt x="1072299" y="1139531"/>
                  </a:lnTo>
                  <a:lnTo>
                    <a:pt x="1054369" y="989326"/>
                  </a:lnTo>
                  <a:lnTo>
                    <a:pt x="1051908" y="861093"/>
                  </a:lnTo>
                  <a:lnTo>
                    <a:pt x="1051908" y="769447"/>
                  </a:lnTo>
                  <a:lnTo>
                    <a:pt x="1046986" y="699876"/>
                  </a:lnTo>
                  <a:lnTo>
                    <a:pt x="1039252" y="619242"/>
                  </a:lnTo>
                  <a:lnTo>
                    <a:pt x="1029057" y="534954"/>
                  </a:lnTo>
                  <a:lnTo>
                    <a:pt x="1011479" y="447013"/>
                  </a:lnTo>
                  <a:lnTo>
                    <a:pt x="991088" y="366430"/>
                  </a:lnTo>
                  <a:lnTo>
                    <a:pt x="962963" y="289500"/>
                  </a:lnTo>
                  <a:lnTo>
                    <a:pt x="945385" y="252862"/>
                  </a:lnTo>
                  <a:lnTo>
                    <a:pt x="909877" y="190547"/>
                  </a:lnTo>
                  <a:lnTo>
                    <a:pt x="869096" y="135590"/>
                  </a:lnTo>
                  <a:lnTo>
                    <a:pt x="848705" y="117271"/>
                  </a:lnTo>
                  <a:lnTo>
                    <a:pt x="828315" y="95299"/>
                  </a:lnTo>
                  <a:lnTo>
                    <a:pt x="805463" y="80633"/>
                  </a:lnTo>
                  <a:lnTo>
                    <a:pt x="777690" y="65968"/>
                  </a:lnTo>
                  <a:lnTo>
                    <a:pt x="744643" y="51303"/>
                  </a:lnTo>
                  <a:lnTo>
                    <a:pt x="706323" y="40342"/>
                  </a:lnTo>
                  <a:lnTo>
                    <a:pt x="668354" y="25677"/>
                  </a:lnTo>
                  <a:lnTo>
                    <a:pt x="604721" y="11011"/>
                  </a:lnTo>
                  <a:lnTo>
                    <a:pt x="587143" y="3704"/>
                  </a:lnTo>
                  <a:lnTo>
                    <a:pt x="579409" y="3704"/>
                  </a:lnTo>
                  <a:lnTo>
                    <a:pt x="538628" y="0"/>
                  </a:lnTo>
                  <a:close/>
                </a:path>
              </a:pathLst>
            </a:custGeom>
            <a:solidFill>
              <a:srgbClr val="4B4B4B"/>
            </a:solidFill>
          </p:spPr>
          <p:txBody>
            <a:bodyPr wrap="square" lIns="0" tIns="0" rIns="0" bIns="0" rtlCol="0"/>
            <a:lstStyle/>
            <a:p>
              <a:endParaRPr/>
            </a:p>
          </p:txBody>
        </p:sp>
        <p:sp>
          <p:nvSpPr>
            <p:cNvPr id="6" name="object 6"/>
            <p:cNvSpPr/>
            <p:nvPr/>
          </p:nvSpPr>
          <p:spPr>
            <a:xfrm>
              <a:off x="4233528" y="5653869"/>
              <a:ext cx="673735" cy="1204595"/>
            </a:xfrm>
            <a:custGeom>
              <a:avLst/>
              <a:gdLst/>
              <a:ahLst/>
              <a:cxnLst/>
              <a:rect l="l" t="t" r="r" b="b"/>
              <a:pathLst>
                <a:path w="673735" h="1204595">
                  <a:moveTo>
                    <a:pt x="673223" y="0"/>
                  </a:moveTo>
                  <a:lnTo>
                    <a:pt x="2443" y="0"/>
                  </a:lnTo>
                  <a:lnTo>
                    <a:pt x="0" y="1204127"/>
                  </a:lnTo>
                  <a:lnTo>
                    <a:pt x="673223" y="1204127"/>
                  </a:lnTo>
                  <a:lnTo>
                    <a:pt x="673223" y="0"/>
                  </a:lnTo>
                  <a:close/>
                </a:path>
              </a:pathLst>
            </a:custGeom>
            <a:solidFill>
              <a:srgbClr val="99FFC5"/>
            </a:solidFill>
          </p:spPr>
          <p:txBody>
            <a:bodyPr wrap="square" lIns="0" tIns="0" rIns="0" bIns="0" rtlCol="0"/>
            <a:lstStyle/>
            <a:p>
              <a:endParaRPr/>
            </a:p>
          </p:txBody>
        </p:sp>
        <p:sp>
          <p:nvSpPr>
            <p:cNvPr id="7" name="object 7"/>
            <p:cNvSpPr/>
            <p:nvPr/>
          </p:nvSpPr>
          <p:spPr>
            <a:xfrm>
              <a:off x="705318" y="5631896"/>
              <a:ext cx="3961765" cy="1226185"/>
            </a:xfrm>
            <a:custGeom>
              <a:avLst/>
              <a:gdLst/>
              <a:ahLst/>
              <a:cxnLst/>
              <a:rect l="l" t="t" r="r" b="b"/>
              <a:pathLst>
                <a:path w="3961765" h="1226184">
                  <a:moveTo>
                    <a:pt x="3797487" y="0"/>
                  </a:moveTo>
                  <a:lnTo>
                    <a:pt x="1078612" y="7307"/>
                  </a:lnTo>
                  <a:lnTo>
                    <a:pt x="115543" y="465332"/>
                  </a:lnTo>
                  <a:lnTo>
                    <a:pt x="0" y="1226100"/>
                  </a:lnTo>
                  <a:lnTo>
                    <a:pt x="3961562" y="1226100"/>
                  </a:lnTo>
                  <a:lnTo>
                    <a:pt x="3797487" y="0"/>
                  </a:lnTo>
                  <a:close/>
                </a:path>
              </a:pathLst>
            </a:custGeom>
            <a:solidFill>
              <a:srgbClr val="FFE1AA"/>
            </a:solidFill>
          </p:spPr>
          <p:txBody>
            <a:bodyPr wrap="square" lIns="0" tIns="0" rIns="0" bIns="0" rtlCol="0"/>
            <a:lstStyle/>
            <a:p>
              <a:endParaRPr/>
            </a:p>
          </p:txBody>
        </p:sp>
        <p:sp>
          <p:nvSpPr>
            <p:cNvPr id="8" name="object 8"/>
            <p:cNvSpPr/>
            <p:nvPr/>
          </p:nvSpPr>
          <p:spPr>
            <a:xfrm>
              <a:off x="0" y="2238977"/>
              <a:ext cx="5021360" cy="4619018"/>
            </a:xfrm>
            <a:prstGeom prst="rect">
              <a:avLst/>
            </a:prstGeom>
            <a:blipFill>
              <a:blip r:embed="rId2" cstate="print"/>
              <a:stretch>
                <a:fillRect/>
              </a:stretch>
            </a:blipFill>
          </p:spPr>
          <p:txBody>
            <a:bodyPr wrap="square" lIns="0" tIns="0" rIns="0" bIns="0" rtlCol="0"/>
            <a:lstStyle/>
            <a:p>
              <a:endParaRPr/>
            </a:p>
          </p:txBody>
        </p:sp>
      </p:grpSp>
      <p:sp>
        <p:nvSpPr>
          <p:cNvPr id="9" name="object 9"/>
          <p:cNvSpPr/>
          <p:nvPr/>
        </p:nvSpPr>
        <p:spPr>
          <a:xfrm>
            <a:off x="6819900" y="0"/>
            <a:ext cx="2324099" cy="1295400"/>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84768" rIns="0" bIns="0" rtlCol="0">
            <a:spAutoFit/>
          </a:bodyPr>
          <a:lstStyle/>
          <a:p>
            <a:pPr marR="5080">
              <a:lnSpc>
                <a:spcPct val="100000"/>
              </a:lnSpc>
              <a:spcBef>
                <a:spcPts val="95"/>
              </a:spcBef>
            </a:pPr>
            <a:r>
              <a:rPr u="none" spc="-10" dirty="0"/>
              <a:t>CAREER</a:t>
            </a:r>
            <a:r>
              <a:rPr u="none" spc="-30" dirty="0"/>
              <a:t> </a:t>
            </a:r>
            <a:r>
              <a:rPr u="none" spc="-10" dirty="0"/>
              <a:t>DEVELOPMENT  </a:t>
            </a:r>
            <a:r>
              <a:rPr u="none" spc="-5" dirty="0"/>
              <a:t>OBJECTIVES</a:t>
            </a:r>
          </a:p>
        </p:txBody>
      </p:sp>
      <p:sp>
        <p:nvSpPr>
          <p:cNvPr id="3" name="object 3"/>
          <p:cNvSpPr txBox="1"/>
          <p:nvPr/>
        </p:nvSpPr>
        <p:spPr>
          <a:xfrm>
            <a:off x="535940" y="2002358"/>
            <a:ext cx="5911850" cy="3268979"/>
          </a:xfrm>
          <a:prstGeom prst="rect">
            <a:avLst/>
          </a:prstGeom>
        </p:spPr>
        <p:txBody>
          <a:bodyPr vert="horz" wrap="square" lIns="0" tIns="12065" rIns="0" bIns="0" rtlCol="0">
            <a:spAutoFit/>
          </a:bodyPr>
          <a:lstStyle/>
          <a:p>
            <a:pPr marL="299085" marR="41275" indent="-287020">
              <a:lnSpc>
                <a:spcPct val="100000"/>
              </a:lnSpc>
              <a:spcBef>
                <a:spcPts val="95"/>
              </a:spcBef>
              <a:buChar char="–"/>
              <a:tabLst>
                <a:tab pos="299720" algn="l"/>
              </a:tabLst>
            </a:pPr>
            <a:r>
              <a:rPr sz="2800" spc="-5" dirty="0">
                <a:solidFill>
                  <a:srgbClr val="FFFFFF"/>
                </a:solidFill>
                <a:latin typeface="Times New Roman"/>
                <a:cs typeface="Times New Roman"/>
              </a:rPr>
              <a:t>To </a:t>
            </a:r>
            <a:r>
              <a:rPr sz="2800" dirty="0">
                <a:solidFill>
                  <a:srgbClr val="FFFFFF"/>
                </a:solidFill>
                <a:latin typeface="Times New Roman"/>
                <a:cs typeface="Times New Roman"/>
              </a:rPr>
              <a:t>identify strong </a:t>
            </a:r>
            <a:r>
              <a:rPr sz="2800" spc="-5" dirty="0">
                <a:solidFill>
                  <a:srgbClr val="FFFFFF"/>
                </a:solidFill>
                <a:latin typeface="Times New Roman"/>
                <a:cs typeface="Times New Roman"/>
              </a:rPr>
              <a:t>and weak </a:t>
            </a:r>
            <a:r>
              <a:rPr sz="2800" dirty="0">
                <a:solidFill>
                  <a:srgbClr val="FFFFFF"/>
                </a:solidFill>
                <a:latin typeface="Times New Roman"/>
                <a:cs typeface="Times New Roman"/>
              </a:rPr>
              <a:t>points</a:t>
            </a:r>
            <a:r>
              <a:rPr sz="2800" spc="-105" dirty="0">
                <a:solidFill>
                  <a:srgbClr val="FFFFFF"/>
                </a:solidFill>
                <a:latin typeface="Times New Roman"/>
                <a:cs typeface="Times New Roman"/>
              </a:rPr>
              <a:t> </a:t>
            </a:r>
            <a:r>
              <a:rPr sz="2800" spc="-5" dirty="0">
                <a:solidFill>
                  <a:srgbClr val="FFFFFF"/>
                </a:solidFill>
                <a:latin typeface="Times New Roman"/>
                <a:cs typeface="Times New Roman"/>
              </a:rPr>
              <a:t>and  encourage </a:t>
            </a:r>
            <a:r>
              <a:rPr sz="2800" dirty="0">
                <a:solidFill>
                  <a:srgbClr val="FFFFFF"/>
                </a:solidFill>
                <a:latin typeface="Times New Roman"/>
                <a:cs typeface="Times New Roman"/>
              </a:rPr>
              <a:t>finding </a:t>
            </a:r>
            <a:r>
              <a:rPr sz="2800" spc="-5" dirty="0">
                <a:solidFill>
                  <a:srgbClr val="FFFFFF"/>
                </a:solidFill>
                <a:latin typeface="Times New Roman"/>
                <a:cs typeface="Times New Roman"/>
              </a:rPr>
              <a:t>remedies </a:t>
            </a:r>
            <a:r>
              <a:rPr sz="2800" dirty="0">
                <a:solidFill>
                  <a:srgbClr val="FFFFFF"/>
                </a:solidFill>
                <a:latin typeface="Times New Roman"/>
                <a:cs typeface="Times New Roman"/>
              </a:rPr>
              <a:t>for </a:t>
            </a:r>
            <a:r>
              <a:rPr sz="2800" spc="-10" dirty="0">
                <a:solidFill>
                  <a:srgbClr val="FFFFFF"/>
                </a:solidFill>
                <a:latin typeface="Times New Roman"/>
                <a:cs typeface="Times New Roman"/>
              </a:rPr>
              <a:t>weak  </a:t>
            </a:r>
            <a:r>
              <a:rPr sz="2800" dirty="0">
                <a:solidFill>
                  <a:srgbClr val="FFFFFF"/>
                </a:solidFill>
                <a:latin typeface="Times New Roman"/>
                <a:cs typeface="Times New Roman"/>
              </a:rPr>
              <a:t>points through</a:t>
            </a:r>
            <a:r>
              <a:rPr sz="2800" spc="-50" dirty="0">
                <a:solidFill>
                  <a:srgbClr val="FFFFFF"/>
                </a:solidFill>
                <a:latin typeface="Times New Roman"/>
                <a:cs typeface="Times New Roman"/>
              </a:rPr>
              <a:t> </a:t>
            </a:r>
            <a:r>
              <a:rPr sz="2800" spc="-5" dirty="0">
                <a:solidFill>
                  <a:srgbClr val="FFFFFF"/>
                </a:solidFill>
                <a:latin typeface="Times New Roman"/>
                <a:cs typeface="Times New Roman"/>
              </a:rPr>
              <a:t>training;</a:t>
            </a:r>
            <a:endParaRPr sz="2800">
              <a:latin typeface="Times New Roman"/>
              <a:cs typeface="Times New Roman"/>
            </a:endParaRPr>
          </a:p>
          <a:p>
            <a:pPr marL="299085" indent="-287020">
              <a:lnSpc>
                <a:spcPct val="100000"/>
              </a:lnSpc>
              <a:spcBef>
                <a:spcPts val="675"/>
              </a:spcBef>
              <a:buChar char="–"/>
              <a:tabLst>
                <a:tab pos="299720" algn="l"/>
              </a:tabLst>
            </a:pPr>
            <a:r>
              <a:rPr sz="2800" spc="-5" dirty="0">
                <a:solidFill>
                  <a:srgbClr val="FFFFFF"/>
                </a:solidFill>
                <a:latin typeface="Times New Roman"/>
                <a:cs typeface="Times New Roman"/>
              </a:rPr>
              <a:t>To determine career</a:t>
            </a:r>
            <a:r>
              <a:rPr sz="2800" spc="-25" dirty="0">
                <a:solidFill>
                  <a:srgbClr val="FFFFFF"/>
                </a:solidFill>
                <a:latin typeface="Times New Roman"/>
                <a:cs typeface="Times New Roman"/>
              </a:rPr>
              <a:t> </a:t>
            </a:r>
            <a:r>
              <a:rPr sz="2800" dirty="0">
                <a:solidFill>
                  <a:srgbClr val="FFFFFF"/>
                </a:solidFill>
                <a:latin typeface="Times New Roman"/>
                <a:cs typeface="Times New Roman"/>
              </a:rPr>
              <a:t>potential;</a:t>
            </a:r>
            <a:endParaRPr sz="2800">
              <a:latin typeface="Times New Roman"/>
              <a:cs typeface="Times New Roman"/>
            </a:endParaRPr>
          </a:p>
          <a:p>
            <a:pPr marL="299085" marR="5080" indent="-287020">
              <a:lnSpc>
                <a:spcPct val="100000"/>
              </a:lnSpc>
              <a:spcBef>
                <a:spcPts val="675"/>
              </a:spcBef>
              <a:buChar char="–"/>
              <a:tabLst>
                <a:tab pos="299720" algn="l"/>
              </a:tabLst>
            </a:pPr>
            <a:r>
              <a:rPr sz="2800" spc="-5" dirty="0">
                <a:solidFill>
                  <a:srgbClr val="FFFFFF"/>
                </a:solidFill>
                <a:latin typeface="Times New Roman"/>
                <a:cs typeface="Times New Roman"/>
              </a:rPr>
              <a:t>To plan developmental( promotional or  lateral) assignments;</a:t>
            </a:r>
            <a:r>
              <a:rPr sz="2800" spc="-40" dirty="0">
                <a:solidFill>
                  <a:srgbClr val="FFFFFF"/>
                </a:solidFill>
                <a:latin typeface="Times New Roman"/>
                <a:cs typeface="Times New Roman"/>
              </a:rPr>
              <a:t> </a:t>
            </a:r>
            <a:r>
              <a:rPr sz="2800" spc="-5" dirty="0">
                <a:solidFill>
                  <a:srgbClr val="FFFFFF"/>
                </a:solidFill>
                <a:latin typeface="Times New Roman"/>
                <a:cs typeface="Times New Roman"/>
              </a:rPr>
              <a:t>and</a:t>
            </a:r>
            <a:endParaRPr sz="2800">
              <a:latin typeface="Times New Roman"/>
              <a:cs typeface="Times New Roman"/>
            </a:endParaRPr>
          </a:p>
          <a:p>
            <a:pPr marL="299085" indent="-287020">
              <a:lnSpc>
                <a:spcPct val="100000"/>
              </a:lnSpc>
              <a:spcBef>
                <a:spcPts val="670"/>
              </a:spcBef>
              <a:buChar char="–"/>
              <a:tabLst>
                <a:tab pos="299720" algn="l"/>
              </a:tabLst>
            </a:pPr>
            <a:r>
              <a:rPr sz="2800" spc="-5" dirty="0">
                <a:solidFill>
                  <a:srgbClr val="FFFFFF"/>
                </a:solidFill>
                <a:latin typeface="Times New Roman"/>
                <a:cs typeface="Times New Roman"/>
              </a:rPr>
              <a:t>To plan </a:t>
            </a:r>
            <a:r>
              <a:rPr sz="2800" spc="-10" dirty="0">
                <a:solidFill>
                  <a:srgbClr val="FFFFFF"/>
                </a:solidFill>
                <a:latin typeface="Times New Roman"/>
                <a:cs typeface="Times New Roman"/>
              </a:rPr>
              <a:t>career</a:t>
            </a:r>
            <a:r>
              <a:rPr sz="2800" spc="5" dirty="0">
                <a:solidFill>
                  <a:srgbClr val="FFFFFF"/>
                </a:solidFill>
                <a:latin typeface="Times New Roman"/>
                <a:cs typeface="Times New Roman"/>
              </a:rPr>
              <a:t> </a:t>
            </a:r>
            <a:r>
              <a:rPr sz="2800" spc="-5" dirty="0">
                <a:solidFill>
                  <a:srgbClr val="FFFFFF"/>
                </a:solidFill>
                <a:latin typeface="Times New Roman"/>
                <a:cs typeface="Times New Roman"/>
              </a:rPr>
              <a:t>goals</a:t>
            </a:r>
            <a:endParaRPr sz="2800">
              <a:latin typeface="Times New Roman"/>
              <a:cs typeface="Times New Roman"/>
            </a:endParaRPr>
          </a:p>
        </p:txBody>
      </p:sp>
      <p:sp>
        <p:nvSpPr>
          <p:cNvPr id="4" name="object 4"/>
          <p:cNvSpPr/>
          <p:nvPr/>
        </p:nvSpPr>
        <p:spPr>
          <a:xfrm>
            <a:off x="6521450" y="0"/>
            <a:ext cx="2622549" cy="6857997"/>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24713" y="57403"/>
            <a:ext cx="7121525" cy="513715"/>
          </a:xfrm>
          <a:prstGeom prst="rect">
            <a:avLst/>
          </a:prstGeom>
        </p:spPr>
        <p:txBody>
          <a:bodyPr vert="horz" wrap="square" lIns="0" tIns="12700" rIns="0" bIns="0" rtlCol="0">
            <a:spAutoFit/>
          </a:bodyPr>
          <a:lstStyle/>
          <a:p>
            <a:pPr marL="12700">
              <a:lnSpc>
                <a:spcPct val="100000"/>
              </a:lnSpc>
              <a:spcBef>
                <a:spcPts val="100"/>
              </a:spcBef>
            </a:pPr>
            <a:r>
              <a:rPr sz="3200" u="none" dirty="0"/>
              <a:t>OBJECTIVES OF</a:t>
            </a:r>
            <a:r>
              <a:rPr sz="3200" u="none" spc="-65" dirty="0"/>
              <a:t> </a:t>
            </a:r>
            <a:r>
              <a:rPr sz="3200" u="none" dirty="0"/>
              <a:t>COMMUNICATION</a:t>
            </a:r>
            <a:endParaRPr sz="3200"/>
          </a:p>
        </p:txBody>
      </p:sp>
      <p:sp>
        <p:nvSpPr>
          <p:cNvPr id="3" name="object 3"/>
          <p:cNvSpPr txBox="1"/>
          <p:nvPr/>
        </p:nvSpPr>
        <p:spPr>
          <a:xfrm>
            <a:off x="78739" y="935481"/>
            <a:ext cx="6122670" cy="5402580"/>
          </a:xfrm>
          <a:prstGeom prst="rect">
            <a:avLst/>
          </a:prstGeom>
        </p:spPr>
        <p:txBody>
          <a:bodyPr vert="horz" wrap="square" lIns="0" tIns="12065" rIns="0" bIns="0" rtlCol="0">
            <a:spAutoFit/>
          </a:bodyPr>
          <a:lstStyle/>
          <a:p>
            <a:pPr marL="355600" marR="1027430" indent="-342900">
              <a:lnSpc>
                <a:spcPct val="100000"/>
              </a:lnSpc>
              <a:spcBef>
                <a:spcPts val="95"/>
              </a:spcBef>
              <a:buChar char="•"/>
              <a:tabLst>
                <a:tab pos="354965" algn="l"/>
                <a:tab pos="355600" algn="l"/>
              </a:tabLst>
            </a:pPr>
            <a:r>
              <a:rPr sz="2800" spc="-5" dirty="0">
                <a:solidFill>
                  <a:srgbClr val="FFFFFF"/>
                </a:solidFill>
                <a:latin typeface="Times New Roman"/>
                <a:cs typeface="Times New Roman"/>
              </a:rPr>
              <a:t>To </a:t>
            </a:r>
            <a:r>
              <a:rPr sz="2800" dirty="0">
                <a:solidFill>
                  <a:srgbClr val="FFFFFF"/>
                </a:solidFill>
                <a:latin typeface="Times New Roman"/>
                <a:cs typeface="Times New Roman"/>
              </a:rPr>
              <a:t>provide </a:t>
            </a:r>
            <a:r>
              <a:rPr sz="2800" spc="-5" dirty="0">
                <a:solidFill>
                  <a:srgbClr val="FFFFFF"/>
                </a:solidFill>
                <a:latin typeface="Times New Roman"/>
                <a:cs typeface="Times New Roman"/>
              </a:rPr>
              <a:t>adequate feedback</a:t>
            </a:r>
            <a:r>
              <a:rPr sz="2800" spc="-80" dirty="0">
                <a:solidFill>
                  <a:srgbClr val="FFFFFF"/>
                </a:solidFill>
                <a:latin typeface="Times New Roman"/>
                <a:cs typeface="Times New Roman"/>
              </a:rPr>
              <a:t> </a:t>
            </a:r>
            <a:r>
              <a:rPr sz="2800" spc="-5" dirty="0">
                <a:solidFill>
                  <a:srgbClr val="FFFFFF"/>
                </a:solidFill>
                <a:latin typeface="Times New Roman"/>
                <a:cs typeface="Times New Roman"/>
              </a:rPr>
              <a:t>on  performance;</a:t>
            </a:r>
            <a:endParaRPr sz="2800">
              <a:latin typeface="Times New Roman"/>
              <a:cs typeface="Times New Roman"/>
            </a:endParaRPr>
          </a:p>
          <a:p>
            <a:pPr marL="355600" marR="241935" indent="-342900">
              <a:lnSpc>
                <a:spcPct val="100000"/>
              </a:lnSpc>
              <a:spcBef>
                <a:spcPts val="670"/>
              </a:spcBef>
              <a:buChar char="•"/>
              <a:tabLst>
                <a:tab pos="354965" algn="l"/>
                <a:tab pos="355600" algn="l"/>
              </a:tabLst>
            </a:pPr>
            <a:r>
              <a:rPr sz="2800" spc="-5" dirty="0">
                <a:solidFill>
                  <a:srgbClr val="FFFFFF"/>
                </a:solidFill>
                <a:latin typeface="Times New Roman"/>
                <a:cs typeface="Times New Roman"/>
              </a:rPr>
              <a:t>To clearly establish goals, i.e what is  expected of </a:t>
            </a:r>
            <a:r>
              <a:rPr sz="2800" dirty="0">
                <a:solidFill>
                  <a:srgbClr val="FFFFFF"/>
                </a:solidFill>
                <a:latin typeface="Times New Roman"/>
                <a:cs typeface="Times New Roman"/>
              </a:rPr>
              <a:t>the </a:t>
            </a:r>
            <a:r>
              <a:rPr sz="2800" spc="-5" dirty="0">
                <a:solidFill>
                  <a:srgbClr val="FFFFFF"/>
                </a:solidFill>
                <a:latin typeface="Times New Roman"/>
                <a:cs typeface="Times New Roman"/>
              </a:rPr>
              <a:t>staff </a:t>
            </a:r>
            <a:r>
              <a:rPr sz="2800" spc="-10" dirty="0">
                <a:solidFill>
                  <a:srgbClr val="FFFFFF"/>
                </a:solidFill>
                <a:latin typeface="Times New Roman"/>
                <a:cs typeface="Times New Roman"/>
              </a:rPr>
              <a:t>members </a:t>
            </a:r>
            <a:r>
              <a:rPr sz="2800" spc="-5" dirty="0">
                <a:solidFill>
                  <a:srgbClr val="FFFFFF"/>
                </a:solidFill>
                <a:latin typeface="Times New Roman"/>
                <a:cs typeface="Times New Roman"/>
              </a:rPr>
              <a:t>in terms  of performance and </a:t>
            </a:r>
            <a:r>
              <a:rPr sz="2800" dirty="0">
                <a:solidFill>
                  <a:srgbClr val="FFFFFF"/>
                </a:solidFill>
                <a:latin typeface="Times New Roman"/>
                <a:cs typeface="Times New Roman"/>
              </a:rPr>
              <a:t>future </a:t>
            </a:r>
            <a:r>
              <a:rPr sz="2800" spc="-5" dirty="0">
                <a:solidFill>
                  <a:srgbClr val="FFFFFF"/>
                </a:solidFill>
                <a:latin typeface="Times New Roman"/>
                <a:cs typeface="Times New Roman"/>
              </a:rPr>
              <a:t>work  assignments;</a:t>
            </a:r>
            <a:endParaRPr sz="2800">
              <a:latin typeface="Times New Roman"/>
              <a:cs typeface="Times New Roman"/>
            </a:endParaRPr>
          </a:p>
          <a:p>
            <a:pPr marL="355600" marR="160655" indent="-342900">
              <a:lnSpc>
                <a:spcPct val="100000"/>
              </a:lnSpc>
              <a:spcBef>
                <a:spcPts val="680"/>
              </a:spcBef>
              <a:buChar char="•"/>
              <a:tabLst>
                <a:tab pos="354965" algn="l"/>
                <a:tab pos="355600" algn="l"/>
              </a:tabLst>
            </a:pPr>
            <a:r>
              <a:rPr sz="2800" spc="-5" dirty="0">
                <a:solidFill>
                  <a:srgbClr val="FFFFFF"/>
                </a:solidFill>
                <a:latin typeface="Times New Roman"/>
                <a:cs typeface="Times New Roman"/>
              </a:rPr>
              <a:t>To </a:t>
            </a:r>
            <a:r>
              <a:rPr sz="2800" dirty="0">
                <a:solidFill>
                  <a:srgbClr val="FFFFFF"/>
                </a:solidFill>
                <a:latin typeface="Times New Roman"/>
                <a:cs typeface="Times New Roman"/>
              </a:rPr>
              <a:t>provide </a:t>
            </a:r>
            <a:r>
              <a:rPr sz="2800" spc="-5" dirty="0">
                <a:solidFill>
                  <a:srgbClr val="FFFFFF"/>
                </a:solidFill>
                <a:latin typeface="Times New Roman"/>
                <a:cs typeface="Times New Roman"/>
              </a:rPr>
              <a:t>counseling and job  satisfaction </a:t>
            </a:r>
            <a:r>
              <a:rPr sz="2800" dirty="0">
                <a:solidFill>
                  <a:srgbClr val="FFFFFF"/>
                </a:solidFill>
                <a:latin typeface="Times New Roman"/>
                <a:cs typeface="Times New Roman"/>
              </a:rPr>
              <a:t>through </a:t>
            </a:r>
            <a:r>
              <a:rPr sz="2800" spc="-5" dirty="0">
                <a:solidFill>
                  <a:srgbClr val="FFFFFF"/>
                </a:solidFill>
                <a:latin typeface="Times New Roman"/>
                <a:cs typeface="Times New Roman"/>
              </a:rPr>
              <a:t>open discussion</a:t>
            </a:r>
            <a:r>
              <a:rPr sz="2800" spc="-75" dirty="0">
                <a:solidFill>
                  <a:srgbClr val="FFFFFF"/>
                </a:solidFill>
                <a:latin typeface="Times New Roman"/>
                <a:cs typeface="Times New Roman"/>
              </a:rPr>
              <a:t> </a:t>
            </a:r>
            <a:r>
              <a:rPr sz="2800" spc="-5" dirty="0">
                <a:solidFill>
                  <a:srgbClr val="FFFFFF"/>
                </a:solidFill>
                <a:latin typeface="Times New Roman"/>
                <a:cs typeface="Times New Roman"/>
              </a:rPr>
              <a:t>on  performance</a:t>
            </a:r>
            <a:r>
              <a:rPr sz="2800" spc="-20" dirty="0">
                <a:solidFill>
                  <a:srgbClr val="FFFFFF"/>
                </a:solidFill>
                <a:latin typeface="Times New Roman"/>
                <a:cs typeface="Times New Roman"/>
              </a:rPr>
              <a:t> </a:t>
            </a:r>
            <a:r>
              <a:rPr sz="2800" spc="-10" dirty="0">
                <a:solidFill>
                  <a:srgbClr val="FFFFFF"/>
                </a:solidFill>
                <a:latin typeface="Times New Roman"/>
                <a:cs typeface="Times New Roman"/>
              </a:rPr>
              <a:t>and</a:t>
            </a:r>
            <a:endParaRPr sz="2800">
              <a:latin typeface="Times New Roman"/>
              <a:cs typeface="Times New Roman"/>
            </a:endParaRPr>
          </a:p>
          <a:p>
            <a:pPr marL="355600" marR="5080" indent="-342900">
              <a:lnSpc>
                <a:spcPct val="100000"/>
              </a:lnSpc>
              <a:spcBef>
                <a:spcPts val="670"/>
              </a:spcBef>
              <a:buChar char="•"/>
              <a:tabLst>
                <a:tab pos="354965" algn="l"/>
                <a:tab pos="355600" algn="l"/>
              </a:tabLst>
            </a:pPr>
            <a:r>
              <a:rPr sz="2800" spc="-5" dirty="0">
                <a:solidFill>
                  <a:srgbClr val="FFFFFF"/>
                </a:solidFill>
                <a:latin typeface="Times New Roman"/>
                <a:cs typeface="Times New Roman"/>
              </a:rPr>
              <a:t>To let employees assess where they  stand within </a:t>
            </a:r>
            <a:r>
              <a:rPr sz="2800" dirty="0">
                <a:solidFill>
                  <a:srgbClr val="FFFFFF"/>
                </a:solidFill>
                <a:latin typeface="Times New Roman"/>
                <a:cs typeface="Times New Roman"/>
              </a:rPr>
              <a:t>the </a:t>
            </a:r>
            <a:r>
              <a:rPr sz="2800" spc="-5" dirty="0">
                <a:solidFill>
                  <a:srgbClr val="FFFFFF"/>
                </a:solidFill>
                <a:latin typeface="Times New Roman"/>
                <a:cs typeface="Times New Roman"/>
              </a:rPr>
              <a:t>organization in terms</a:t>
            </a:r>
            <a:r>
              <a:rPr sz="2800" spc="-55" dirty="0">
                <a:solidFill>
                  <a:srgbClr val="FFFFFF"/>
                </a:solidFill>
                <a:latin typeface="Times New Roman"/>
                <a:cs typeface="Times New Roman"/>
              </a:rPr>
              <a:t> </a:t>
            </a:r>
            <a:r>
              <a:rPr sz="2800" spc="-5" dirty="0">
                <a:solidFill>
                  <a:srgbClr val="FFFFFF"/>
                </a:solidFill>
                <a:latin typeface="Times New Roman"/>
                <a:cs typeface="Times New Roman"/>
              </a:rPr>
              <a:t>of  their</a:t>
            </a:r>
            <a:r>
              <a:rPr sz="2800" spc="-35" dirty="0">
                <a:solidFill>
                  <a:srgbClr val="FFFFFF"/>
                </a:solidFill>
                <a:latin typeface="Times New Roman"/>
                <a:cs typeface="Times New Roman"/>
              </a:rPr>
              <a:t> </a:t>
            </a:r>
            <a:r>
              <a:rPr sz="2800" spc="-5" dirty="0">
                <a:solidFill>
                  <a:srgbClr val="FFFFFF"/>
                </a:solidFill>
                <a:latin typeface="Times New Roman"/>
                <a:cs typeface="Times New Roman"/>
              </a:rPr>
              <a:t>performance.</a:t>
            </a:r>
            <a:endParaRPr sz="2800">
              <a:latin typeface="Times New Roman"/>
              <a:cs typeface="Times New Roman"/>
            </a:endParaRPr>
          </a:p>
        </p:txBody>
      </p:sp>
      <p:grpSp>
        <p:nvGrpSpPr>
          <p:cNvPr id="4" name="object 4"/>
          <p:cNvGrpSpPr/>
          <p:nvPr/>
        </p:nvGrpSpPr>
        <p:grpSpPr>
          <a:xfrm>
            <a:off x="6324600" y="829824"/>
            <a:ext cx="2788920" cy="5944870"/>
            <a:chOff x="6324600" y="829824"/>
            <a:chExt cx="2788920" cy="5944870"/>
          </a:xfrm>
        </p:grpSpPr>
        <p:sp>
          <p:nvSpPr>
            <p:cNvPr id="5" name="object 5"/>
            <p:cNvSpPr/>
            <p:nvPr/>
          </p:nvSpPr>
          <p:spPr>
            <a:xfrm>
              <a:off x="6324600" y="829824"/>
              <a:ext cx="2783686" cy="5944523"/>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6504892" y="4495591"/>
              <a:ext cx="2193290" cy="1794510"/>
            </a:xfrm>
            <a:custGeom>
              <a:avLst/>
              <a:gdLst/>
              <a:ahLst/>
              <a:cxnLst/>
              <a:rect l="l" t="t" r="r" b="b"/>
              <a:pathLst>
                <a:path w="2193290" h="1794510">
                  <a:moveTo>
                    <a:pt x="1989710" y="0"/>
                  </a:moveTo>
                  <a:lnTo>
                    <a:pt x="1376165" y="266856"/>
                  </a:lnTo>
                  <a:lnTo>
                    <a:pt x="835272" y="537194"/>
                  </a:lnTo>
                  <a:lnTo>
                    <a:pt x="517701" y="523149"/>
                  </a:lnTo>
                  <a:lnTo>
                    <a:pt x="0" y="1794200"/>
                  </a:lnTo>
                  <a:lnTo>
                    <a:pt x="676479" y="1625659"/>
                  </a:lnTo>
                  <a:lnTo>
                    <a:pt x="994051" y="1341276"/>
                  </a:lnTo>
                  <a:lnTo>
                    <a:pt x="1387670" y="1457148"/>
                  </a:lnTo>
                  <a:lnTo>
                    <a:pt x="1584515" y="1235937"/>
                  </a:lnTo>
                  <a:lnTo>
                    <a:pt x="1657292" y="884810"/>
                  </a:lnTo>
                  <a:lnTo>
                    <a:pt x="1407493" y="821607"/>
                  </a:lnTo>
                  <a:lnTo>
                    <a:pt x="1103216" y="909389"/>
                  </a:lnTo>
                  <a:lnTo>
                    <a:pt x="1387670" y="586352"/>
                  </a:lnTo>
                  <a:lnTo>
                    <a:pt x="1862454" y="266856"/>
                  </a:lnTo>
                  <a:lnTo>
                    <a:pt x="2150235" y="445901"/>
                  </a:lnTo>
                  <a:lnTo>
                    <a:pt x="2193208" y="59691"/>
                  </a:lnTo>
                  <a:lnTo>
                    <a:pt x="1989710" y="0"/>
                  </a:lnTo>
                  <a:close/>
                </a:path>
              </a:pathLst>
            </a:custGeom>
            <a:solidFill>
              <a:srgbClr val="53422F"/>
            </a:solidFill>
          </p:spPr>
          <p:txBody>
            <a:bodyPr wrap="square" lIns="0" tIns="0" rIns="0" bIns="0" rtlCol="0"/>
            <a:lstStyle/>
            <a:p>
              <a:endParaRPr/>
            </a:p>
          </p:txBody>
        </p:sp>
        <p:sp>
          <p:nvSpPr>
            <p:cNvPr id="7" name="object 7"/>
            <p:cNvSpPr/>
            <p:nvPr/>
          </p:nvSpPr>
          <p:spPr>
            <a:xfrm>
              <a:off x="6324600" y="4126908"/>
              <a:ext cx="435609" cy="2465070"/>
            </a:xfrm>
            <a:custGeom>
              <a:avLst/>
              <a:gdLst/>
              <a:ahLst/>
              <a:cxnLst/>
              <a:rect l="l" t="t" r="r" b="b"/>
              <a:pathLst>
                <a:path w="435609" h="2465070">
                  <a:moveTo>
                    <a:pt x="178629" y="0"/>
                  </a:moveTo>
                  <a:lnTo>
                    <a:pt x="132321" y="94804"/>
                  </a:lnTo>
                  <a:lnTo>
                    <a:pt x="0" y="330059"/>
                  </a:lnTo>
                  <a:lnTo>
                    <a:pt x="0" y="2464856"/>
                  </a:lnTo>
                  <a:lnTo>
                    <a:pt x="44658" y="2464856"/>
                  </a:lnTo>
                  <a:lnTo>
                    <a:pt x="44658" y="2187462"/>
                  </a:lnTo>
                  <a:lnTo>
                    <a:pt x="181942" y="2180440"/>
                  </a:lnTo>
                  <a:lnTo>
                    <a:pt x="66160" y="1920635"/>
                  </a:lnTo>
                  <a:lnTo>
                    <a:pt x="193517" y="1738049"/>
                  </a:lnTo>
                  <a:lnTo>
                    <a:pt x="19848" y="909389"/>
                  </a:lnTo>
                  <a:lnTo>
                    <a:pt x="107510" y="1028772"/>
                  </a:lnTo>
                  <a:lnTo>
                    <a:pt x="281182" y="667141"/>
                  </a:lnTo>
                  <a:lnTo>
                    <a:pt x="195167" y="403796"/>
                  </a:lnTo>
                  <a:lnTo>
                    <a:pt x="327496" y="589893"/>
                  </a:lnTo>
                  <a:lnTo>
                    <a:pt x="434998" y="344104"/>
                  </a:lnTo>
                  <a:lnTo>
                    <a:pt x="238181" y="7022"/>
                  </a:lnTo>
                  <a:lnTo>
                    <a:pt x="178629" y="0"/>
                  </a:lnTo>
                  <a:close/>
                </a:path>
              </a:pathLst>
            </a:custGeom>
            <a:solidFill>
              <a:srgbClr val="BCC8D3"/>
            </a:solidFill>
          </p:spPr>
          <p:txBody>
            <a:bodyPr wrap="square" lIns="0" tIns="0" rIns="0" bIns="0" rtlCol="0"/>
            <a:lstStyle/>
            <a:p>
              <a:endParaRPr/>
            </a:p>
          </p:txBody>
        </p:sp>
        <p:sp>
          <p:nvSpPr>
            <p:cNvPr id="8" name="object 8"/>
            <p:cNvSpPr/>
            <p:nvPr/>
          </p:nvSpPr>
          <p:spPr>
            <a:xfrm>
              <a:off x="6400684" y="1121348"/>
              <a:ext cx="2712592" cy="5652999"/>
            </a:xfrm>
            <a:prstGeom prst="rect">
              <a:avLst/>
            </a:prstGeom>
            <a:blipFill>
              <a:blip r:embed="rId3" cstate="print"/>
              <a:stretch>
                <a:fillRect/>
              </a:stretch>
            </a:blipFill>
          </p:spPr>
          <p:txBody>
            <a:bodyPr wrap="square" lIns="0" tIns="0" rIns="0" bIns="0" rtlCol="0"/>
            <a:lstStyle/>
            <a:p>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97102" y="604469"/>
            <a:ext cx="7155815" cy="574675"/>
          </a:xfrm>
          <a:prstGeom prst="rect">
            <a:avLst/>
          </a:prstGeom>
        </p:spPr>
        <p:txBody>
          <a:bodyPr vert="horz" wrap="square" lIns="0" tIns="12700" rIns="0" bIns="0" rtlCol="0">
            <a:spAutoFit/>
          </a:bodyPr>
          <a:lstStyle/>
          <a:p>
            <a:pPr marL="12700">
              <a:lnSpc>
                <a:spcPct val="100000"/>
              </a:lnSpc>
              <a:spcBef>
                <a:spcPts val="100"/>
              </a:spcBef>
            </a:pPr>
            <a:r>
              <a:rPr sz="3600" u="none" dirty="0"/>
              <a:t>ADMINISTRATIVE</a:t>
            </a:r>
            <a:r>
              <a:rPr sz="3600" u="none" spc="-80" dirty="0"/>
              <a:t> </a:t>
            </a:r>
            <a:r>
              <a:rPr sz="3600" u="none" dirty="0"/>
              <a:t>OBJECTIVES</a:t>
            </a:r>
            <a:endParaRPr sz="3600"/>
          </a:p>
        </p:txBody>
      </p:sp>
      <p:sp>
        <p:nvSpPr>
          <p:cNvPr id="3" name="object 3"/>
          <p:cNvSpPr txBox="1"/>
          <p:nvPr/>
        </p:nvSpPr>
        <p:spPr>
          <a:xfrm>
            <a:off x="231140" y="1695957"/>
            <a:ext cx="5540375" cy="4709160"/>
          </a:xfrm>
          <a:prstGeom prst="rect">
            <a:avLst/>
          </a:prstGeom>
        </p:spPr>
        <p:txBody>
          <a:bodyPr vert="horz" wrap="square" lIns="0" tIns="13335" rIns="0" bIns="0" rtlCol="0">
            <a:spAutoFit/>
          </a:bodyPr>
          <a:lstStyle/>
          <a:p>
            <a:pPr marL="355600" marR="1291590" indent="-342900">
              <a:lnSpc>
                <a:spcPct val="100000"/>
              </a:lnSpc>
              <a:spcBef>
                <a:spcPts val="105"/>
              </a:spcBef>
              <a:buChar char="•"/>
              <a:tabLst>
                <a:tab pos="354965" algn="l"/>
                <a:tab pos="355600" algn="l"/>
              </a:tabLst>
            </a:pPr>
            <a:r>
              <a:rPr sz="3200" dirty="0">
                <a:solidFill>
                  <a:srgbClr val="FFFFFF"/>
                </a:solidFill>
                <a:latin typeface="Times New Roman"/>
                <a:cs typeface="Times New Roman"/>
              </a:rPr>
              <a:t>To serve as a basis for  promotion or</a:t>
            </a:r>
            <a:r>
              <a:rPr sz="3200" spc="-95" dirty="0">
                <a:solidFill>
                  <a:srgbClr val="FFFFFF"/>
                </a:solidFill>
                <a:latin typeface="Times New Roman"/>
                <a:cs typeface="Times New Roman"/>
              </a:rPr>
              <a:t> </a:t>
            </a:r>
            <a:r>
              <a:rPr sz="3200" dirty="0">
                <a:solidFill>
                  <a:srgbClr val="FFFFFF"/>
                </a:solidFill>
                <a:latin typeface="Times New Roman"/>
                <a:cs typeface="Times New Roman"/>
              </a:rPr>
              <a:t>demotion;</a:t>
            </a:r>
            <a:endParaRPr sz="3200">
              <a:latin typeface="Times New Roman"/>
              <a:cs typeface="Times New Roman"/>
            </a:endParaRPr>
          </a:p>
          <a:p>
            <a:pPr marL="355600" marR="1550670" indent="-342900">
              <a:lnSpc>
                <a:spcPct val="100000"/>
              </a:lnSpc>
              <a:spcBef>
                <a:spcPts val="770"/>
              </a:spcBef>
              <a:buChar char="•"/>
              <a:tabLst>
                <a:tab pos="354965" algn="l"/>
                <a:tab pos="355600" algn="l"/>
              </a:tabLst>
            </a:pPr>
            <a:r>
              <a:rPr sz="3200" dirty="0">
                <a:solidFill>
                  <a:srgbClr val="FFFFFF"/>
                </a:solidFill>
                <a:latin typeface="Times New Roman"/>
                <a:cs typeface="Times New Roman"/>
              </a:rPr>
              <a:t>To serve as a basis</a:t>
            </a:r>
            <a:r>
              <a:rPr sz="3200" spc="-95" dirty="0">
                <a:solidFill>
                  <a:srgbClr val="FFFFFF"/>
                </a:solidFill>
                <a:latin typeface="Times New Roman"/>
                <a:cs typeface="Times New Roman"/>
              </a:rPr>
              <a:t> </a:t>
            </a:r>
            <a:r>
              <a:rPr sz="3200" dirty="0">
                <a:solidFill>
                  <a:srgbClr val="FFFFFF"/>
                </a:solidFill>
                <a:latin typeface="Times New Roman"/>
                <a:cs typeface="Times New Roman"/>
              </a:rPr>
              <a:t>for  allocating</a:t>
            </a:r>
            <a:r>
              <a:rPr sz="3200" spc="-55" dirty="0">
                <a:solidFill>
                  <a:srgbClr val="FFFFFF"/>
                </a:solidFill>
                <a:latin typeface="Times New Roman"/>
                <a:cs typeface="Times New Roman"/>
              </a:rPr>
              <a:t> </a:t>
            </a:r>
            <a:r>
              <a:rPr sz="3200" dirty="0">
                <a:solidFill>
                  <a:srgbClr val="FFFFFF"/>
                </a:solidFill>
                <a:latin typeface="Times New Roman"/>
                <a:cs typeface="Times New Roman"/>
              </a:rPr>
              <a:t>incentives;</a:t>
            </a:r>
            <a:endParaRPr sz="3200">
              <a:latin typeface="Times New Roman"/>
              <a:cs typeface="Times New Roman"/>
            </a:endParaRPr>
          </a:p>
          <a:p>
            <a:pPr marL="355600" marR="810260" indent="-342900">
              <a:lnSpc>
                <a:spcPct val="100000"/>
              </a:lnSpc>
              <a:spcBef>
                <a:spcPts val="770"/>
              </a:spcBef>
              <a:buChar char="•"/>
              <a:tabLst>
                <a:tab pos="354965" algn="l"/>
                <a:tab pos="355600" algn="l"/>
              </a:tabLst>
            </a:pPr>
            <a:r>
              <a:rPr sz="3200" dirty="0">
                <a:solidFill>
                  <a:srgbClr val="FFFFFF"/>
                </a:solidFill>
                <a:latin typeface="Times New Roman"/>
                <a:cs typeface="Times New Roman"/>
              </a:rPr>
              <a:t>To serve as a basis for  determining transfers ;</a:t>
            </a:r>
            <a:r>
              <a:rPr sz="3200" spc="-135" dirty="0">
                <a:solidFill>
                  <a:srgbClr val="FFFFFF"/>
                </a:solidFill>
                <a:latin typeface="Times New Roman"/>
                <a:cs typeface="Times New Roman"/>
              </a:rPr>
              <a:t> </a:t>
            </a:r>
            <a:r>
              <a:rPr sz="3200" dirty="0">
                <a:solidFill>
                  <a:srgbClr val="FFFFFF"/>
                </a:solidFill>
                <a:latin typeface="Times New Roman"/>
                <a:cs typeface="Times New Roman"/>
              </a:rPr>
              <a:t>and</a:t>
            </a:r>
            <a:endParaRPr sz="3200">
              <a:latin typeface="Times New Roman"/>
              <a:cs typeface="Times New Roman"/>
            </a:endParaRPr>
          </a:p>
          <a:p>
            <a:pPr marL="355600" marR="5080" indent="-342900">
              <a:lnSpc>
                <a:spcPct val="100000"/>
              </a:lnSpc>
              <a:spcBef>
                <a:spcPts val="765"/>
              </a:spcBef>
              <a:buChar char="•"/>
              <a:tabLst>
                <a:tab pos="354965" algn="l"/>
                <a:tab pos="355600" algn="l"/>
              </a:tabLst>
            </a:pPr>
            <a:r>
              <a:rPr sz="3200" dirty="0">
                <a:solidFill>
                  <a:srgbClr val="FFFFFF"/>
                </a:solidFill>
                <a:latin typeface="Times New Roman"/>
                <a:cs typeface="Times New Roman"/>
              </a:rPr>
              <a:t>To serve as a basis for  termination in case of</a:t>
            </a:r>
            <a:r>
              <a:rPr sz="3200" spc="-100" dirty="0">
                <a:solidFill>
                  <a:srgbClr val="FFFFFF"/>
                </a:solidFill>
                <a:latin typeface="Times New Roman"/>
                <a:cs typeface="Times New Roman"/>
              </a:rPr>
              <a:t> </a:t>
            </a:r>
            <a:r>
              <a:rPr sz="3200" dirty="0">
                <a:solidFill>
                  <a:srgbClr val="FFFFFF"/>
                </a:solidFill>
                <a:latin typeface="Times New Roman"/>
                <a:cs typeface="Times New Roman"/>
              </a:rPr>
              <a:t>reduction  of</a:t>
            </a:r>
            <a:r>
              <a:rPr sz="3200" spc="-20" dirty="0">
                <a:solidFill>
                  <a:srgbClr val="FFFFFF"/>
                </a:solidFill>
                <a:latin typeface="Times New Roman"/>
                <a:cs typeface="Times New Roman"/>
              </a:rPr>
              <a:t> </a:t>
            </a:r>
            <a:r>
              <a:rPr sz="3200" dirty="0">
                <a:solidFill>
                  <a:srgbClr val="FFFFFF"/>
                </a:solidFill>
                <a:latin typeface="Times New Roman"/>
                <a:cs typeface="Times New Roman"/>
              </a:rPr>
              <a:t>staff.</a:t>
            </a:r>
            <a:endParaRPr sz="3200">
              <a:latin typeface="Times New Roman"/>
              <a:cs typeface="Times New Roman"/>
            </a:endParaRPr>
          </a:p>
        </p:txBody>
      </p:sp>
      <p:grpSp>
        <p:nvGrpSpPr>
          <p:cNvPr id="4" name="object 4"/>
          <p:cNvGrpSpPr/>
          <p:nvPr/>
        </p:nvGrpSpPr>
        <p:grpSpPr>
          <a:xfrm>
            <a:off x="5867399" y="1384389"/>
            <a:ext cx="3273425" cy="5476240"/>
            <a:chOff x="5867399" y="1384389"/>
            <a:chExt cx="3273425" cy="5476240"/>
          </a:xfrm>
        </p:grpSpPr>
        <p:sp>
          <p:nvSpPr>
            <p:cNvPr id="5" name="object 5"/>
            <p:cNvSpPr/>
            <p:nvPr/>
          </p:nvSpPr>
          <p:spPr>
            <a:xfrm>
              <a:off x="8552116" y="6162040"/>
              <a:ext cx="570865" cy="698500"/>
            </a:xfrm>
            <a:custGeom>
              <a:avLst/>
              <a:gdLst/>
              <a:ahLst/>
              <a:cxnLst/>
              <a:rect l="l" t="t" r="r" b="b"/>
              <a:pathLst>
                <a:path w="570865" h="698500">
                  <a:moveTo>
                    <a:pt x="570331" y="0"/>
                  </a:moveTo>
                  <a:lnTo>
                    <a:pt x="426427" y="0"/>
                  </a:lnTo>
                  <a:lnTo>
                    <a:pt x="0" y="698017"/>
                  </a:lnTo>
                  <a:lnTo>
                    <a:pt x="144145" y="698017"/>
                  </a:lnTo>
                  <a:lnTo>
                    <a:pt x="558342" y="698017"/>
                  </a:lnTo>
                  <a:lnTo>
                    <a:pt x="570331" y="0"/>
                  </a:lnTo>
                  <a:close/>
                </a:path>
              </a:pathLst>
            </a:custGeom>
            <a:solidFill>
              <a:srgbClr val="E7E7E7"/>
            </a:solidFill>
          </p:spPr>
          <p:txBody>
            <a:bodyPr wrap="square" lIns="0" tIns="0" rIns="0" bIns="0" rtlCol="0"/>
            <a:lstStyle/>
            <a:p>
              <a:endParaRPr/>
            </a:p>
          </p:txBody>
        </p:sp>
        <p:sp>
          <p:nvSpPr>
            <p:cNvPr id="6" name="object 6"/>
            <p:cNvSpPr/>
            <p:nvPr/>
          </p:nvSpPr>
          <p:spPr>
            <a:xfrm>
              <a:off x="8383994" y="6162040"/>
              <a:ext cx="654685" cy="698500"/>
            </a:xfrm>
            <a:custGeom>
              <a:avLst/>
              <a:gdLst/>
              <a:ahLst/>
              <a:cxnLst/>
              <a:rect l="l" t="t" r="r" b="b"/>
              <a:pathLst>
                <a:path w="654684" h="698500">
                  <a:moveTo>
                    <a:pt x="654507" y="0"/>
                  </a:moveTo>
                  <a:lnTo>
                    <a:pt x="570331" y="0"/>
                  </a:lnTo>
                  <a:lnTo>
                    <a:pt x="510362" y="0"/>
                  </a:lnTo>
                  <a:lnTo>
                    <a:pt x="426186" y="0"/>
                  </a:lnTo>
                  <a:lnTo>
                    <a:pt x="0" y="698017"/>
                  </a:lnTo>
                  <a:lnTo>
                    <a:pt x="83934" y="698017"/>
                  </a:lnTo>
                  <a:lnTo>
                    <a:pt x="144132" y="698017"/>
                  </a:lnTo>
                  <a:lnTo>
                    <a:pt x="228079" y="698017"/>
                  </a:lnTo>
                  <a:lnTo>
                    <a:pt x="654507" y="0"/>
                  </a:lnTo>
                  <a:close/>
                </a:path>
              </a:pathLst>
            </a:custGeom>
            <a:solidFill>
              <a:srgbClr val="E8E7E8"/>
            </a:solidFill>
          </p:spPr>
          <p:txBody>
            <a:bodyPr wrap="square" lIns="0" tIns="0" rIns="0" bIns="0" rtlCol="0"/>
            <a:lstStyle/>
            <a:p>
              <a:endParaRPr/>
            </a:p>
          </p:txBody>
        </p:sp>
        <p:sp>
          <p:nvSpPr>
            <p:cNvPr id="7" name="object 7"/>
            <p:cNvSpPr/>
            <p:nvPr/>
          </p:nvSpPr>
          <p:spPr>
            <a:xfrm>
              <a:off x="8305810" y="6162030"/>
              <a:ext cx="565150" cy="698500"/>
            </a:xfrm>
            <a:custGeom>
              <a:avLst/>
              <a:gdLst/>
              <a:ahLst/>
              <a:cxnLst/>
              <a:rect l="l" t="t" r="r" b="b"/>
              <a:pathLst>
                <a:path w="565150" h="698500">
                  <a:moveTo>
                    <a:pt x="564573" y="0"/>
                  </a:moveTo>
                  <a:lnTo>
                    <a:pt x="426428" y="0"/>
                  </a:lnTo>
                  <a:lnTo>
                    <a:pt x="0" y="698029"/>
                  </a:lnTo>
                  <a:lnTo>
                    <a:pt x="138145" y="698029"/>
                  </a:lnTo>
                  <a:lnTo>
                    <a:pt x="564573" y="0"/>
                  </a:lnTo>
                  <a:close/>
                </a:path>
              </a:pathLst>
            </a:custGeom>
            <a:solidFill>
              <a:srgbClr val="E9E8E8"/>
            </a:solidFill>
          </p:spPr>
          <p:txBody>
            <a:bodyPr wrap="square" lIns="0" tIns="0" rIns="0" bIns="0" rtlCol="0"/>
            <a:lstStyle/>
            <a:p>
              <a:endParaRPr/>
            </a:p>
          </p:txBody>
        </p:sp>
        <p:sp>
          <p:nvSpPr>
            <p:cNvPr id="8" name="object 8"/>
            <p:cNvSpPr/>
            <p:nvPr/>
          </p:nvSpPr>
          <p:spPr>
            <a:xfrm>
              <a:off x="8221771" y="6162030"/>
              <a:ext cx="564515" cy="698500"/>
            </a:xfrm>
            <a:custGeom>
              <a:avLst/>
              <a:gdLst/>
              <a:ahLst/>
              <a:cxnLst/>
              <a:rect l="l" t="t" r="r" b="b"/>
              <a:pathLst>
                <a:path w="564515" h="698500">
                  <a:moveTo>
                    <a:pt x="564429" y="0"/>
                  </a:moveTo>
                  <a:lnTo>
                    <a:pt x="426284" y="0"/>
                  </a:lnTo>
                  <a:lnTo>
                    <a:pt x="0" y="698029"/>
                  </a:lnTo>
                  <a:lnTo>
                    <a:pt x="138001" y="698029"/>
                  </a:lnTo>
                  <a:lnTo>
                    <a:pt x="564429" y="0"/>
                  </a:lnTo>
                  <a:close/>
                </a:path>
              </a:pathLst>
            </a:custGeom>
            <a:solidFill>
              <a:srgbClr val="E9E9EA"/>
            </a:solidFill>
          </p:spPr>
          <p:txBody>
            <a:bodyPr wrap="square" lIns="0" tIns="0" rIns="0" bIns="0" rtlCol="0"/>
            <a:lstStyle/>
            <a:p>
              <a:endParaRPr/>
            </a:p>
          </p:txBody>
        </p:sp>
        <p:sp>
          <p:nvSpPr>
            <p:cNvPr id="9" name="object 9"/>
            <p:cNvSpPr/>
            <p:nvPr/>
          </p:nvSpPr>
          <p:spPr>
            <a:xfrm>
              <a:off x="8053616" y="6162040"/>
              <a:ext cx="654685" cy="698500"/>
            </a:xfrm>
            <a:custGeom>
              <a:avLst/>
              <a:gdLst/>
              <a:ahLst/>
              <a:cxnLst/>
              <a:rect l="l" t="t" r="r" b="b"/>
              <a:pathLst>
                <a:path w="654684" h="698500">
                  <a:moveTo>
                    <a:pt x="654634" y="0"/>
                  </a:moveTo>
                  <a:lnTo>
                    <a:pt x="570445" y="0"/>
                  </a:lnTo>
                  <a:lnTo>
                    <a:pt x="510489" y="0"/>
                  </a:lnTo>
                  <a:lnTo>
                    <a:pt x="426313" y="0"/>
                  </a:lnTo>
                  <a:lnTo>
                    <a:pt x="0" y="698017"/>
                  </a:lnTo>
                  <a:lnTo>
                    <a:pt x="84061" y="698017"/>
                  </a:lnTo>
                  <a:lnTo>
                    <a:pt x="144119" y="698017"/>
                  </a:lnTo>
                  <a:lnTo>
                    <a:pt x="228206" y="698017"/>
                  </a:lnTo>
                  <a:lnTo>
                    <a:pt x="654634" y="0"/>
                  </a:lnTo>
                  <a:close/>
                </a:path>
              </a:pathLst>
            </a:custGeom>
            <a:solidFill>
              <a:srgbClr val="E9EAEB"/>
            </a:solidFill>
          </p:spPr>
          <p:txBody>
            <a:bodyPr wrap="square" lIns="0" tIns="0" rIns="0" bIns="0" rtlCol="0"/>
            <a:lstStyle/>
            <a:p>
              <a:endParaRPr/>
            </a:p>
          </p:txBody>
        </p:sp>
        <p:sp>
          <p:nvSpPr>
            <p:cNvPr id="10" name="object 10"/>
            <p:cNvSpPr/>
            <p:nvPr/>
          </p:nvSpPr>
          <p:spPr>
            <a:xfrm>
              <a:off x="7969536" y="6162030"/>
              <a:ext cx="570865" cy="698500"/>
            </a:xfrm>
            <a:custGeom>
              <a:avLst/>
              <a:gdLst/>
              <a:ahLst/>
              <a:cxnLst/>
              <a:rect l="l" t="t" r="r" b="b"/>
              <a:pathLst>
                <a:path w="570865" h="698500">
                  <a:moveTo>
                    <a:pt x="570593" y="0"/>
                  </a:moveTo>
                  <a:lnTo>
                    <a:pt x="426451" y="0"/>
                  </a:lnTo>
                  <a:lnTo>
                    <a:pt x="0" y="698029"/>
                  </a:lnTo>
                  <a:lnTo>
                    <a:pt x="144141" y="698029"/>
                  </a:lnTo>
                  <a:lnTo>
                    <a:pt x="570593" y="0"/>
                  </a:lnTo>
                  <a:close/>
                </a:path>
              </a:pathLst>
            </a:custGeom>
            <a:solidFill>
              <a:srgbClr val="EAEAEB"/>
            </a:solidFill>
          </p:spPr>
          <p:txBody>
            <a:bodyPr wrap="square" lIns="0" tIns="0" rIns="0" bIns="0" rtlCol="0"/>
            <a:lstStyle/>
            <a:p>
              <a:endParaRPr/>
            </a:p>
          </p:txBody>
        </p:sp>
        <p:sp>
          <p:nvSpPr>
            <p:cNvPr id="11" name="object 11"/>
            <p:cNvSpPr/>
            <p:nvPr/>
          </p:nvSpPr>
          <p:spPr>
            <a:xfrm>
              <a:off x="7885474" y="6162030"/>
              <a:ext cx="570865" cy="698500"/>
            </a:xfrm>
            <a:custGeom>
              <a:avLst/>
              <a:gdLst/>
              <a:ahLst/>
              <a:cxnLst/>
              <a:rect l="l" t="t" r="r" b="b"/>
              <a:pathLst>
                <a:path w="570865" h="698500">
                  <a:moveTo>
                    <a:pt x="570473" y="0"/>
                  </a:moveTo>
                  <a:lnTo>
                    <a:pt x="432327" y="0"/>
                  </a:lnTo>
                  <a:lnTo>
                    <a:pt x="0" y="698029"/>
                  </a:lnTo>
                  <a:lnTo>
                    <a:pt x="144117" y="698029"/>
                  </a:lnTo>
                  <a:lnTo>
                    <a:pt x="570473" y="0"/>
                  </a:lnTo>
                  <a:close/>
                </a:path>
              </a:pathLst>
            </a:custGeom>
            <a:solidFill>
              <a:srgbClr val="EBEBEB"/>
            </a:solidFill>
          </p:spPr>
          <p:txBody>
            <a:bodyPr wrap="square" lIns="0" tIns="0" rIns="0" bIns="0" rtlCol="0"/>
            <a:lstStyle/>
            <a:p>
              <a:endParaRPr/>
            </a:p>
          </p:txBody>
        </p:sp>
        <p:sp>
          <p:nvSpPr>
            <p:cNvPr id="12" name="object 12"/>
            <p:cNvSpPr/>
            <p:nvPr/>
          </p:nvSpPr>
          <p:spPr>
            <a:xfrm>
              <a:off x="7723314" y="6162040"/>
              <a:ext cx="648970" cy="698500"/>
            </a:xfrm>
            <a:custGeom>
              <a:avLst/>
              <a:gdLst/>
              <a:ahLst/>
              <a:cxnLst/>
              <a:rect l="l" t="t" r="r" b="b"/>
              <a:pathLst>
                <a:path w="648970" h="698500">
                  <a:moveTo>
                    <a:pt x="648677" y="0"/>
                  </a:moveTo>
                  <a:lnTo>
                    <a:pt x="570496" y="0"/>
                  </a:lnTo>
                  <a:lnTo>
                    <a:pt x="510463" y="0"/>
                  </a:lnTo>
                  <a:lnTo>
                    <a:pt x="426377" y="0"/>
                  </a:lnTo>
                  <a:lnTo>
                    <a:pt x="0" y="698017"/>
                  </a:lnTo>
                  <a:lnTo>
                    <a:pt x="84086" y="698017"/>
                  </a:lnTo>
                  <a:lnTo>
                    <a:pt x="138125" y="698017"/>
                  </a:lnTo>
                  <a:lnTo>
                    <a:pt x="222211" y="698017"/>
                  </a:lnTo>
                  <a:lnTo>
                    <a:pt x="648677" y="0"/>
                  </a:lnTo>
                  <a:close/>
                </a:path>
              </a:pathLst>
            </a:custGeom>
            <a:solidFill>
              <a:srgbClr val="EBEBEC"/>
            </a:solidFill>
          </p:spPr>
          <p:txBody>
            <a:bodyPr wrap="square" lIns="0" tIns="0" rIns="0" bIns="0" rtlCol="0"/>
            <a:lstStyle/>
            <a:p>
              <a:endParaRPr/>
            </a:p>
          </p:txBody>
        </p:sp>
        <p:sp>
          <p:nvSpPr>
            <p:cNvPr id="13" name="object 13"/>
            <p:cNvSpPr/>
            <p:nvPr/>
          </p:nvSpPr>
          <p:spPr>
            <a:xfrm>
              <a:off x="7639258" y="6162030"/>
              <a:ext cx="570865" cy="698500"/>
            </a:xfrm>
            <a:custGeom>
              <a:avLst/>
              <a:gdLst/>
              <a:ahLst/>
              <a:cxnLst/>
              <a:rect l="l" t="t" r="r" b="b"/>
              <a:pathLst>
                <a:path w="570865" h="698500">
                  <a:moveTo>
                    <a:pt x="570497" y="0"/>
                  </a:moveTo>
                  <a:lnTo>
                    <a:pt x="426380" y="0"/>
                  </a:lnTo>
                  <a:lnTo>
                    <a:pt x="0" y="698029"/>
                  </a:lnTo>
                  <a:lnTo>
                    <a:pt x="144117" y="698029"/>
                  </a:lnTo>
                  <a:lnTo>
                    <a:pt x="570497" y="0"/>
                  </a:lnTo>
                  <a:close/>
                </a:path>
              </a:pathLst>
            </a:custGeom>
            <a:solidFill>
              <a:srgbClr val="ECECED"/>
            </a:solidFill>
          </p:spPr>
          <p:txBody>
            <a:bodyPr wrap="square" lIns="0" tIns="0" rIns="0" bIns="0" rtlCol="0"/>
            <a:lstStyle/>
            <a:p>
              <a:endParaRPr/>
            </a:p>
          </p:txBody>
        </p:sp>
        <p:sp>
          <p:nvSpPr>
            <p:cNvPr id="14" name="object 14"/>
            <p:cNvSpPr/>
            <p:nvPr/>
          </p:nvSpPr>
          <p:spPr>
            <a:xfrm>
              <a:off x="7555172" y="6162030"/>
              <a:ext cx="570865" cy="698500"/>
            </a:xfrm>
            <a:custGeom>
              <a:avLst/>
              <a:gdLst/>
              <a:ahLst/>
              <a:cxnLst/>
              <a:rect l="l" t="t" r="r" b="b"/>
              <a:pathLst>
                <a:path w="570865" h="698500">
                  <a:moveTo>
                    <a:pt x="570521" y="0"/>
                  </a:moveTo>
                  <a:lnTo>
                    <a:pt x="426380" y="0"/>
                  </a:lnTo>
                  <a:lnTo>
                    <a:pt x="0" y="698029"/>
                  </a:lnTo>
                  <a:lnTo>
                    <a:pt x="144141" y="698029"/>
                  </a:lnTo>
                  <a:lnTo>
                    <a:pt x="570521" y="0"/>
                  </a:lnTo>
                  <a:close/>
                </a:path>
              </a:pathLst>
            </a:custGeom>
            <a:solidFill>
              <a:srgbClr val="EDEDEE"/>
            </a:solidFill>
          </p:spPr>
          <p:txBody>
            <a:bodyPr wrap="square" lIns="0" tIns="0" rIns="0" bIns="0" rtlCol="0"/>
            <a:lstStyle/>
            <a:p>
              <a:endParaRPr/>
            </a:p>
          </p:txBody>
        </p:sp>
        <p:sp>
          <p:nvSpPr>
            <p:cNvPr id="15" name="object 15"/>
            <p:cNvSpPr/>
            <p:nvPr/>
          </p:nvSpPr>
          <p:spPr>
            <a:xfrm>
              <a:off x="7393038" y="6162040"/>
              <a:ext cx="648970" cy="698500"/>
            </a:xfrm>
            <a:custGeom>
              <a:avLst/>
              <a:gdLst/>
              <a:ahLst/>
              <a:cxnLst/>
              <a:rect l="l" t="t" r="r" b="b"/>
              <a:pathLst>
                <a:path w="648970" h="698500">
                  <a:moveTo>
                    <a:pt x="648563" y="0"/>
                  </a:moveTo>
                  <a:lnTo>
                    <a:pt x="564502" y="0"/>
                  </a:lnTo>
                  <a:lnTo>
                    <a:pt x="504444" y="0"/>
                  </a:lnTo>
                  <a:lnTo>
                    <a:pt x="426377" y="0"/>
                  </a:lnTo>
                  <a:lnTo>
                    <a:pt x="0" y="698017"/>
                  </a:lnTo>
                  <a:lnTo>
                    <a:pt x="78066" y="698017"/>
                  </a:lnTo>
                  <a:lnTo>
                    <a:pt x="138125" y="698017"/>
                  </a:lnTo>
                  <a:lnTo>
                    <a:pt x="222186" y="698017"/>
                  </a:lnTo>
                  <a:lnTo>
                    <a:pt x="648563" y="0"/>
                  </a:lnTo>
                  <a:close/>
                </a:path>
              </a:pathLst>
            </a:custGeom>
            <a:solidFill>
              <a:srgbClr val="EEEEEE"/>
            </a:solidFill>
          </p:spPr>
          <p:txBody>
            <a:bodyPr wrap="square" lIns="0" tIns="0" rIns="0" bIns="0" rtlCol="0"/>
            <a:lstStyle/>
            <a:p>
              <a:endParaRPr/>
            </a:p>
          </p:txBody>
        </p:sp>
        <p:sp>
          <p:nvSpPr>
            <p:cNvPr id="16" name="object 16"/>
            <p:cNvSpPr/>
            <p:nvPr/>
          </p:nvSpPr>
          <p:spPr>
            <a:xfrm>
              <a:off x="7308956" y="6162030"/>
              <a:ext cx="564515" cy="698500"/>
            </a:xfrm>
            <a:custGeom>
              <a:avLst/>
              <a:gdLst/>
              <a:ahLst/>
              <a:cxnLst/>
              <a:rect l="l" t="t" r="r" b="b"/>
              <a:pathLst>
                <a:path w="564515" h="698500">
                  <a:moveTo>
                    <a:pt x="564501" y="0"/>
                  </a:moveTo>
                  <a:lnTo>
                    <a:pt x="426380" y="0"/>
                  </a:lnTo>
                  <a:lnTo>
                    <a:pt x="0" y="698029"/>
                  </a:lnTo>
                  <a:lnTo>
                    <a:pt x="138121" y="698029"/>
                  </a:lnTo>
                  <a:lnTo>
                    <a:pt x="564501" y="0"/>
                  </a:lnTo>
                  <a:close/>
                </a:path>
              </a:pathLst>
            </a:custGeom>
            <a:solidFill>
              <a:srgbClr val="EFEFEF"/>
            </a:solidFill>
          </p:spPr>
          <p:txBody>
            <a:bodyPr wrap="square" lIns="0" tIns="0" rIns="0" bIns="0" rtlCol="0"/>
            <a:lstStyle/>
            <a:p>
              <a:endParaRPr/>
            </a:p>
          </p:txBody>
        </p:sp>
        <p:sp>
          <p:nvSpPr>
            <p:cNvPr id="17" name="object 17"/>
            <p:cNvSpPr/>
            <p:nvPr/>
          </p:nvSpPr>
          <p:spPr>
            <a:xfrm>
              <a:off x="7224894" y="6162030"/>
              <a:ext cx="570865" cy="698500"/>
            </a:xfrm>
            <a:custGeom>
              <a:avLst/>
              <a:gdLst/>
              <a:ahLst/>
              <a:cxnLst/>
              <a:rect l="l" t="t" r="r" b="b"/>
              <a:pathLst>
                <a:path w="570865" h="698500">
                  <a:moveTo>
                    <a:pt x="570497" y="0"/>
                  </a:moveTo>
                  <a:lnTo>
                    <a:pt x="426380" y="0"/>
                  </a:lnTo>
                  <a:lnTo>
                    <a:pt x="0" y="698029"/>
                  </a:lnTo>
                  <a:lnTo>
                    <a:pt x="144117" y="698029"/>
                  </a:lnTo>
                  <a:lnTo>
                    <a:pt x="570497" y="0"/>
                  </a:lnTo>
                  <a:close/>
                </a:path>
              </a:pathLst>
            </a:custGeom>
            <a:solidFill>
              <a:srgbClr val="F0EFF0"/>
            </a:solidFill>
          </p:spPr>
          <p:txBody>
            <a:bodyPr wrap="square" lIns="0" tIns="0" rIns="0" bIns="0" rtlCol="0"/>
            <a:lstStyle/>
            <a:p>
              <a:endParaRPr/>
            </a:p>
          </p:txBody>
        </p:sp>
        <p:sp>
          <p:nvSpPr>
            <p:cNvPr id="18" name="object 18"/>
            <p:cNvSpPr/>
            <p:nvPr/>
          </p:nvSpPr>
          <p:spPr>
            <a:xfrm>
              <a:off x="7056742" y="6162040"/>
              <a:ext cx="654685" cy="698500"/>
            </a:xfrm>
            <a:custGeom>
              <a:avLst/>
              <a:gdLst/>
              <a:ahLst/>
              <a:cxnLst/>
              <a:rect l="l" t="t" r="r" b="b"/>
              <a:pathLst>
                <a:path w="654684" h="698500">
                  <a:moveTo>
                    <a:pt x="654583" y="0"/>
                  </a:moveTo>
                  <a:lnTo>
                    <a:pt x="570496" y="0"/>
                  </a:lnTo>
                  <a:lnTo>
                    <a:pt x="510438" y="0"/>
                  </a:lnTo>
                  <a:lnTo>
                    <a:pt x="426377" y="0"/>
                  </a:lnTo>
                  <a:lnTo>
                    <a:pt x="0" y="698017"/>
                  </a:lnTo>
                  <a:lnTo>
                    <a:pt x="84061" y="698017"/>
                  </a:lnTo>
                  <a:lnTo>
                    <a:pt x="144119" y="698017"/>
                  </a:lnTo>
                  <a:lnTo>
                    <a:pt x="228206" y="698017"/>
                  </a:lnTo>
                  <a:lnTo>
                    <a:pt x="654583" y="0"/>
                  </a:lnTo>
                  <a:close/>
                </a:path>
              </a:pathLst>
            </a:custGeom>
            <a:solidFill>
              <a:srgbClr val="F1F1F1"/>
            </a:solidFill>
          </p:spPr>
          <p:txBody>
            <a:bodyPr wrap="square" lIns="0" tIns="0" rIns="0" bIns="0" rtlCol="0"/>
            <a:lstStyle/>
            <a:p>
              <a:endParaRPr/>
            </a:p>
          </p:txBody>
        </p:sp>
        <p:sp>
          <p:nvSpPr>
            <p:cNvPr id="19" name="object 19"/>
            <p:cNvSpPr/>
            <p:nvPr/>
          </p:nvSpPr>
          <p:spPr>
            <a:xfrm>
              <a:off x="6972683" y="6162030"/>
              <a:ext cx="570865" cy="698500"/>
            </a:xfrm>
            <a:custGeom>
              <a:avLst/>
              <a:gdLst/>
              <a:ahLst/>
              <a:cxnLst/>
              <a:rect l="l" t="t" r="r" b="b"/>
              <a:pathLst>
                <a:path w="570865" h="698500">
                  <a:moveTo>
                    <a:pt x="570497" y="0"/>
                  </a:moveTo>
                  <a:lnTo>
                    <a:pt x="432375" y="0"/>
                  </a:lnTo>
                  <a:lnTo>
                    <a:pt x="0" y="698029"/>
                  </a:lnTo>
                  <a:lnTo>
                    <a:pt x="144117" y="698029"/>
                  </a:lnTo>
                  <a:lnTo>
                    <a:pt x="570497" y="0"/>
                  </a:lnTo>
                  <a:close/>
                </a:path>
              </a:pathLst>
            </a:custGeom>
            <a:solidFill>
              <a:srgbClr val="F3F3F3"/>
            </a:solidFill>
          </p:spPr>
          <p:txBody>
            <a:bodyPr wrap="square" lIns="0" tIns="0" rIns="0" bIns="0" rtlCol="0"/>
            <a:lstStyle/>
            <a:p>
              <a:endParaRPr/>
            </a:p>
          </p:txBody>
        </p:sp>
        <p:sp>
          <p:nvSpPr>
            <p:cNvPr id="20" name="object 20"/>
            <p:cNvSpPr/>
            <p:nvPr/>
          </p:nvSpPr>
          <p:spPr>
            <a:xfrm>
              <a:off x="6894592" y="6162030"/>
              <a:ext cx="564515" cy="698500"/>
            </a:xfrm>
            <a:custGeom>
              <a:avLst/>
              <a:gdLst/>
              <a:ahLst/>
              <a:cxnLst/>
              <a:rect l="l" t="t" r="r" b="b"/>
              <a:pathLst>
                <a:path w="564515" h="698500">
                  <a:moveTo>
                    <a:pt x="564501" y="0"/>
                  </a:moveTo>
                  <a:lnTo>
                    <a:pt x="426380" y="0"/>
                  </a:lnTo>
                  <a:lnTo>
                    <a:pt x="0" y="698029"/>
                  </a:lnTo>
                  <a:lnTo>
                    <a:pt x="138121" y="698029"/>
                  </a:lnTo>
                  <a:lnTo>
                    <a:pt x="564501" y="0"/>
                  </a:lnTo>
                  <a:close/>
                </a:path>
              </a:pathLst>
            </a:custGeom>
            <a:solidFill>
              <a:srgbClr val="F1F3F3"/>
            </a:solidFill>
          </p:spPr>
          <p:txBody>
            <a:bodyPr wrap="square" lIns="0" tIns="0" rIns="0" bIns="0" rtlCol="0"/>
            <a:lstStyle/>
            <a:p>
              <a:endParaRPr/>
            </a:p>
          </p:txBody>
        </p:sp>
        <p:sp>
          <p:nvSpPr>
            <p:cNvPr id="21" name="object 21"/>
            <p:cNvSpPr/>
            <p:nvPr/>
          </p:nvSpPr>
          <p:spPr>
            <a:xfrm>
              <a:off x="6726440" y="6162040"/>
              <a:ext cx="654685" cy="698500"/>
            </a:xfrm>
            <a:custGeom>
              <a:avLst/>
              <a:gdLst/>
              <a:ahLst/>
              <a:cxnLst/>
              <a:rect l="l" t="t" r="r" b="b"/>
              <a:pathLst>
                <a:path w="654684" h="698500">
                  <a:moveTo>
                    <a:pt x="654583" y="0"/>
                  </a:moveTo>
                  <a:lnTo>
                    <a:pt x="570522" y="0"/>
                  </a:lnTo>
                  <a:lnTo>
                    <a:pt x="510463" y="0"/>
                  </a:lnTo>
                  <a:lnTo>
                    <a:pt x="426377" y="0"/>
                  </a:lnTo>
                  <a:lnTo>
                    <a:pt x="0" y="698017"/>
                  </a:lnTo>
                  <a:lnTo>
                    <a:pt x="84086" y="698017"/>
                  </a:lnTo>
                  <a:lnTo>
                    <a:pt x="144132" y="698017"/>
                  </a:lnTo>
                  <a:lnTo>
                    <a:pt x="222199" y="698017"/>
                  </a:lnTo>
                  <a:lnTo>
                    <a:pt x="654583" y="0"/>
                  </a:lnTo>
                  <a:close/>
                </a:path>
              </a:pathLst>
            </a:custGeom>
            <a:solidFill>
              <a:srgbClr val="F3F4F4"/>
            </a:solidFill>
          </p:spPr>
          <p:txBody>
            <a:bodyPr wrap="square" lIns="0" tIns="0" rIns="0" bIns="0" rtlCol="0"/>
            <a:lstStyle/>
            <a:p>
              <a:endParaRPr/>
            </a:p>
          </p:txBody>
        </p:sp>
        <p:sp>
          <p:nvSpPr>
            <p:cNvPr id="22" name="object 22"/>
            <p:cNvSpPr/>
            <p:nvPr/>
          </p:nvSpPr>
          <p:spPr>
            <a:xfrm>
              <a:off x="6642381" y="6162030"/>
              <a:ext cx="570865" cy="698500"/>
            </a:xfrm>
            <a:custGeom>
              <a:avLst/>
              <a:gdLst/>
              <a:ahLst/>
              <a:cxnLst/>
              <a:rect l="l" t="t" r="r" b="b"/>
              <a:pathLst>
                <a:path w="570865" h="698500">
                  <a:moveTo>
                    <a:pt x="570497" y="0"/>
                  </a:moveTo>
                  <a:lnTo>
                    <a:pt x="426380" y="0"/>
                  </a:lnTo>
                  <a:lnTo>
                    <a:pt x="0" y="698029"/>
                  </a:lnTo>
                  <a:lnTo>
                    <a:pt x="144117" y="698029"/>
                  </a:lnTo>
                  <a:lnTo>
                    <a:pt x="570497" y="0"/>
                  </a:lnTo>
                  <a:close/>
                </a:path>
              </a:pathLst>
            </a:custGeom>
            <a:solidFill>
              <a:srgbClr val="F4F5F5"/>
            </a:solidFill>
          </p:spPr>
          <p:txBody>
            <a:bodyPr wrap="square" lIns="0" tIns="0" rIns="0" bIns="0" rtlCol="0"/>
            <a:lstStyle/>
            <a:p>
              <a:endParaRPr/>
            </a:p>
          </p:txBody>
        </p:sp>
        <p:sp>
          <p:nvSpPr>
            <p:cNvPr id="23" name="object 23"/>
            <p:cNvSpPr/>
            <p:nvPr/>
          </p:nvSpPr>
          <p:spPr>
            <a:xfrm>
              <a:off x="6558318" y="6162030"/>
              <a:ext cx="570865" cy="698500"/>
            </a:xfrm>
            <a:custGeom>
              <a:avLst/>
              <a:gdLst/>
              <a:ahLst/>
              <a:cxnLst/>
              <a:rect l="l" t="t" r="r" b="b"/>
              <a:pathLst>
                <a:path w="570865" h="698500">
                  <a:moveTo>
                    <a:pt x="570497" y="0"/>
                  </a:moveTo>
                  <a:lnTo>
                    <a:pt x="426356" y="0"/>
                  </a:lnTo>
                  <a:lnTo>
                    <a:pt x="0" y="698029"/>
                  </a:lnTo>
                  <a:lnTo>
                    <a:pt x="144117" y="698029"/>
                  </a:lnTo>
                  <a:lnTo>
                    <a:pt x="570497" y="0"/>
                  </a:lnTo>
                  <a:close/>
                </a:path>
              </a:pathLst>
            </a:custGeom>
            <a:solidFill>
              <a:srgbClr val="F5F5F5"/>
            </a:solidFill>
          </p:spPr>
          <p:txBody>
            <a:bodyPr wrap="square" lIns="0" tIns="0" rIns="0" bIns="0" rtlCol="0"/>
            <a:lstStyle/>
            <a:p>
              <a:endParaRPr/>
            </a:p>
          </p:txBody>
        </p:sp>
        <p:sp>
          <p:nvSpPr>
            <p:cNvPr id="24" name="object 24"/>
            <p:cNvSpPr/>
            <p:nvPr/>
          </p:nvSpPr>
          <p:spPr>
            <a:xfrm>
              <a:off x="6396164" y="6162040"/>
              <a:ext cx="648970" cy="698500"/>
            </a:xfrm>
            <a:custGeom>
              <a:avLst/>
              <a:gdLst/>
              <a:ahLst/>
              <a:cxnLst/>
              <a:rect l="l" t="t" r="r" b="b"/>
              <a:pathLst>
                <a:path w="648970" h="698500">
                  <a:moveTo>
                    <a:pt x="648563" y="0"/>
                  </a:moveTo>
                  <a:lnTo>
                    <a:pt x="564502" y="0"/>
                  </a:lnTo>
                  <a:lnTo>
                    <a:pt x="510438" y="0"/>
                  </a:lnTo>
                  <a:lnTo>
                    <a:pt x="426377" y="0"/>
                  </a:lnTo>
                  <a:lnTo>
                    <a:pt x="0" y="698017"/>
                  </a:lnTo>
                  <a:lnTo>
                    <a:pt x="84061" y="698017"/>
                  </a:lnTo>
                  <a:lnTo>
                    <a:pt x="138112" y="698017"/>
                  </a:lnTo>
                  <a:lnTo>
                    <a:pt x="222173" y="698017"/>
                  </a:lnTo>
                  <a:lnTo>
                    <a:pt x="648563" y="0"/>
                  </a:lnTo>
                  <a:close/>
                </a:path>
              </a:pathLst>
            </a:custGeom>
            <a:solidFill>
              <a:srgbClr val="F6F6F7"/>
            </a:solidFill>
          </p:spPr>
          <p:txBody>
            <a:bodyPr wrap="square" lIns="0" tIns="0" rIns="0" bIns="0" rtlCol="0"/>
            <a:lstStyle/>
            <a:p>
              <a:endParaRPr/>
            </a:p>
          </p:txBody>
        </p:sp>
        <p:sp>
          <p:nvSpPr>
            <p:cNvPr id="25" name="object 25"/>
            <p:cNvSpPr/>
            <p:nvPr/>
          </p:nvSpPr>
          <p:spPr>
            <a:xfrm>
              <a:off x="6228016" y="6162040"/>
              <a:ext cx="654685" cy="698500"/>
            </a:xfrm>
            <a:custGeom>
              <a:avLst/>
              <a:gdLst/>
              <a:ahLst/>
              <a:cxnLst/>
              <a:rect l="l" t="t" r="r" b="b"/>
              <a:pathLst>
                <a:path w="654684" h="698500">
                  <a:moveTo>
                    <a:pt x="654583" y="0"/>
                  </a:moveTo>
                  <a:lnTo>
                    <a:pt x="570496" y="0"/>
                  </a:lnTo>
                  <a:lnTo>
                    <a:pt x="510438" y="0"/>
                  </a:lnTo>
                  <a:lnTo>
                    <a:pt x="426377" y="0"/>
                  </a:lnTo>
                  <a:lnTo>
                    <a:pt x="0" y="698017"/>
                  </a:lnTo>
                  <a:lnTo>
                    <a:pt x="84061" y="698017"/>
                  </a:lnTo>
                  <a:lnTo>
                    <a:pt x="144106" y="698017"/>
                  </a:lnTo>
                  <a:lnTo>
                    <a:pt x="228193" y="698017"/>
                  </a:lnTo>
                  <a:lnTo>
                    <a:pt x="654583" y="0"/>
                  </a:lnTo>
                  <a:close/>
                </a:path>
              </a:pathLst>
            </a:custGeom>
            <a:solidFill>
              <a:srgbClr val="F7F8F8"/>
            </a:solidFill>
          </p:spPr>
          <p:txBody>
            <a:bodyPr wrap="square" lIns="0" tIns="0" rIns="0" bIns="0" rtlCol="0"/>
            <a:lstStyle/>
            <a:p>
              <a:endParaRPr/>
            </a:p>
          </p:txBody>
        </p:sp>
        <p:sp>
          <p:nvSpPr>
            <p:cNvPr id="26" name="object 26"/>
            <p:cNvSpPr/>
            <p:nvPr/>
          </p:nvSpPr>
          <p:spPr>
            <a:xfrm>
              <a:off x="6059868" y="6162040"/>
              <a:ext cx="654685" cy="698500"/>
            </a:xfrm>
            <a:custGeom>
              <a:avLst/>
              <a:gdLst/>
              <a:ahLst/>
              <a:cxnLst/>
              <a:rect l="l" t="t" r="r" b="b"/>
              <a:pathLst>
                <a:path w="654684" h="698500">
                  <a:moveTo>
                    <a:pt x="654583" y="0"/>
                  </a:moveTo>
                  <a:lnTo>
                    <a:pt x="570496" y="0"/>
                  </a:lnTo>
                  <a:lnTo>
                    <a:pt x="510438" y="0"/>
                  </a:lnTo>
                  <a:lnTo>
                    <a:pt x="432371" y="0"/>
                  </a:lnTo>
                  <a:lnTo>
                    <a:pt x="0" y="698017"/>
                  </a:lnTo>
                  <a:lnTo>
                    <a:pt x="84074" y="698017"/>
                  </a:lnTo>
                  <a:lnTo>
                    <a:pt x="144106" y="698017"/>
                  </a:lnTo>
                  <a:lnTo>
                    <a:pt x="228193" y="698017"/>
                  </a:lnTo>
                  <a:lnTo>
                    <a:pt x="654583" y="0"/>
                  </a:lnTo>
                  <a:close/>
                </a:path>
              </a:pathLst>
            </a:custGeom>
            <a:solidFill>
              <a:srgbClr val="F8FAFA"/>
            </a:solidFill>
          </p:spPr>
          <p:txBody>
            <a:bodyPr wrap="square" lIns="0" tIns="0" rIns="0" bIns="0" rtlCol="0"/>
            <a:lstStyle/>
            <a:p>
              <a:endParaRPr/>
            </a:p>
          </p:txBody>
        </p:sp>
        <p:sp>
          <p:nvSpPr>
            <p:cNvPr id="27" name="object 27"/>
            <p:cNvSpPr/>
            <p:nvPr/>
          </p:nvSpPr>
          <p:spPr>
            <a:xfrm>
              <a:off x="5981801" y="6162030"/>
              <a:ext cx="564515" cy="698500"/>
            </a:xfrm>
            <a:custGeom>
              <a:avLst/>
              <a:gdLst/>
              <a:ahLst/>
              <a:cxnLst/>
              <a:rect l="l" t="t" r="r" b="b"/>
              <a:pathLst>
                <a:path w="564515" h="698500">
                  <a:moveTo>
                    <a:pt x="564501" y="0"/>
                  </a:moveTo>
                  <a:lnTo>
                    <a:pt x="426380" y="0"/>
                  </a:lnTo>
                  <a:lnTo>
                    <a:pt x="0" y="698029"/>
                  </a:lnTo>
                  <a:lnTo>
                    <a:pt x="138121" y="698029"/>
                  </a:lnTo>
                  <a:lnTo>
                    <a:pt x="564501" y="0"/>
                  </a:lnTo>
                  <a:close/>
                </a:path>
              </a:pathLst>
            </a:custGeom>
            <a:solidFill>
              <a:srgbClr val="FAFBFB"/>
            </a:solidFill>
          </p:spPr>
          <p:txBody>
            <a:bodyPr wrap="square" lIns="0" tIns="0" rIns="0" bIns="0" rtlCol="0"/>
            <a:lstStyle/>
            <a:p>
              <a:endParaRPr/>
            </a:p>
          </p:txBody>
        </p:sp>
        <p:sp>
          <p:nvSpPr>
            <p:cNvPr id="28" name="object 28"/>
            <p:cNvSpPr/>
            <p:nvPr/>
          </p:nvSpPr>
          <p:spPr>
            <a:xfrm>
              <a:off x="5897727" y="6162030"/>
              <a:ext cx="570865" cy="698500"/>
            </a:xfrm>
            <a:custGeom>
              <a:avLst/>
              <a:gdLst/>
              <a:ahLst/>
              <a:cxnLst/>
              <a:rect l="l" t="t" r="r" b="b"/>
              <a:pathLst>
                <a:path w="570864" h="698500">
                  <a:moveTo>
                    <a:pt x="570509" y="0"/>
                  </a:moveTo>
                  <a:lnTo>
                    <a:pt x="426368" y="0"/>
                  </a:lnTo>
                  <a:lnTo>
                    <a:pt x="0" y="698029"/>
                  </a:lnTo>
                  <a:lnTo>
                    <a:pt x="138121" y="698029"/>
                  </a:lnTo>
                  <a:lnTo>
                    <a:pt x="570509" y="0"/>
                  </a:lnTo>
                  <a:close/>
                </a:path>
              </a:pathLst>
            </a:custGeom>
            <a:solidFill>
              <a:srgbClr val="FCFDFF"/>
            </a:solidFill>
          </p:spPr>
          <p:txBody>
            <a:bodyPr wrap="square" lIns="0" tIns="0" rIns="0" bIns="0" rtlCol="0"/>
            <a:lstStyle/>
            <a:p>
              <a:endParaRPr/>
            </a:p>
          </p:txBody>
        </p:sp>
        <p:sp>
          <p:nvSpPr>
            <p:cNvPr id="29" name="object 29"/>
            <p:cNvSpPr/>
            <p:nvPr/>
          </p:nvSpPr>
          <p:spPr>
            <a:xfrm>
              <a:off x="5867387" y="6162040"/>
              <a:ext cx="516890" cy="695960"/>
            </a:xfrm>
            <a:custGeom>
              <a:avLst/>
              <a:gdLst/>
              <a:ahLst/>
              <a:cxnLst/>
              <a:rect l="l" t="t" r="r" b="b"/>
              <a:pathLst>
                <a:path w="516889" h="695959">
                  <a:moveTo>
                    <a:pt x="516750" y="0"/>
                  </a:moveTo>
                  <a:lnTo>
                    <a:pt x="432689" y="0"/>
                  </a:lnTo>
                  <a:lnTo>
                    <a:pt x="372643" y="0"/>
                  </a:lnTo>
                  <a:lnTo>
                    <a:pt x="288556" y="0"/>
                  </a:lnTo>
                  <a:lnTo>
                    <a:pt x="0" y="472389"/>
                  </a:lnTo>
                  <a:lnTo>
                    <a:pt x="0" y="610031"/>
                  </a:lnTo>
                  <a:lnTo>
                    <a:pt x="0" y="695960"/>
                  </a:lnTo>
                  <a:lnTo>
                    <a:pt x="7569" y="695960"/>
                  </a:lnTo>
                  <a:lnTo>
                    <a:pt x="91643" y="695960"/>
                  </a:lnTo>
                  <a:lnTo>
                    <a:pt x="516750" y="0"/>
                  </a:lnTo>
                  <a:close/>
                </a:path>
              </a:pathLst>
            </a:custGeom>
            <a:solidFill>
              <a:srgbClr val="FFFFFF"/>
            </a:solidFill>
          </p:spPr>
          <p:txBody>
            <a:bodyPr wrap="square" lIns="0" tIns="0" rIns="0" bIns="0" rtlCol="0"/>
            <a:lstStyle/>
            <a:p>
              <a:endParaRPr/>
            </a:p>
          </p:txBody>
        </p:sp>
        <p:sp>
          <p:nvSpPr>
            <p:cNvPr id="30" name="object 30"/>
            <p:cNvSpPr/>
            <p:nvPr/>
          </p:nvSpPr>
          <p:spPr>
            <a:xfrm>
              <a:off x="5867399" y="1384389"/>
              <a:ext cx="3273425" cy="3986529"/>
            </a:xfrm>
            <a:custGeom>
              <a:avLst/>
              <a:gdLst/>
              <a:ahLst/>
              <a:cxnLst/>
              <a:rect l="l" t="t" r="r" b="b"/>
              <a:pathLst>
                <a:path w="3273424" h="3986529">
                  <a:moveTo>
                    <a:pt x="3273279" y="0"/>
                  </a:moveTo>
                  <a:lnTo>
                    <a:pt x="0" y="0"/>
                  </a:lnTo>
                  <a:lnTo>
                    <a:pt x="0" y="3986535"/>
                  </a:lnTo>
                  <a:lnTo>
                    <a:pt x="3177104" y="3986535"/>
                  </a:lnTo>
                  <a:lnTo>
                    <a:pt x="3177104" y="3753825"/>
                  </a:lnTo>
                  <a:lnTo>
                    <a:pt x="3273279" y="3753825"/>
                  </a:lnTo>
                  <a:lnTo>
                    <a:pt x="3273279" y="0"/>
                  </a:lnTo>
                  <a:close/>
                </a:path>
                <a:path w="3273424" h="3986529">
                  <a:moveTo>
                    <a:pt x="3273279" y="3753825"/>
                  </a:moveTo>
                  <a:lnTo>
                    <a:pt x="3177104" y="3753825"/>
                  </a:lnTo>
                  <a:lnTo>
                    <a:pt x="3273279" y="3800404"/>
                  </a:lnTo>
                  <a:lnTo>
                    <a:pt x="3273279" y="3753825"/>
                  </a:lnTo>
                  <a:close/>
                </a:path>
              </a:pathLst>
            </a:custGeom>
            <a:solidFill>
              <a:srgbClr val="46C4D9"/>
            </a:solidFill>
          </p:spPr>
          <p:txBody>
            <a:bodyPr wrap="square" lIns="0" tIns="0" rIns="0" bIns="0" rtlCol="0"/>
            <a:lstStyle/>
            <a:p>
              <a:endParaRPr/>
            </a:p>
          </p:txBody>
        </p:sp>
        <p:sp>
          <p:nvSpPr>
            <p:cNvPr id="31" name="object 31"/>
            <p:cNvSpPr/>
            <p:nvPr/>
          </p:nvSpPr>
          <p:spPr>
            <a:xfrm>
              <a:off x="5867387" y="1384401"/>
              <a:ext cx="3273425" cy="2342515"/>
            </a:xfrm>
            <a:custGeom>
              <a:avLst/>
              <a:gdLst/>
              <a:ahLst/>
              <a:cxnLst/>
              <a:rect l="l" t="t" r="r" b="b"/>
              <a:pathLst>
                <a:path w="3273425" h="2342515">
                  <a:moveTo>
                    <a:pt x="1639735" y="2094077"/>
                  </a:moveTo>
                  <a:lnTo>
                    <a:pt x="0" y="637159"/>
                  </a:lnTo>
                  <a:lnTo>
                    <a:pt x="0" y="997661"/>
                  </a:lnTo>
                  <a:lnTo>
                    <a:pt x="1639735" y="2094077"/>
                  </a:lnTo>
                  <a:close/>
                </a:path>
                <a:path w="3273425" h="2342515">
                  <a:moveTo>
                    <a:pt x="3273285" y="1504619"/>
                  </a:moveTo>
                  <a:lnTo>
                    <a:pt x="1623377" y="2296033"/>
                  </a:lnTo>
                  <a:lnTo>
                    <a:pt x="3273285" y="1845868"/>
                  </a:lnTo>
                  <a:lnTo>
                    <a:pt x="3273285" y="1504619"/>
                  </a:lnTo>
                  <a:close/>
                </a:path>
                <a:path w="3273425" h="2342515">
                  <a:moveTo>
                    <a:pt x="3273285" y="806602"/>
                  </a:moveTo>
                  <a:lnTo>
                    <a:pt x="1591703" y="2311222"/>
                  </a:lnTo>
                  <a:lnTo>
                    <a:pt x="3273285" y="1178864"/>
                  </a:lnTo>
                  <a:lnTo>
                    <a:pt x="3273285" y="806602"/>
                  </a:lnTo>
                  <a:close/>
                </a:path>
                <a:path w="3273425" h="2342515">
                  <a:moveTo>
                    <a:pt x="3273285" y="0"/>
                  </a:moveTo>
                  <a:lnTo>
                    <a:pt x="3225076" y="0"/>
                  </a:lnTo>
                  <a:lnTo>
                    <a:pt x="1699793" y="2125091"/>
                  </a:lnTo>
                  <a:lnTo>
                    <a:pt x="1687779" y="2109584"/>
                  </a:lnTo>
                  <a:lnTo>
                    <a:pt x="2936798" y="0"/>
                  </a:lnTo>
                  <a:lnTo>
                    <a:pt x="2672740" y="0"/>
                  </a:lnTo>
                  <a:lnTo>
                    <a:pt x="1681784" y="2063064"/>
                  </a:lnTo>
                  <a:lnTo>
                    <a:pt x="2456408" y="0"/>
                  </a:lnTo>
                  <a:lnTo>
                    <a:pt x="2336368" y="0"/>
                  </a:lnTo>
                  <a:lnTo>
                    <a:pt x="1669770" y="2078570"/>
                  </a:lnTo>
                  <a:lnTo>
                    <a:pt x="2240267" y="0"/>
                  </a:lnTo>
                  <a:lnTo>
                    <a:pt x="2144191" y="0"/>
                  </a:lnTo>
                  <a:lnTo>
                    <a:pt x="1669770" y="2063064"/>
                  </a:lnTo>
                  <a:lnTo>
                    <a:pt x="1665770" y="2057895"/>
                  </a:lnTo>
                  <a:lnTo>
                    <a:pt x="1665770" y="2094077"/>
                  </a:lnTo>
                  <a:lnTo>
                    <a:pt x="1657769" y="2109584"/>
                  </a:lnTo>
                  <a:lnTo>
                    <a:pt x="1645754" y="2109584"/>
                  </a:lnTo>
                  <a:lnTo>
                    <a:pt x="1651749" y="2078570"/>
                  </a:lnTo>
                  <a:lnTo>
                    <a:pt x="1663776" y="2094077"/>
                  </a:lnTo>
                  <a:lnTo>
                    <a:pt x="1665770" y="2094077"/>
                  </a:lnTo>
                  <a:lnTo>
                    <a:pt x="1665770" y="2057895"/>
                  </a:lnTo>
                  <a:lnTo>
                    <a:pt x="1657769" y="2047557"/>
                  </a:lnTo>
                  <a:lnTo>
                    <a:pt x="1663776" y="2078570"/>
                  </a:lnTo>
                  <a:lnTo>
                    <a:pt x="1657769" y="2063064"/>
                  </a:lnTo>
                  <a:lnTo>
                    <a:pt x="1657769" y="2047557"/>
                  </a:lnTo>
                  <a:lnTo>
                    <a:pt x="2042109" y="0"/>
                  </a:lnTo>
                  <a:lnTo>
                    <a:pt x="1958022" y="0"/>
                  </a:lnTo>
                  <a:lnTo>
                    <a:pt x="1651749" y="2032000"/>
                  </a:lnTo>
                  <a:lnTo>
                    <a:pt x="1645754" y="2032000"/>
                  </a:lnTo>
                  <a:lnTo>
                    <a:pt x="1651749" y="2047557"/>
                  </a:lnTo>
                  <a:lnTo>
                    <a:pt x="1651749" y="2063064"/>
                  </a:lnTo>
                  <a:lnTo>
                    <a:pt x="1645754" y="2047557"/>
                  </a:lnTo>
                  <a:lnTo>
                    <a:pt x="1645754" y="2032000"/>
                  </a:lnTo>
                  <a:lnTo>
                    <a:pt x="1873961" y="0"/>
                  </a:lnTo>
                  <a:lnTo>
                    <a:pt x="1777860" y="0"/>
                  </a:lnTo>
                  <a:lnTo>
                    <a:pt x="1639735" y="2016493"/>
                  </a:lnTo>
                  <a:lnTo>
                    <a:pt x="1633740" y="2000986"/>
                  </a:lnTo>
                  <a:lnTo>
                    <a:pt x="1681784" y="0"/>
                  </a:lnTo>
                  <a:lnTo>
                    <a:pt x="1585709" y="0"/>
                  </a:lnTo>
                  <a:lnTo>
                    <a:pt x="1633296" y="1982558"/>
                  </a:lnTo>
                  <a:lnTo>
                    <a:pt x="1624838" y="1926653"/>
                  </a:lnTo>
                  <a:lnTo>
                    <a:pt x="1495628" y="0"/>
                  </a:lnTo>
                  <a:lnTo>
                    <a:pt x="1405534" y="0"/>
                  </a:lnTo>
                  <a:lnTo>
                    <a:pt x="1617040" y="1875091"/>
                  </a:lnTo>
                  <a:lnTo>
                    <a:pt x="1333474" y="0"/>
                  </a:lnTo>
                  <a:lnTo>
                    <a:pt x="1255407" y="0"/>
                  </a:lnTo>
                  <a:lnTo>
                    <a:pt x="1627746" y="1985479"/>
                  </a:lnTo>
                  <a:lnTo>
                    <a:pt x="1609712" y="1938959"/>
                  </a:lnTo>
                  <a:lnTo>
                    <a:pt x="1159319" y="0"/>
                  </a:lnTo>
                  <a:lnTo>
                    <a:pt x="1075258" y="0"/>
                  </a:lnTo>
                  <a:lnTo>
                    <a:pt x="1575993" y="1837258"/>
                  </a:lnTo>
                  <a:lnTo>
                    <a:pt x="985177" y="0"/>
                  </a:lnTo>
                  <a:lnTo>
                    <a:pt x="871067" y="0"/>
                  </a:lnTo>
                  <a:lnTo>
                    <a:pt x="1579689" y="1892439"/>
                  </a:lnTo>
                  <a:lnTo>
                    <a:pt x="678903" y="0"/>
                  </a:lnTo>
                  <a:lnTo>
                    <a:pt x="432689" y="0"/>
                  </a:lnTo>
                  <a:lnTo>
                    <a:pt x="1621726" y="2000986"/>
                  </a:lnTo>
                  <a:lnTo>
                    <a:pt x="1627746" y="2000986"/>
                  </a:lnTo>
                  <a:lnTo>
                    <a:pt x="1633740" y="2016493"/>
                  </a:lnTo>
                  <a:lnTo>
                    <a:pt x="1635633" y="2026323"/>
                  </a:lnTo>
                  <a:lnTo>
                    <a:pt x="174459" y="0"/>
                  </a:lnTo>
                  <a:lnTo>
                    <a:pt x="0" y="0"/>
                  </a:lnTo>
                  <a:lnTo>
                    <a:pt x="0" y="200596"/>
                  </a:lnTo>
                  <a:lnTo>
                    <a:pt x="1639735" y="2063064"/>
                  </a:lnTo>
                  <a:lnTo>
                    <a:pt x="1639735" y="2094077"/>
                  </a:lnTo>
                  <a:lnTo>
                    <a:pt x="1645754" y="2063064"/>
                  </a:lnTo>
                  <a:lnTo>
                    <a:pt x="1645754" y="2078545"/>
                  </a:lnTo>
                  <a:lnTo>
                    <a:pt x="1639735" y="2094077"/>
                  </a:lnTo>
                  <a:lnTo>
                    <a:pt x="1633740" y="2109584"/>
                  </a:lnTo>
                  <a:lnTo>
                    <a:pt x="0" y="1328661"/>
                  </a:lnTo>
                  <a:lnTo>
                    <a:pt x="0" y="1674558"/>
                  </a:lnTo>
                  <a:lnTo>
                    <a:pt x="1633740" y="2125091"/>
                  </a:lnTo>
                  <a:lnTo>
                    <a:pt x="1633740" y="2156104"/>
                  </a:lnTo>
                  <a:lnTo>
                    <a:pt x="1639735" y="2125091"/>
                  </a:lnTo>
                  <a:lnTo>
                    <a:pt x="1633740" y="2171611"/>
                  </a:lnTo>
                  <a:lnTo>
                    <a:pt x="1645754" y="2125091"/>
                  </a:lnTo>
                  <a:lnTo>
                    <a:pt x="1651749" y="2125091"/>
                  </a:lnTo>
                  <a:lnTo>
                    <a:pt x="1633740" y="2171611"/>
                  </a:lnTo>
                  <a:lnTo>
                    <a:pt x="1579689" y="2280208"/>
                  </a:lnTo>
                  <a:lnTo>
                    <a:pt x="1627746" y="2202688"/>
                  </a:lnTo>
                  <a:lnTo>
                    <a:pt x="1639735" y="2187117"/>
                  </a:lnTo>
                  <a:lnTo>
                    <a:pt x="1669770" y="2125091"/>
                  </a:lnTo>
                  <a:lnTo>
                    <a:pt x="1687779" y="2140597"/>
                  </a:lnTo>
                  <a:lnTo>
                    <a:pt x="1675790" y="2125091"/>
                  </a:lnTo>
                  <a:lnTo>
                    <a:pt x="1681784" y="2109584"/>
                  </a:lnTo>
                  <a:lnTo>
                    <a:pt x="1693799" y="2125091"/>
                  </a:lnTo>
                  <a:lnTo>
                    <a:pt x="1687779" y="2140597"/>
                  </a:lnTo>
                  <a:lnTo>
                    <a:pt x="1627746" y="2218194"/>
                  </a:lnTo>
                  <a:lnTo>
                    <a:pt x="1627746" y="2202688"/>
                  </a:lnTo>
                  <a:lnTo>
                    <a:pt x="1621726" y="2218194"/>
                  </a:lnTo>
                  <a:lnTo>
                    <a:pt x="1543659" y="2342235"/>
                  </a:lnTo>
                  <a:lnTo>
                    <a:pt x="1567688" y="2311222"/>
                  </a:lnTo>
                  <a:lnTo>
                    <a:pt x="1711807" y="2140597"/>
                  </a:lnTo>
                  <a:lnTo>
                    <a:pt x="3273285" y="372262"/>
                  </a:lnTo>
                  <a:lnTo>
                    <a:pt x="3273285" y="0"/>
                  </a:lnTo>
                  <a:close/>
                </a:path>
              </a:pathLst>
            </a:custGeom>
            <a:solidFill>
              <a:srgbClr val="12BDD3"/>
            </a:solidFill>
          </p:spPr>
          <p:txBody>
            <a:bodyPr wrap="square" lIns="0" tIns="0" rIns="0" bIns="0" rtlCol="0"/>
            <a:lstStyle/>
            <a:p>
              <a:endParaRPr/>
            </a:p>
          </p:txBody>
        </p:sp>
        <p:sp>
          <p:nvSpPr>
            <p:cNvPr id="32" name="object 32"/>
            <p:cNvSpPr/>
            <p:nvPr/>
          </p:nvSpPr>
          <p:spPr>
            <a:xfrm>
              <a:off x="5867399" y="1911772"/>
              <a:ext cx="3273279" cy="4946225"/>
            </a:xfrm>
            <a:prstGeom prst="rect">
              <a:avLst/>
            </a:prstGeom>
            <a:blipFill>
              <a:blip r:embed="rId2" cstate="print"/>
              <a:stretch>
                <a:fillRect/>
              </a:stretch>
            </a:blipFill>
          </p:spPr>
          <p:txBody>
            <a:bodyPr wrap="square" lIns="0" tIns="0" rIns="0" bIns="0" rtlCol="0"/>
            <a:lstStyle/>
            <a:p>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283588" y="477977"/>
            <a:ext cx="6584315" cy="697230"/>
          </a:xfrm>
          <a:prstGeom prst="rect">
            <a:avLst/>
          </a:prstGeom>
        </p:spPr>
        <p:txBody>
          <a:bodyPr vert="horz" wrap="square" lIns="0" tIns="13335" rIns="0" bIns="0" rtlCol="0">
            <a:spAutoFit/>
          </a:bodyPr>
          <a:lstStyle/>
          <a:p>
            <a:pPr marL="12700">
              <a:lnSpc>
                <a:spcPct val="100000"/>
              </a:lnSpc>
              <a:spcBef>
                <a:spcPts val="105"/>
              </a:spcBef>
            </a:pPr>
            <a:r>
              <a:rPr sz="4400" u="none" dirty="0"/>
              <a:t>USE OF</a:t>
            </a:r>
            <a:r>
              <a:rPr sz="4400" u="none" spc="-50" dirty="0"/>
              <a:t> </a:t>
            </a:r>
            <a:r>
              <a:rPr sz="4400" u="none" dirty="0"/>
              <a:t>PERFORMANCE</a:t>
            </a:r>
            <a:endParaRPr sz="4400"/>
          </a:p>
        </p:txBody>
      </p:sp>
      <p:sp>
        <p:nvSpPr>
          <p:cNvPr id="3" name="object 3"/>
          <p:cNvSpPr/>
          <p:nvPr/>
        </p:nvSpPr>
        <p:spPr>
          <a:xfrm>
            <a:off x="1296035" y="1110996"/>
            <a:ext cx="6551930" cy="53340"/>
          </a:xfrm>
          <a:custGeom>
            <a:avLst/>
            <a:gdLst/>
            <a:ahLst/>
            <a:cxnLst/>
            <a:rect l="l" t="t" r="r" b="b"/>
            <a:pathLst>
              <a:path w="6551930" h="53340">
                <a:moveTo>
                  <a:pt x="6551676" y="0"/>
                </a:moveTo>
                <a:lnTo>
                  <a:pt x="0" y="0"/>
                </a:lnTo>
                <a:lnTo>
                  <a:pt x="0" y="53339"/>
                </a:lnTo>
                <a:lnTo>
                  <a:pt x="6551676" y="53339"/>
                </a:lnTo>
                <a:lnTo>
                  <a:pt x="6551676" y="0"/>
                </a:lnTo>
                <a:close/>
              </a:path>
            </a:pathLst>
          </a:custGeom>
          <a:solidFill>
            <a:srgbClr val="FFFF00"/>
          </a:solidFill>
        </p:spPr>
        <p:txBody>
          <a:bodyPr wrap="square" lIns="0" tIns="0" rIns="0" bIns="0" rtlCol="0"/>
          <a:lstStyle/>
          <a:p>
            <a:endParaRPr/>
          </a:p>
        </p:txBody>
      </p:sp>
      <p:sp>
        <p:nvSpPr>
          <p:cNvPr id="4" name="object 4"/>
          <p:cNvSpPr txBox="1"/>
          <p:nvPr/>
        </p:nvSpPr>
        <p:spPr>
          <a:xfrm>
            <a:off x="1740789" y="1148841"/>
            <a:ext cx="5665470" cy="696595"/>
          </a:xfrm>
          <a:prstGeom prst="rect">
            <a:avLst/>
          </a:prstGeom>
        </p:spPr>
        <p:txBody>
          <a:bodyPr vert="horz" wrap="square" lIns="0" tIns="13335" rIns="0" bIns="0" rtlCol="0">
            <a:spAutoFit/>
          </a:bodyPr>
          <a:lstStyle/>
          <a:p>
            <a:pPr marL="12700">
              <a:lnSpc>
                <a:spcPct val="100000"/>
              </a:lnSpc>
              <a:spcBef>
                <a:spcPts val="105"/>
              </a:spcBef>
            </a:pPr>
            <a:r>
              <a:rPr sz="4400" b="1" dirty="0">
                <a:solidFill>
                  <a:srgbClr val="FFFF00"/>
                </a:solidFill>
                <a:latin typeface="Times New Roman"/>
                <a:cs typeface="Times New Roman"/>
              </a:rPr>
              <a:t>APPRAISAL</a:t>
            </a:r>
            <a:r>
              <a:rPr sz="4400" b="1" spc="-75" dirty="0">
                <a:solidFill>
                  <a:srgbClr val="FFFF00"/>
                </a:solidFill>
                <a:latin typeface="Times New Roman"/>
                <a:cs typeface="Times New Roman"/>
              </a:rPr>
              <a:t> </a:t>
            </a:r>
            <a:r>
              <a:rPr sz="4400" b="1" dirty="0">
                <a:solidFill>
                  <a:srgbClr val="FFFF00"/>
                </a:solidFill>
                <a:latin typeface="Times New Roman"/>
                <a:cs typeface="Times New Roman"/>
              </a:rPr>
              <a:t>SYSTEM</a:t>
            </a:r>
            <a:endParaRPr sz="4400">
              <a:latin typeface="Times New Roman"/>
              <a:cs typeface="Times New Roman"/>
            </a:endParaRPr>
          </a:p>
        </p:txBody>
      </p:sp>
      <p:sp>
        <p:nvSpPr>
          <p:cNvPr id="5" name="object 5"/>
          <p:cNvSpPr/>
          <p:nvPr/>
        </p:nvSpPr>
        <p:spPr>
          <a:xfrm>
            <a:off x="1753235" y="1781555"/>
            <a:ext cx="5636260" cy="53340"/>
          </a:xfrm>
          <a:custGeom>
            <a:avLst/>
            <a:gdLst/>
            <a:ahLst/>
            <a:cxnLst/>
            <a:rect l="l" t="t" r="r" b="b"/>
            <a:pathLst>
              <a:path w="5636259" h="53339">
                <a:moveTo>
                  <a:pt x="5635751" y="0"/>
                </a:moveTo>
                <a:lnTo>
                  <a:pt x="0" y="0"/>
                </a:lnTo>
                <a:lnTo>
                  <a:pt x="0" y="53339"/>
                </a:lnTo>
                <a:lnTo>
                  <a:pt x="5635751" y="53339"/>
                </a:lnTo>
                <a:lnTo>
                  <a:pt x="5635751" y="0"/>
                </a:lnTo>
                <a:close/>
              </a:path>
            </a:pathLst>
          </a:custGeom>
          <a:solidFill>
            <a:srgbClr val="FFFF00"/>
          </a:solidFill>
        </p:spPr>
        <p:txBody>
          <a:bodyPr wrap="square" lIns="0" tIns="0" rIns="0" bIns="0" rtlCol="0"/>
          <a:lstStyle/>
          <a:p>
            <a:endParaRPr/>
          </a:p>
        </p:txBody>
      </p:sp>
      <p:sp>
        <p:nvSpPr>
          <p:cNvPr id="6" name="object 6"/>
          <p:cNvSpPr/>
          <p:nvPr/>
        </p:nvSpPr>
        <p:spPr>
          <a:xfrm>
            <a:off x="0" y="1933573"/>
            <a:ext cx="2295525" cy="4924424"/>
          </a:xfrm>
          <a:prstGeom prst="rect">
            <a:avLst/>
          </a:prstGeom>
          <a:blipFill>
            <a:blip r:embed="rId2" cstate="print"/>
            <a:stretch>
              <a:fillRect/>
            </a:stretch>
          </a:blipFill>
        </p:spPr>
        <p:txBody>
          <a:bodyPr wrap="square" lIns="0" tIns="0" rIns="0" bIns="0" rtlCol="0"/>
          <a:lstStyle/>
          <a:p>
            <a:endParaRPr/>
          </a:p>
        </p:txBody>
      </p:sp>
      <p:sp>
        <p:nvSpPr>
          <p:cNvPr id="7" name="object 7"/>
          <p:cNvSpPr txBox="1"/>
          <p:nvPr/>
        </p:nvSpPr>
        <p:spPr>
          <a:xfrm>
            <a:off x="191211" y="4004894"/>
            <a:ext cx="1784985" cy="765810"/>
          </a:xfrm>
          <a:prstGeom prst="rect">
            <a:avLst/>
          </a:prstGeom>
        </p:spPr>
        <p:txBody>
          <a:bodyPr vert="horz" wrap="square" lIns="0" tIns="69215" rIns="0" bIns="0" rtlCol="0">
            <a:spAutoFit/>
          </a:bodyPr>
          <a:lstStyle/>
          <a:p>
            <a:pPr marL="12700" marR="5080">
              <a:lnSpc>
                <a:spcPts val="2700"/>
              </a:lnSpc>
              <a:spcBef>
                <a:spcPts val="545"/>
              </a:spcBef>
            </a:pPr>
            <a:r>
              <a:rPr sz="2600" spc="-5" dirty="0">
                <a:solidFill>
                  <a:srgbClr val="FFFFFF"/>
                </a:solidFill>
                <a:latin typeface="Times New Roman"/>
                <a:cs typeface="Times New Roman"/>
              </a:rPr>
              <a:t>Raises,</a:t>
            </a:r>
            <a:r>
              <a:rPr sz="2600" spc="-70" dirty="0">
                <a:solidFill>
                  <a:srgbClr val="FFFFFF"/>
                </a:solidFill>
                <a:latin typeface="Times New Roman"/>
                <a:cs typeface="Times New Roman"/>
              </a:rPr>
              <a:t> </a:t>
            </a:r>
            <a:r>
              <a:rPr sz="2600" spc="-5" dirty="0">
                <a:solidFill>
                  <a:srgbClr val="FFFFFF"/>
                </a:solidFill>
                <a:latin typeface="Times New Roman"/>
                <a:cs typeface="Times New Roman"/>
              </a:rPr>
              <a:t>Merit  </a:t>
            </a:r>
            <a:r>
              <a:rPr sz="2600" spc="-40" dirty="0">
                <a:solidFill>
                  <a:srgbClr val="FFFFFF"/>
                </a:solidFill>
                <a:latin typeface="Times New Roman"/>
                <a:cs typeface="Times New Roman"/>
              </a:rPr>
              <a:t>Pay,</a:t>
            </a:r>
            <a:r>
              <a:rPr sz="2600" spc="-120" dirty="0">
                <a:solidFill>
                  <a:srgbClr val="FFFFFF"/>
                </a:solidFill>
                <a:latin typeface="Times New Roman"/>
                <a:cs typeface="Times New Roman"/>
              </a:rPr>
              <a:t> </a:t>
            </a:r>
            <a:r>
              <a:rPr sz="2600" dirty="0">
                <a:solidFill>
                  <a:srgbClr val="FFFFFF"/>
                </a:solidFill>
                <a:latin typeface="Times New Roman"/>
                <a:cs typeface="Times New Roman"/>
              </a:rPr>
              <a:t>Bonuses</a:t>
            </a:r>
            <a:endParaRPr sz="2600">
              <a:latin typeface="Times New Roman"/>
              <a:cs typeface="Times New Roman"/>
            </a:endParaRPr>
          </a:p>
        </p:txBody>
      </p:sp>
      <p:sp>
        <p:nvSpPr>
          <p:cNvPr id="8" name="object 8"/>
          <p:cNvSpPr/>
          <p:nvPr/>
        </p:nvSpPr>
        <p:spPr>
          <a:xfrm>
            <a:off x="2257425" y="1933573"/>
            <a:ext cx="2295525" cy="4924424"/>
          </a:xfrm>
          <a:prstGeom prst="rect">
            <a:avLst/>
          </a:prstGeom>
          <a:blipFill>
            <a:blip r:embed="rId3" cstate="print"/>
            <a:stretch>
              <a:fillRect/>
            </a:stretch>
          </a:blipFill>
        </p:spPr>
        <p:txBody>
          <a:bodyPr wrap="square" lIns="0" tIns="0" rIns="0" bIns="0" rtlCol="0"/>
          <a:lstStyle/>
          <a:p>
            <a:endParaRPr/>
          </a:p>
        </p:txBody>
      </p:sp>
      <p:sp>
        <p:nvSpPr>
          <p:cNvPr id="9" name="object 9"/>
          <p:cNvSpPr txBox="1"/>
          <p:nvPr/>
        </p:nvSpPr>
        <p:spPr>
          <a:xfrm>
            <a:off x="2664967" y="3321253"/>
            <a:ext cx="1486535" cy="2132965"/>
          </a:xfrm>
          <a:prstGeom prst="rect">
            <a:avLst/>
          </a:prstGeom>
        </p:spPr>
        <p:txBody>
          <a:bodyPr vert="horz" wrap="square" lIns="0" tIns="67310" rIns="0" bIns="0" rtlCol="0">
            <a:spAutoFit/>
          </a:bodyPr>
          <a:lstStyle/>
          <a:p>
            <a:pPr marL="12065" marR="5080" indent="1905" algn="ctr">
              <a:lnSpc>
                <a:spcPct val="86300"/>
              </a:lnSpc>
              <a:spcBef>
                <a:spcPts val="530"/>
              </a:spcBef>
            </a:pPr>
            <a:r>
              <a:rPr sz="2600" dirty="0">
                <a:solidFill>
                  <a:srgbClr val="FFFFFF"/>
                </a:solidFill>
                <a:latin typeface="Times New Roman"/>
                <a:cs typeface="Times New Roman"/>
              </a:rPr>
              <a:t>Personnel  Decisions(  e.g.  pr</a:t>
            </a:r>
            <a:r>
              <a:rPr sz="2600" spc="5" dirty="0">
                <a:solidFill>
                  <a:srgbClr val="FFFFFF"/>
                </a:solidFill>
                <a:latin typeface="Times New Roman"/>
                <a:cs typeface="Times New Roman"/>
              </a:rPr>
              <a:t>o</a:t>
            </a:r>
            <a:r>
              <a:rPr sz="2600" spc="-15" dirty="0">
                <a:solidFill>
                  <a:srgbClr val="FFFFFF"/>
                </a:solidFill>
                <a:latin typeface="Times New Roman"/>
                <a:cs typeface="Times New Roman"/>
              </a:rPr>
              <a:t>m</a:t>
            </a:r>
            <a:r>
              <a:rPr sz="2600" dirty="0">
                <a:solidFill>
                  <a:srgbClr val="FFFFFF"/>
                </a:solidFill>
                <a:latin typeface="Times New Roman"/>
                <a:cs typeface="Times New Roman"/>
              </a:rPr>
              <a:t>otio</a:t>
            </a:r>
            <a:r>
              <a:rPr sz="2600" spc="5" dirty="0">
                <a:solidFill>
                  <a:srgbClr val="FFFFFF"/>
                </a:solidFill>
                <a:latin typeface="Times New Roman"/>
                <a:cs typeface="Times New Roman"/>
              </a:rPr>
              <a:t>n</a:t>
            </a:r>
            <a:r>
              <a:rPr sz="2600" dirty="0">
                <a:solidFill>
                  <a:srgbClr val="FFFFFF"/>
                </a:solidFill>
                <a:latin typeface="Times New Roman"/>
                <a:cs typeface="Times New Roman"/>
              </a:rPr>
              <a:t>,  </a:t>
            </a:r>
            <a:r>
              <a:rPr sz="2600" spc="-15" dirty="0">
                <a:solidFill>
                  <a:srgbClr val="FFFFFF"/>
                </a:solidFill>
                <a:latin typeface="Times New Roman"/>
                <a:cs typeface="Times New Roman"/>
              </a:rPr>
              <a:t>transfer,  </a:t>
            </a:r>
            <a:r>
              <a:rPr sz="2600" spc="-5" dirty="0">
                <a:solidFill>
                  <a:srgbClr val="FFFFFF"/>
                </a:solidFill>
                <a:latin typeface="Times New Roman"/>
                <a:cs typeface="Times New Roman"/>
              </a:rPr>
              <a:t>dismissal)</a:t>
            </a:r>
            <a:endParaRPr sz="2600">
              <a:latin typeface="Times New Roman"/>
              <a:cs typeface="Times New Roman"/>
            </a:endParaRPr>
          </a:p>
        </p:txBody>
      </p:sp>
      <p:sp>
        <p:nvSpPr>
          <p:cNvPr id="10" name="object 10"/>
          <p:cNvSpPr/>
          <p:nvPr/>
        </p:nvSpPr>
        <p:spPr>
          <a:xfrm>
            <a:off x="4581525" y="1933573"/>
            <a:ext cx="2371725" cy="4924424"/>
          </a:xfrm>
          <a:prstGeom prst="rect">
            <a:avLst/>
          </a:prstGeom>
          <a:blipFill>
            <a:blip r:embed="rId4" cstate="print"/>
            <a:stretch>
              <a:fillRect/>
            </a:stretch>
          </a:blipFill>
        </p:spPr>
        <p:txBody>
          <a:bodyPr wrap="square" lIns="0" tIns="0" rIns="0" bIns="0" rtlCol="0"/>
          <a:lstStyle/>
          <a:p>
            <a:endParaRPr/>
          </a:p>
        </p:txBody>
      </p:sp>
      <p:sp>
        <p:nvSpPr>
          <p:cNvPr id="11" name="object 11"/>
          <p:cNvSpPr txBox="1"/>
          <p:nvPr/>
        </p:nvSpPr>
        <p:spPr>
          <a:xfrm>
            <a:off x="4832096" y="3834129"/>
            <a:ext cx="1805939" cy="1106805"/>
          </a:xfrm>
          <a:prstGeom prst="rect">
            <a:avLst/>
          </a:prstGeom>
        </p:spPr>
        <p:txBody>
          <a:bodyPr vert="horz" wrap="square" lIns="0" tIns="67310" rIns="0" bIns="0" rtlCol="0">
            <a:spAutoFit/>
          </a:bodyPr>
          <a:lstStyle/>
          <a:p>
            <a:pPr marL="12700" marR="5080" algn="ctr">
              <a:lnSpc>
                <a:spcPct val="86300"/>
              </a:lnSpc>
              <a:spcBef>
                <a:spcPts val="530"/>
              </a:spcBef>
            </a:pPr>
            <a:r>
              <a:rPr sz="2600" dirty="0">
                <a:solidFill>
                  <a:srgbClr val="FFFFFF"/>
                </a:solidFill>
                <a:latin typeface="Times New Roman"/>
                <a:cs typeface="Times New Roman"/>
              </a:rPr>
              <a:t>Ide</a:t>
            </a:r>
            <a:r>
              <a:rPr sz="2600" spc="10" dirty="0">
                <a:solidFill>
                  <a:srgbClr val="FFFFFF"/>
                </a:solidFill>
                <a:latin typeface="Times New Roman"/>
                <a:cs typeface="Times New Roman"/>
              </a:rPr>
              <a:t>n</a:t>
            </a:r>
            <a:r>
              <a:rPr sz="2600" dirty="0">
                <a:solidFill>
                  <a:srgbClr val="FFFFFF"/>
                </a:solidFill>
                <a:latin typeface="Times New Roman"/>
                <a:cs typeface="Times New Roman"/>
              </a:rPr>
              <a:t>t</a:t>
            </a:r>
            <a:r>
              <a:rPr sz="2600" spc="-10" dirty="0">
                <a:solidFill>
                  <a:srgbClr val="FFFFFF"/>
                </a:solidFill>
                <a:latin typeface="Times New Roman"/>
                <a:cs typeface="Times New Roman"/>
              </a:rPr>
              <a:t>i</a:t>
            </a:r>
            <a:r>
              <a:rPr sz="2600" dirty="0">
                <a:solidFill>
                  <a:srgbClr val="FFFFFF"/>
                </a:solidFill>
                <a:latin typeface="Times New Roman"/>
                <a:cs typeface="Times New Roman"/>
              </a:rPr>
              <a:t>fi</a:t>
            </a:r>
            <a:r>
              <a:rPr sz="2600" spc="-10" dirty="0">
                <a:solidFill>
                  <a:srgbClr val="FFFFFF"/>
                </a:solidFill>
                <a:latin typeface="Times New Roman"/>
                <a:cs typeface="Times New Roman"/>
              </a:rPr>
              <a:t>c</a:t>
            </a:r>
            <a:r>
              <a:rPr sz="2600" dirty="0">
                <a:solidFill>
                  <a:srgbClr val="FFFFFF"/>
                </a:solidFill>
                <a:latin typeface="Times New Roman"/>
                <a:cs typeface="Times New Roman"/>
              </a:rPr>
              <a:t>at</a:t>
            </a:r>
            <a:r>
              <a:rPr sz="2600" spc="-15" dirty="0">
                <a:solidFill>
                  <a:srgbClr val="FFFFFF"/>
                </a:solidFill>
                <a:latin typeface="Times New Roman"/>
                <a:cs typeface="Times New Roman"/>
              </a:rPr>
              <a:t>i</a:t>
            </a:r>
            <a:r>
              <a:rPr sz="2600" spc="5" dirty="0">
                <a:solidFill>
                  <a:srgbClr val="FFFFFF"/>
                </a:solidFill>
                <a:latin typeface="Times New Roman"/>
                <a:cs typeface="Times New Roman"/>
              </a:rPr>
              <a:t>o</a:t>
            </a:r>
            <a:r>
              <a:rPr sz="2600" dirty="0">
                <a:solidFill>
                  <a:srgbClr val="FFFFFF"/>
                </a:solidFill>
                <a:latin typeface="Times New Roman"/>
                <a:cs typeface="Times New Roman"/>
              </a:rPr>
              <a:t>n  of training  needs</a:t>
            </a:r>
            <a:endParaRPr sz="2600">
              <a:latin typeface="Times New Roman"/>
              <a:cs typeface="Times New Roman"/>
            </a:endParaRPr>
          </a:p>
        </p:txBody>
      </p:sp>
      <p:sp>
        <p:nvSpPr>
          <p:cNvPr id="12" name="object 12"/>
          <p:cNvSpPr/>
          <p:nvPr/>
        </p:nvSpPr>
        <p:spPr>
          <a:xfrm>
            <a:off x="6905625" y="1933573"/>
            <a:ext cx="2238375" cy="4924424"/>
          </a:xfrm>
          <a:prstGeom prst="rect">
            <a:avLst/>
          </a:prstGeom>
          <a:blipFill>
            <a:blip r:embed="rId5" cstate="print"/>
            <a:stretch>
              <a:fillRect/>
            </a:stretch>
          </a:blipFill>
        </p:spPr>
        <p:txBody>
          <a:bodyPr wrap="square" lIns="0" tIns="0" rIns="0" bIns="0" rtlCol="0"/>
          <a:lstStyle/>
          <a:p>
            <a:endParaRPr/>
          </a:p>
        </p:txBody>
      </p:sp>
      <p:sp>
        <p:nvSpPr>
          <p:cNvPr id="13" name="object 13"/>
          <p:cNvSpPr txBox="1"/>
          <p:nvPr/>
        </p:nvSpPr>
        <p:spPr>
          <a:xfrm>
            <a:off x="7442961" y="4004894"/>
            <a:ext cx="1234440" cy="765810"/>
          </a:xfrm>
          <a:prstGeom prst="rect">
            <a:avLst/>
          </a:prstGeom>
        </p:spPr>
        <p:txBody>
          <a:bodyPr vert="horz" wrap="square" lIns="0" tIns="69215" rIns="0" bIns="0" rtlCol="0">
            <a:spAutoFit/>
          </a:bodyPr>
          <a:lstStyle/>
          <a:p>
            <a:pPr marL="29209" marR="5080" indent="-17145">
              <a:lnSpc>
                <a:spcPts val="2700"/>
              </a:lnSpc>
              <a:spcBef>
                <a:spcPts val="545"/>
              </a:spcBef>
            </a:pPr>
            <a:r>
              <a:rPr sz="2600" dirty="0">
                <a:solidFill>
                  <a:srgbClr val="FFFFFF"/>
                </a:solidFill>
                <a:latin typeface="Times New Roman"/>
                <a:cs typeface="Times New Roman"/>
              </a:rPr>
              <a:t>Re</a:t>
            </a:r>
            <a:r>
              <a:rPr sz="2600" spc="-15" dirty="0">
                <a:solidFill>
                  <a:srgbClr val="FFFFFF"/>
                </a:solidFill>
                <a:latin typeface="Times New Roman"/>
                <a:cs typeface="Times New Roman"/>
              </a:rPr>
              <a:t>s</a:t>
            </a:r>
            <a:r>
              <a:rPr sz="2600" dirty="0">
                <a:solidFill>
                  <a:srgbClr val="FFFFFF"/>
                </a:solidFill>
                <a:latin typeface="Times New Roman"/>
                <a:cs typeface="Times New Roman"/>
              </a:rPr>
              <a:t>e</a:t>
            </a:r>
            <a:r>
              <a:rPr sz="2600" spc="-15" dirty="0">
                <a:solidFill>
                  <a:srgbClr val="FFFFFF"/>
                </a:solidFill>
                <a:latin typeface="Times New Roman"/>
                <a:cs typeface="Times New Roman"/>
              </a:rPr>
              <a:t>a</a:t>
            </a:r>
            <a:r>
              <a:rPr sz="2600" dirty="0">
                <a:solidFill>
                  <a:srgbClr val="FFFFFF"/>
                </a:solidFill>
                <a:latin typeface="Times New Roman"/>
                <a:cs typeface="Times New Roman"/>
              </a:rPr>
              <a:t>r</a:t>
            </a:r>
            <a:r>
              <a:rPr sz="2600" spc="-15" dirty="0">
                <a:solidFill>
                  <a:srgbClr val="FFFFFF"/>
                </a:solidFill>
                <a:latin typeface="Times New Roman"/>
                <a:cs typeface="Times New Roman"/>
              </a:rPr>
              <a:t>c</a:t>
            </a:r>
            <a:r>
              <a:rPr sz="2600" dirty="0">
                <a:solidFill>
                  <a:srgbClr val="FFFFFF"/>
                </a:solidFill>
                <a:latin typeface="Times New Roman"/>
                <a:cs typeface="Times New Roman"/>
              </a:rPr>
              <a:t>h  purposes</a:t>
            </a:r>
            <a:endParaRPr sz="2600">
              <a:latin typeface="Times New Roman"/>
              <a:cs typeface="Times New Roman"/>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065" rIns="0" bIns="0" rtlCol="0">
            <a:spAutoFit/>
          </a:bodyPr>
          <a:lstStyle/>
          <a:p>
            <a:pPr marL="953769" marR="5080" indent="1689735">
              <a:lnSpc>
                <a:spcPct val="100000"/>
              </a:lnSpc>
              <a:spcBef>
                <a:spcPts val="95"/>
              </a:spcBef>
            </a:pPr>
            <a:r>
              <a:rPr spc="-5" dirty="0"/>
              <a:t>ELEMENTS OF </a:t>
            </a:r>
            <a:r>
              <a:rPr u="none" spc="-5" dirty="0"/>
              <a:t> </a:t>
            </a:r>
            <a:r>
              <a:rPr spc="-5" dirty="0"/>
              <a:t>PERFORMANCE</a:t>
            </a:r>
            <a:r>
              <a:rPr spc="-65" dirty="0"/>
              <a:t> </a:t>
            </a:r>
            <a:r>
              <a:rPr spc="-5" dirty="0"/>
              <a:t>APPRAISAL</a:t>
            </a:r>
          </a:p>
        </p:txBody>
      </p:sp>
      <p:grpSp>
        <p:nvGrpSpPr>
          <p:cNvPr id="3" name="object 3"/>
          <p:cNvGrpSpPr/>
          <p:nvPr/>
        </p:nvGrpSpPr>
        <p:grpSpPr>
          <a:xfrm>
            <a:off x="1800225" y="1323975"/>
            <a:ext cx="5534025" cy="5372100"/>
            <a:chOff x="1800225" y="1323975"/>
            <a:chExt cx="5534025" cy="5372100"/>
          </a:xfrm>
        </p:grpSpPr>
        <p:sp>
          <p:nvSpPr>
            <p:cNvPr id="4" name="object 4"/>
            <p:cNvSpPr/>
            <p:nvPr/>
          </p:nvSpPr>
          <p:spPr>
            <a:xfrm>
              <a:off x="1800225" y="1581150"/>
              <a:ext cx="5534025" cy="5114925"/>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3457575" y="1323975"/>
              <a:ext cx="2228850" cy="1181100"/>
            </a:xfrm>
            <a:prstGeom prst="rect">
              <a:avLst/>
            </a:prstGeom>
            <a:blipFill>
              <a:blip r:embed="rId3" cstate="print"/>
              <a:stretch>
                <a:fillRect/>
              </a:stretch>
            </a:blipFill>
          </p:spPr>
          <p:txBody>
            <a:bodyPr wrap="square" lIns="0" tIns="0" rIns="0" bIns="0" rtlCol="0"/>
            <a:lstStyle/>
            <a:p>
              <a:endParaRPr/>
            </a:p>
          </p:txBody>
        </p:sp>
      </p:grpSp>
      <p:sp>
        <p:nvSpPr>
          <p:cNvPr id="6" name="object 6"/>
          <p:cNvSpPr txBox="1"/>
          <p:nvPr/>
        </p:nvSpPr>
        <p:spPr>
          <a:xfrm>
            <a:off x="3673602" y="1636902"/>
            <a:ext cx="1795780" cy="479425"/>
          </a:xfrm>
          <a:prstGeom prst="rect">
            <a:avLst/>
          </a:prstGeom>
        </p:spPr>
        <p:txBody>
          <a:bodyPr vert="horz" wrap="square" lIns="0" tIns="12065" rIns="0" bIns="0" rtlCol="0">
            <a:spAutoFit/>
          </a:bodyPr>
          <a:lstStyle/>
          <a:p>
            <a:pPr marL="12700">
              <a:lnSpc>
                <a:spcPts val="1789"/>
              </a:lnSpc>
              <a:spcBef>
                <a:spcPts val="95"/>
              </a:spcBef>
            </a:pPr>
            <a:r>
              <a:rPr sz="1600" b="1" spc="-5" dirty="0">
                <a:latin typeface="Times New Roman"/>
                <a:cs typeface="Times New Roman"/>
              </a:rPr>
              <a:t>Setting</a:t>
            </a:r>
            <a:r>
              <a:rPr sz="1600" b="1" spc="-40" dirty="0">
                <a:latin typeface="Times New Roman"/>
                <a:cs typeface="Times New Roman"/>
              </a:rPr>
              <a:t> </a:t>
            </a:r>
            <a:r>
              <a:rPr sz="1600" b="1" spc="-10" dirty="0">
                <a:latin typeface="Times New Roman"/>
                <a:cs typeface="Times New Roman"/>
              </a:rPr>
              <a:t>performance</a:t>
            </a:r>
            <a:endParaRPr sz="1600">
              <a:latin typeface="Times New Roman"/>
              <a:cs typeface="Times New Roman"/>
            </a:endParaRPr>
          </a:p>
          <a:p>
            <a:pPr marL="35560">
              <a:lnSpc>
                <a:spcPts val="1789"/>
              </a:lnSpc>
            </a:pPr>
            <a:r>
              <a:rPr sz="1600" b="1" spc="-5" dirty="0">
                <a:latin typeface="Times New Roman"/>
                <a:cs typeface="Times New Roman"/>
              </a:rPr>
              <a:t>goals and</a:t>
            </a:r>
            <a:r>
              <a:rPr sz="1600" b="1" spc="-65" dirty="0">
                <a:latin typeface="Times New Roman"/>
                <a:cs typeface="Times New Roman"/>
              </a:rPr>
              <a:t> </a:t>
            </a:r>
            <a:r>
              <a:rPr sz="1600" b="1" spc="-5" dirty="0">
                <a:latin typeface="Times New Roman"/>
                <a:cs typeface="Times New Roman"/>
              </a:rPr>
              <a:t>objectives</a:t>
            </a:r>
            <a:endParaRPr sz="1600">
              <a:latin typeface="Times New Roman"/>
              <a:cs typeface="Times New Roman"/>
            </a:endParaRPr>
          </a:p>
        </p:txBody>
      </p:sp>
      <p:sp>
        <p:nvSpPr>
          <p:cNvPr id="7" name="object 7"/>
          <p:cNvSpPr/>
          <p:nvPr/>
        </p:nvSpPr>
        <p:spPr>
          <a:xfrm>
            <a:off x="5381625" y="2438400"/>
            <a:ext cx="2219325" cy="1171575"/>
          </a:xfrm>
          <a:prstGeom prst="rect">
            <a:avLst/>
          </a:prstGeom>
          <a:blipFill>
            <a:blip r:embed="rId4" cstate="print"/>
            <a:stretch>
              <a:fillRect/>
            </a:stretch>
          </a:blipFill>
        </p:spPr>
        <p:txBody>
          <a:bodyPr wrap="square" lIns="0" tIns="0" rIns="0" bIns="0" rtlCol="0"/>
          <a:lstStyle/>
          <a:p>
            <a:endParaRPr/>
          </a:p>
        </p:txBody>
      </p:sp>
      <p:sp>
        <p:nvSpPr>
          <p:cNvPr id="8" name="object 8"/>
          <p:cNvSpPr txBox="1"/>
          <p:nvPr/>
        </p:nvSpPr>
        <p:spPr>
          <a:xfrm>
            <a:off x="5665470" y="2715514"/>
            <a:ext cx="1656080" cy="535940"/>
          </a:xfrm>
          <a:prstGeom prst="rect">
            <a:avLst/>
          </a:prstGeom>
        </p:spPr>
        <p:txBody>
          <a:bodyPr vert="horz" wrap="square" lIns="0" tIns="52069" rIns="0" bIns="0" rtlCol="0">
            <a:spAutoFit/>
          </a:bodyPr>
          <a:lstStyle/>
          <a:p>
            <a:pPr marL="179705" marR="5080" indent="-167640">
              <a:lnSpc>
                <a:spcPts val="1860"/>
              </a:lnSpc>
              <a:spcBef>
                <a:spcPts val="409"/>
              </a:spcBef>
            </a:pPr>
            <a:r>
              <a:rPr sz="1800" b="1" dirty="0">
                <a:latin typeface="Times New Roman"/>
                <a:cs typeface="Times New Roman"/>
              </a:rPr>
              <a:t>Determining</a:t>
            </a:r>
            <a:r>
              <a:rPr sz="1800" b="1" spc="-100" dirty="0">
                <a:latin typeface="Times New Roman"/>
                <a:cs typeface="Times New Roman"/>
              </a:rPr>
              <a:t> </a:t>
            </a:r>
            <a:r>
              <a:rPr sz="1800" b="1" spc="-5" dirty="0">
                <a:latin typeface="Times New Roman"/>
                <a:cs typeface="Times New Roman"/>
              </a:rPr>
              <a:t>key  </a:t>
            </a:r>
            <a:r>
              <a:rPr sz="1800" b="1" dirty="0">
                <a:latin typeface="Times New Roman"/>
                <a:cs typeface="Times New Roman"/>
              </a:rPr>
              <a:t>competencies</a:t>
            </a:r>
            <a:endParaRPr sz="1800">
              <a:latin typeface="Times New Roman"/>
              <a:cs typeface="Times New Roman"/>
            </a:endParaRPr>
          </a:p>
        </p:txBody>
      </p:sp>
      <p:sp>
        <p:nvSpPr>
          <p:cNvPr id="9" name="object 9"/>
          <p:cNvSpPr/>
          <p:nvPr/>
        </p:nvSpPr>
        <p:spPr>
          <a:xfrm>
            <a:off x="5381625" y="4610100"/>
            <a:ext cx="2219325" cy="1219200"/>
          </a:xfrm>
          <a:prstGeom prst="rect">
            <a:avLst/>
          </a:prstGeom>
          <a:blipFill>
            <a:blip r:embed="rId5" cstate="print"/>
            <a:stretch>
              <a:fillRect/>
            </a:stretch>
          </a:blipFill>
        </p:spPr>
        <p:txBody>
          <a:bodyPr wrap="square" lIns="0" tIns="0" rIns="0" bIns="0" rtlCol="0"/>
          <a:lstStyle/>
          <a:p>
            <a:endParaRPr/>
          </a:p>
        </p:txBody>
      </p:sp>
      <p:sp>
        <p:nvSpPr>
          <p:cNvPr id="10" name="object 10"/>
          <p:cNvSpPr txBox="1"/>
          <p:nvPr/>
        </p:nvSpPr>
        <p:spPr>
          <a:xfrm>
            <a:off x="5676138" y="4697983"/>
            <a:ext cx="1637030" cy="1010285"/>
          </a:xfrm>
          <a:prstGeom prst="rect">
            <a:avLst/>
          </a:prstGeom>
        </p:spPr>
        <p:txBody>
          <a:bodyPr vert="horz" wrap="square" lIns="0" tIns="50165" rIns="0" bIns="0" rtlCol="0">
            <a:spAutoFit/>
          </a:bodyPr>
          <a:lstStyle/>
          <a:p>
            <a:pPr marL="12065" marR="5080" indent="-2540" algn="ctr">
              <a:lnSpc>
                <a:spcPct val="86300"/>
              </a:lnSpc>
              <a:spcBef>
                <a:spcPts val="395"/>
              </a:spcBef>
            </a:pPr>
            <a:r>
              <a:rPr sz="1800" b="1" spc="-5" dirty="0">
                <a:latin typeface="Times New Roman"/>
                <a:cs typeface="Times New Roman"/>
              </a:rPr>
              <a:t>Measurement </a:t>
            </a:r>
            <a:r>
              <a:rPr sz="1800" b="1" dirty="0">
                <a:latin typeface="Times New Roman"/>
                <a:cs typeface="Times New Roman"/>
              </a:rPr>
              <a:t>of  performance  </a:t>
            </a:r>
            <a:r>
              <a:rPr sz="1800" b="1" spc="-5" dirty="0">
                <a:latin typeface="Times New Roman"/>
                <a:cs typeface="Times New Roman"/>
              </a:rPr>
              <a:t>against the</a:t>
            </a:r>
            <a:r>
              <a:rPr sz="1800" b="1" spc="-65" dirty="0">
                <a:latin typeface="Times New Roman"/>
                <a:cs typeface="Times New Roman"/>
              </a:rPr>
              <a:t> </a:t>
            </a:r>
            <a:r>
              <a:rPr sz="1800" b="1" dirty="0">
                <a:latin typeface="Times New Roman"/>
                <a:cs typeface="Times New Roman"/>
              </a:rPr>
              <a:t>goals  </a:t>
            </a:r>
            <a:r>
              <a:rPr sz="1800" b="1" spc="-5" dirty="0">
                <a:latin typeface="Times New Roman"/>
                <a:cs typeface="Times New Roman"/>
              </a:rPr>
              <a:t>and</a:t>
            </a:r>
            <a:r>
              <a:rPr sz="1800" b="1" spc="-45" dirty="0">
                <a:latin typeface="Times New Roman"/>
                <a:cs typeface="Times New Roman"/>
              </a:rPr>
              <a:t> </a:t>
            </a:r>
            <a:r>
              <a:rPr sz="1800" b="1" dirty="0">
                <a:latin typeface="Times New Roman"/>
                <a:cs typeface="Times New Roman"/>
              </a:rPr>
              <a:t>objectives</a:t>
            </a:r>
            <a:endParaRPr sz="1800">
              <a:latin typeface="Times New Roman"/>
              <a:cs typeface="Times New Roman"/>
            </a:endParaRPr>
          </a:p>
        </p:txBody>
      </p:sp>
      <p:sp>
        <p:nvSpPr>
          <p:cNvPr id="11" name="object 11"/>
          <p:cNvSpPr/>
          <p:nvPr/>
        </p:nvSpPr>
        <p:spPr>
          <a:xfrm>
            <a:off x="3457575" y="5724523"/>
            <a:ext cx="2219325" cy="1133474"/>
          </a:xfrm>
          <a:prstGeom prst="rect">
            <a:avLst/>
          </a:prstGeom>
          <a:blipFill>
            <a:blip r:embed="rId6" cstate="print"/>
            <a:stretch>
              <a:fillRect/>
            </a:stretch>
          </a:blipFill>
        </p:spPr>
        <p:txBody>
          <a:bodyPr wrap="square" lIns="0" tIns="0" rIns="0" bIns="0" rtlCol="0"/>
          <a:lstStyle/>
          <a:p>
            <a:endParaRPr/>
          </a:p>
        </p:txBody>
      </p:sp>
      <p:sp>
        <p:nvSpPr>
          <p:cNvPr id="12" name="object 12"/>
          <p:cNvSpPr txBox="1"/>
          <p:nvPr/>
        </p:nvSpPr>
        <p:spPr>
          <a:xfrm>
            <a:off x="3765041" y="5807455"/>
            <a:ext cx="1612900" cy="1010285"/>
          </a:xfrm>
          <a:prstGeom prst="rect">
            <a:avLst/>
          </a:prstGeom>
        </p:spPr>
        <p:txBody>
          <a:bodyPr vert="horz" wrap="square" lIns="0" tIns="50165" rIns="0" bIns="0" rtlCol="0">
            <a:spAutoFit/>
          </a:bodyPr>
          <a:lstStyle/>
          <a:p>
            <a:pPr marL="12700" marR="5080" algn="ctr">
              <a:lnSpc>
                <a:spcPct val="86300"/>
              </a:lnSpc>
              <a:spcBef>
                <a:spcPts val="395"/>
              </a:spcBef>
            </a:pPr>
            <a:r>
              <a:rPr sz="1800" b="1" spc="-5" dirty="0">
                <a:latin typeface="Times New Roman"/>
                <a:cs typeface="Times New Roman"/>
              </a:rPr>
              <a:t>Measurement</a:t>
            </a:r>
            <a:r>
              <a:rPr sz="1800" b="1" spc="-105" dirty="0">
                <a:latin typeface="Times New Roman"/>
                <a:cs typeface="Times New Roman"/>
              </a:rPr>
              <a:t> </a:t>
            </a:r>
            <a:r>
              <a:rPr sz="1800" b="1" dirty="0">
                <a:latin typeface="Times New Roman"/>
                <a:cs typeface="Times New Roman"/>
              </a:rPr>
              <a:t>of  performance  </a:t>
            </a:r>
            <a:r>
              <a:rPr sz="1800" b="1" spc="-5" dirty="0">
                <a:latin typeface="Times New Roman"/>
                <a:cs typeface="Times New Roman"/>
              </a:rPr>
              <a:t>against key  </a:t>
            </a:r>
            <a:r>
              <a:rPr sz="1800" b="1" dirty="0">
                <a:latin typeface="Times New Roman"/>
                <a:cs typeface="Times New Roman"/>
              </a:rPr>
              <a:t>competencies,</a:t>
            </a:r>
            <a:endParaRPr sz="1800">
              <a:latin typeface="Times New Roman"/>
              <a:cs typeface="Times New Roman"/>
            </a:endParaRPr>
          </a:p>
        </p:txBody>
      </p:sp>
      <p:sp>
        <p:nvSpPr>
          <p:cNvPr id="13" name="object 13"/>
          <p:cNvSpPr/>
          <p:nvPr/>
        </p:nvSpPr>
        <p:spPr>
          <a:xfrm>
            <a:off x="1533525" y="4657725"/>
            <a:ext cx="2219325" cy="1171575"/>
          </a:xfrm>
          <a:prstGeom prst="rect">
            <a:avLst/>
          </a:prstGeom>
          <a:blipFill>
            <a:blip r:embed="rId4" cstate="print"/>
            <a:stretch>
              <a:fillRect/>
            </a:stretch>
          </a:blipFill>
        </p:spPr>
        <p:txBody>
          <a:bodyPr wrap="square" lIns="0" tIns="0" rIns="0" bIns="0" rtlCol="0"/>
          <a:lstStyle/>
          <a:p>
            <a:endParaRPr/>
          </a:p>
        </p:txBody>
      </p:sp>
      <p:sp>
        <p:nvSpPr>
          <p:cNvPr id="14" name="object 14"/>
          <p:cNvSpPr txBox="1"/>
          <p:nvPr/>
        </p:nvSpPr>
        <p:spPr>
          <a:xfrm>
            <a:off x="1901444" y="4780279"/>
            <a:ext cx="1499235" cy="819150"/>
          </a:xfrm>
          <a:prstGeom prst="rect">
            <a:avLst/>
          </a:prstGeom>
        </p:spPr>
        <p:txBody>
          <a:bodyPr vert="horz" wrap="square" lIns="0" tIns="74295" rIns="0" bIns="0" rtlCol="0">
            <a:spAutoFit/>
          </a:bodyPr>
          <a:lstStyle/>
          <a:p>
            <a:pPr marL="12700" marR="5080" indent="7620">
              <a:lnSpc>
                <a:spcPts val="2890"/>
              </a:lnSpc>
              <a:spcBef>
                <a:spcPts val="585"/>
              </a:spcBef>
            </a:pPr>
            <a:r>
              <a:rPr sz="2800" b="1" spc="-5" dirty="0">
                <a:latin typeface="Times New Roman"/>
                <a:cs typeface="Times New Roman"/>
              </a:rPr>
              <a:t>F</a:t>
            </a:r>
            <a:r>
              <a:rPr sz="2800" b="1" spc="-15" dirty="0">
                <a:latin typeface="Times New Roman"/>
                <a:cs typeface="Times New Roman"/>
              </a:rPr>
              <a:t>e</a:t>
            </a:r>
            <a:r>
              <a:rPr sz="2800" b="1" spc="-5" dirty="0">
                <a:latin typeface="Times New Roman"/>
                <a:cs typeface="Times New Roman"/>
              </a:rPr>
              <a:t>edb</a:t>
            </a:r>
            <a:r>
              <a:rPr sz="2800" b="1" dirty="0">
                <a:latin typeface="Times New Roman"/>
                <a:cs typeface="Times New Roman"/>
              </a:rPr>
              <a:t>a</a:t>
            </a:r>
            <a:r>
              <a:rPr sz="2800" b="1" spc="-5" dirty="0">
                <a:latin typeface="Times New Roman"/>
                <a:cs typeface="Times New Roman"/>
              </a:rPr>
              <a:t>ck  of</a:t>
            </a:r>
            <a:r>
              <a:rPr sz="2800" b="1" spc="-85" dirty="0">
                <a:latin typeface="Times New Roman"/>
                <a:cs typeface="Times New Roman"/>
              </a:rPr>
              <a:t> </a:t>
            </a:r>
            <a:r>
              <a:rPr sz="2800" b="1" spc="-10" dirty="0">
                <a:latin typeface="Times New Roman"/>
                <a:cs typeface="Times New Roman"/>
              </a:rPr>
              <a:t>results.</a:t>
            </a:r>
            <a:endParaRPr sz="2800">
              <a:latin typeface="Times New Roman"/>
              <a:cs typeface="Times New Roman"/>
            </a:endParaRPr>
          </a:p>
        </p:txBody>
      </p:sp>
      <p:sp>
        <p:nvSpPr>
          <p:cNvPr id="15" name="object 15"/>
          <p:cNvSpPr/>
          <p:nvPr/>
        </p:nvSpPr>
        <p:spPr>
          <a:xfrm>
            <a:off x="1533525" y="2438400"/>
            <a:ext cx="2219325" cy="1171575"/>
          </a:xfrm>
          <a:prstGeom prst="rect">
            <a:avLst/>
          </a:prstGeom>
          <a:blipFill>
            <a:blip r:embed="rId4" cstate="print"/>
            <a:stretch>
              <a:fillRect/>
            </a:stretch>
          </a:blipFill>
        </p:spPr>
        <p:txBody>
          <a:bodyPr wrap="square" lIns="0" tIns="0" rIns="0" bIns="0" rtlCol="0"/>
          <a:lstStyle/>
          <a:p>
            <a:endParaRPr/>
          </a:p>
        </p:txBody>
      </p:sp>
      <p:sp>
        <p:nvSpPr>
          <p:cNvPr id="16" name="object 16"/>
          <p:cNvSpPr txBox="1"/>
          <p:nvPr/>
        </p:nvSpPr>
        <p:spPr>
          <a:xfrm>
            <a:off x="1829816" y="2551938"/>
            <a:ext cx="1639570" cy="856615"/>
          </a:xfrm>
          <a:prstGeom prst="rect">
            <a:avLst/>
          </a:prstGeom>
        </p:spPr>
        <p:txBody>
          <a:bodyPr vert="horz" wrap="square" lIns="0" tIns="55244" rIns="0" bIns="0" rtlCol="0">
            <a:spAutoFit/>
          </a:bodyPr>
          <a:lstStyle/>
          <a:p>
            <a:pPr marL="12065" marR="5080" algn="ctr">
              <a:lnSpc>
                <a:spcPct val="86200"/>
              </a:lnSpc>
              <a:spcBef>
                <a:spcPts val="434"/>
              </a:spcBef>
            </a:pPr>
            <a:r>
              <a:rPr sz="2000" b="1" dirty="0">
                <a:latin typeface="Times New Roman"/>
                <a:cs typeface="Times New Roman"/>
              </a:rPr>
              <a:t>Amendment</a:t>
            </a:r>
            <a:r>
              <a:rPr sz="2000" b="1" spc="-120" dirty="0">
                <a:latin typeface="Times New Roman"/>
                <a:cs typeface="Times New Roman"/>
              </a:rPr>
              <a:t> </a:t>
            </a:r>
            <a:r>
              <a:rPr sz="2000" b="1" dirty="0">
                <a:latin typeface="Times New Roman"/>
                <a:cs typeface="Times New Roman"/>
              </a:rPr>
              <a:t>to  goals and  objectives</a:t>
            </a:r>
            <a:endParaRPr sz="2000">
              <a:latin typeface="Times New Roman"/>
              <a:cs typeface="Times New Roman"/>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19870" rIns="0" bIns="0" rtlCol="0">
            <a:spAutoFit/>
          </a:bodyPr>
          <a:lstStyle/>
          <a:p>
            <a:pPr marL="1650364" marR="5080" indent="-706120">
              <a:lnSpc>
                <a:spcPct val="100000"/>
              </a:lnSpc>
              <a:spcBef>
                <a:spcPts val="100"/>
              </a:spcBef>
            </a:pPr>
            <a:r>
              <a:rPr sz="3200" dirty="0"/>
              <a:t>CHARACTERISTICS OF</a:t>
            </a:r>
            <a:r>
              <a:rPr sz="3200" spc="-65" dirty="0"/>
              <a:t> </a:t>
            </a:r>
            <a:r>
              <a:rPr sz="3200" dirty="0"/>
              <a:t>EFFECTIVE </a:t>
            </a:r>
            <a:r>
              <a:rPr sz="3200" u="none" dirty="0"/>
              <a:t> </a:t>
            </a:r>
            <a:r>
              <a:rPr sz="3200" dirty="0"/>
              <a:t>PERFORMANCE</a:t>
            </a:r>
            <a:r>
              <a:rPr sz="3200" spc="-45" dirty="0"/>
              <a:t> </a:t>
            </a:r>
            <a:r>
              <a:rPr sz="3200" dirty="0"/>
              <a:t>APPRAISAL</a:t>
            </a:r>
            <a:endParaRPr sz="3200"/>
          </a:p>
        </p:txBody>
      </p:sp>
      <p:sp>
        <p:nvSpPr>
          <p:cNvPr id="3" name="object 3"/>
          <p:cNvSpPr txBox="1"/>
          <p:nvPr/>
        </p:nvSpPr>
        <p:spPr>
          <a:xfrm>
            <a:off x="78739" y="1164081"/>
            <a:ext cx="5387975" cy="5317490"/>
          </a:xfrm>
          <a:prstGeom prst="rect">
            <a:avLst/>
          </a:prstGeom>
        </p:spPr>
        <p:txBody>
          <a:bodyPr vert="horz" wrap="square" lIns="0" tIns="12065" rIns="0" bIns="0" rtlCol="0">
            <a:spAutoFit/>
          </a:bodyPr>
          <a:lstStyle/>
          <a:p>
            <a:pPr marL="355600" marR="234950" indent="-342900">
              <a:lnSpc>
                <a:spcPct val="100000"/>
              </a:lnSpc>
              <a:spcBef>
                <a:spcPts val="95"/>
              </a:spcBef>
              <a:buChar char="•"/>
              <a:tabLst>
                <a:tab pos="354965" algn="l"/>
                <a:tab pos="355600" algn="l"/>
              </a:tabLst>
            </a:pPr>
            <a:r>
              <a:rPr sz="2800" spc="-5" dirty="0">
                <a:solidFill>
                  <a:srgbClr val="FFFFFF"/>
                </a:solidFill>
                <a:latin typeface="Times New Roman"/>
                <a:cs typeface="Times New Roman"/>
              </a:rPr>
              <a:t>The </a:t>
            </a:r>
            <a:r>
              <a:rPr sz="2800" dirty="0">
                <a:solidFill>
                  <a:srgbClr val="FFFFFF"/>
                </a:solidFill>
                <a:latin typeface="Times New Roman"/>
                <a:cs typeface="Times New Roman"/>
              </a:rPr>
              <a:t>philosophy, purpose, </a:t>
            </a:r>
            <a:r>
              <a:rPr sz="2800" spc="-5" dirty="0">
                <a:solidFill>
                  <a:srgbClr val="FFFFFF"/>
                </a:solidFill>
                <a:latin typeface="Times New Roman"/>
                <a:cs typeface="Times New Roman"/>
              </a:rPr>
              <a:t>and  objectives of the organization are  clearly stated so that performance  appraisal </a:t>
            </a:r>
            <a:r>
              <a:rPr sz="2800" dirty="0">
                <a:solidFill>
                  <a:srgbClr val="FFFFFF"/>
                </a:solidFill>
                <a:latin typeface="Times New Roman"/>
                <a:cs typeface="Times New Roman"/>
              </a:rPr>
              <a:t>tools </a:t>
            </a:r>
            <a:r>
              <a:rPr sz="2800" spc="-10" dirty="0">
                <a:solidFill>
                  <a:srgbClr val="FFFFFF"/>
                </a:solidFill>
                <a:latin typeface="Times New Roman"/>
                <a:cs typeface="Times New Roman"/>
              </a:rPr>
              <a:t>can </a:t>
            </a:r>
            <a:r>
              <a:rPr sz="2800" spc="-5" dirty="0">
                <a:solidFill>
                  <a:srgbClr val="FFFFFF"/>
                </a:solidFill>
                <a:latin typeface="Times New Roman"/>
                <a:cs typeface="Times New Roman"/>
              </a:rPr>
              <a:t>be designed to  reflect</a:t>
            </a:r>
            <a:r>
              <a:rPr sz="2800" spc="-25" dirty="0">
                <a:solidFill>
                  <a:srgbClr val="FFFFFF"/>
                </a:solidFill>
                <a:latin typeface="Times New Roman"/>
                <a:cs typeface="Times New Roman"/>
              </a:rPr>
              <a:t> </a:t>
            </a:r>
            <a:r>
              <a:rPr sz="2800" spc="-5" dirty="0">
                <a:solidFill>
                  <a:srgbClr val="FFFFFF"/>
                </a:solidFill>
                <a:latin typeface="Times New Roman"/>
                <a:cs typeface="Times New Roman"/>
              </a:rPr>
              <a:t>these.</a:t>
            </a:r>
            <a:endParaRPr sz="2800">
              <a:latin typeface="Times New Roman"/>
              <a:cs typeface="Times New Roman"/>
            </a:endParaRPr>
          </a:p>
          <a:p>
            <a:pPr marL="355600" marR="487680" indent="-342900">
              <a:lnSpc>
                <a:spcPct val="100000"/>
              </a:lnSpc>
              <a:spcBef>
                <a:spcPts val="675"/>
              </a:spcBef>
              <a:buChar char="•"/>
              <a:tabLst>
                <a:tab pos="354965" algn="l"/>
                <a:tab pos="355600" algn="l"/>
              </a:tabLst>
            </a:pPr>
            <a:r>
              <a:rPr sz="2800" spc="-5" dirty="0">
                <a:solidFill>
                  <a:srgbClr val="FFFFFF"/>
                </a:solidFill>
                <a:latin typeface="Times New Roman"/>
                <a:cs typeface="Times New Roman"/>
              </a:rPr>
              <a:t>The purposes of performance  appraisal are identified,  communicated, and</a:t>
            </a:r>
            <a:r>
              <a:rPr sz="2800" spc="-90" dirty="0">
                <a:solidFill>
                  <a:srgbClr val="FFFFFF"/>
                </a:solidFill>
                <a:latin typeface="Times New Roman"/>
                <a:cs typeface="Times New Roman"/>
              </a:rPr>
              <a:t> </a:t>
            </a:r>
            <a:r>
              <a:rPr sz="2800" dirty="0">
                <a:solidFill>
                  <a:srgbClr val="FFFFFF"/>
                </a:solidFill>
                <a:latin typeface="Times New Roman"/>
                <a:cs typeface="Times New Roman"/>
              </a:rPr>
              <a:t>understood.</a:t>
            </a:r>
            <a:endParaRPr sz="2800">
              <a:latin typeface="Times New Roman"/>
              <a:cs typeface="Times New Roman"/>
            </a:endParaRPr>
          </a:p>
          <a:p>
            <a:pPr marL="355600" marR="5080" indent="-342900">
              <a:lnSpc>
                <a:spcPct val="100000"/>
              </a:lnSpc>
              <a:spcBef>
                <a:spcPts val="675"/>
              </a:spcBef>
              <a:buChar char="•"/>
              <a:tabLst>
                <a:tab pos="354965" algn="l"/>
                <a:tab pos="355600" algn="l"/>
              </a:tabLst>
            </a:pPr>
            <a:r>
              <a:rPr sz="2800" spc="-5" dirty="0">
                <a:solidFill>
                  <a:srgbClr val="FFFFFF"/>
                </a:solidFill>
                <a:latin typeface="Times New Roman"/>
                <a:cs typeface="Times New Roman"/>
              </a:rPr>
              <a:t>Job descriptions are written in </a:t>
            </a:r>
            <a:r>
              <a:rPr sz="2800" dirty="0">
                <a:solidFill>
                  <a:srgbClr val="FFFFFF"/>
                </a:solidFill>
                <a:latin typeface="Times New Roman"/>
                <a:cs typeface="Times New Roman"/>
              </a:rPr>
              <a:t>such  </a:t>
            </a:r>
            <a:r>
              <a:rPr sz="2800" spc="-5" dirty="0">
                <a:solidFill>
                  <a:srgbClr val="FFFFFF"/>
                </a:solidFill>
                <a:latin typeface="Times New Roman"/>
                <a:cs typeface="Times New Roman"/>
              </a:rPr>
              <a:t>a manner that standards of job  performance </a:t>
            </a:r>
            <a:r>
              <a:rPr sz="2800" spc="-10" dirty="0">
                <a:solidFill>
                  <a:srgbClr val="FFFFFF"/>
                </a:solidFill>
                <a:latin typeface="Times New Roman"/>
                <a:cs typeface="Times New Roman"/>
              </a:rPr>
              <a:t>can </a:t>
            </a:r>
            <a:r>
              <a:rPr sz="2800" spc="-5" dirty="0">
                <a:solidFill>
                  <a:srgbClr val="FFFFFF"/>
                </a:solidFill>
                <a:latin typeface="Times New Roman"/>
                <a:cs typeface="Times New Roman"/>
              </a:rPr>
              <a:t>be identified </a:t>
            </a:r>
            <a:r>
              <a:rPr sz="2800" dirty="0">
                <a:solidFill>
                  <a:srgbClr val="FFFFFF"/>
                </a:solidFill>
                <a:latin typeface="Times New Roman"/>
                <a:cs typeface="Times New Roman"/>
              </a:rPr>
              <a:t>for  </a:t>
            </a:r>
            <a:r>
              <a:rPr sz="2800" spc="-10" dirty="0">
                <a:solidFill>
                  <a:srgbClr val="FFFFFF"/>
                </a:solidFill>
                <a:latin typeface="Times New Roman"/>
                <a:cs typeface="Times New Roman"/>
              </a:rPr>
              <a:t>each</a:t>
            </a:r>
            <a:r>
              <a:rPr sz="2800" spc="-20" dirty="0">
                <a:solidFill>
                  <a:srgbClr val="FFFFFF"/>
                </a:solidFill>
                <a:latin typeface="Times New Roman"/>
                <a:cs typeface="Times New Roman"/>
              </a:rPr>
              <a:t> </a:t>
            </a:r>
            <a:r>
              <a:rPr sz="2800" spc="-5" dirty="0">
                <a:solidFill>
                  <a:srgbClr val="FFFFFF"/>
                </a:solidFill>
                <a:latin typeface="Times New Roman"/>
                <a:cs typeface="Times New Roman"/>
              </a:rPr>
              <a:t>job.</a:t>
            </a:r>
            <a:endParaRPr sz="2800">
              <a:latin typeface="Times New Roman"/>
              <a:cs typeface="Times New Roman"/>
            </a:endParaRPr>
          </a:p>
        </p:txBody>
      </p:sp>
      <p:sp>
        <p:nvSpPr>
          <p:cNvPr id="4" name="object 4"/>
          <p:cNvSpPr/>
          <p:nvPr/>
        </p:nvSpPr>
        <p:spPr>
          <a:xfrm>
            <a:off x="5562600" y="1295399"/>
            <a:ext cx="3581400" cy="5562596"/>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8739" y="19303"/>
            <a:ext cx="6295390" cy="6659880"/>
          </a:xfrm>
          <a:prstGeom prst="rect">
            <a:avLst/>
          </a:prstGeom>
        </p:spPr>
        <p:txBody>
          <a:bodyPr vert="horz" wrap="square" lIns="0" tIns="12700" rIns="0" bIns="0" rtlCol="0">
            <a:spAutoFit/>
          </a:bodyPr>
          <a:lstStyle/>
          <a:p>
            <a:pPr marL="355600" marR="5080" indent="-342900">
              <a:lnSpc>
                <a:spcPct val="100000"/>
              </a:lnSpc>
              <a:spcBef>
                <a:spcPts val="100"/>
              </a:spcBef>
              <a:buChar char="•"/>
              <a:tabLst>
                <a:tab pos="354965" algn="l"/>
                <a:tab pos="355600" algn="l"/>
              </a:tabLst>
            </a:pPr>
            <a:r>
              <a:rPr sz="3200" dirty="0">
                <a:solidFill>
                  <a:srgbClr val="FFFFFF"/>
                </a:solidFill>
                <a:latin typeface="Times New Roman"/>
                <a:cs typeface="Times New Roman"/>
              </a:rPr>
              <a:t>The appraisal tool used is suited to  the purposes for which it </a:t>
            </a:r>
            <a:r>
              <a:rPr sz="3200" spc="-5" dirty="0">
                <a:solidFill>
                  <a:srgbClr val="FFFFFF"/>
                </a:solidFill>
                <a:latin typeface="Times New Roman"/>
                <a:cs typeface="Times New Roman"/>
              </a:rPr>
              <a:t>will </a:t>
            </a:r>
            <a:r>
              <a:rPr sz="3200" dirty="0">
                <a:solidFill>
                  <a:srgbClr val="FFFFFF"/>
                </a:solidFill>
                <a:latin typeface="Times New Roman"/>
                <a:cs typeface="Times New Roman"/>
              </a:rPr>
              <a:t>be  utilized and is accompanied by</a:t>
            </a:r>
            <a:r>
              <a:rPr sz="3200" spc="-120" dirty="0">
                <a:solidFill>
                  <a:srgbClr val="FFFFFF"/>
                </a:solidFill>
                <a:latin typeface="Times New Roman"/>
                <a:cs typeface="Times New Roman"/>
              </a:rPr>
              <a:t> </a:t>
            </a:r>
            <a:r>
              <a:rPr sz="3200" dirty="0">
                <a:solidFill>
                  <a:srgbClr val="FFFFFF"/>
                </a:solidFill>
                <a:latin typeface="Times New Roman"/>
                <a:cs typeface="Times New Roman"/>
              </a:rPr>
              <a:t>clear  instructions for its</a:t>
            </a:r>
            <a:r>
              <a:rPr sz="3200" spc="-75" dirty="0">
                <a:solidFill>
                  <a:srgbClr val="FFFFFF"/>
                </a:solidFill>
                <a:latin typeface="Times New Roman"/>
                <a:cs typeface="Times New Roman"/>
              </a:rPr>
              <a:t> </a:t>
            </a:r>
            <a:r>
              <a:rPr sz="3200" dirty="0">
                <a:solidFill>
                  <a:srgbClr val="FFFFFF"/>
                </a:solidFill>
                <a:latin typeface="Times New Roman"/>
                <a:cs typeface="Times New Roman"/>
              </a:rPr>
              <a:t>use.</a:t>
            </a:r>
            <a:endParaRPr sz="3200">
              <a:latin typeface="Times New Roman"/>
              <a:cs typeface="Times New Roman"/>
            </a:endParaRPr>
          </a:p>
          <a:p>
            <a:pPr marL="355600" marR="265430" indent="-342900">
              <a:lnSpc>
                <a:spcPct val="100000"/>
              </a:lnSpc>
              <a:spcBef>
                <a:spcPts val="775"/>
              </a:spcBef>
              <a:buChar char="•"/>
              <a:tabLst>
                <a:tab pos="354965" algn="l"/>
                <a:tab pos="355600" algn="l"/>
              </a:tabLst>
            </a:pPr>
            <a:r>
              <a:rPr sz="3200" dirty="0">
                <a:solidFill>
                  <a:srgbClr val="FFFFFF"/>
                </a:solidFill>
                <a:latin typeface="Times New Roman"/>
                <a:cs typeface="Times New Roman"/>
              </a:rPr>
              <a:t>Evaluators are trained in </a:t>
            </a:r>
            <a:r>
              <a:rPr sz="3200" spc="-5" dirty="0">
                <a:solidFill>
                  <a:srgbClr val="FFFFFF"/>
                </a:solidFill>
                <a:latin typeface="Times New Roman"/>
                <a:cs typeface="Times New Roman"/>
              </a:rPr>
              <a:t>the </a:t>
            </a:r>
            <a:r>
              <a:rPr sz="3200" dirty="0">
                <a:solidFill>
                  <a:srgbClr val="FFFFFF"/>
                </a:solidFill>
                <a:latin typeface="Times New Roman"/>
                <a:cs typeface="Times New Roman"/>
              </a:rPr>
              <a:t>use</a:t>
            </a:r>
            <a:r>
              <a:rPr sz="3200" spc="-95" dirty="0">
                <a:solidFill>
                  <a:srgbClr val="FFFFFF"/>
                </a:solidFill>
                <a:latin typeface="Times New Roman"/>
                <a:cs typeface="Times New Roman"/>
              </a:rPr>
              <a:t> </a:t>
            </a:r>
            <a:r>
              <a:rPr sz="3200" dirty="0">
                <a:solidFill>
                  <a:srgbClr val="FFFFFF"/>
                </a:solidFill>
                <a:latin typeface="Times New Roman"/>
                <a:cs typeface="Times New Roman"/>
              </a:rPr>
              <a:t>of  the</a:t>
            </a:r>
            <a:r>
              <a:rPr sz="3200" spc="-20" dirty="0">
                <a:solidFill>
                  <a:srgbClr val="FFFFFF"/>
                </a:solidFill>
                <a:latin typeface="Times New Roman"/>
                <a:cs typeface="Times New Roman"/>
              </a:rPr>
              <a:t> </a:t>
            </a:r>
            <a:r>
              <a:rPr sz="3200" dirty="0">
                <a:solidFill>
                  <a:srgbClr val="FFFFFF"/>
                </a:solidFill>
                <a:latin typeface="Times New Roman"/>
                <a:cs typeface="Times New Roman"/>
              </a:rPr>
              <a:t>tool.</a:t>
            </a:r>
            <a:endParaRPr sz="3200">
              <a:latin typeface="Times New Roman"/>
              <a:cs typeface="Times New Roman"/>
            </a:endParaRPr>
          </a:p>
          <a:p>
            <a:pPr marL="355600" marR="835660" indent="-342900">
              <a:lnSpc>
                <a:spcPct val="100000"/>
              </a:lnSpc>
              <a:spcBef>
                <a:spcPts val="770"/>
              </a:spcBef>
              <a:buChar char="•"/>
              <a:tabLst>
                <a:tab pos="354965" algn="l"/>
                <a:tab pos="355600" algn="l"/>
              </a:tabLst>
            </a:pPr>
            <a:r>
              <a:rPr sz="3200" dirty="0">
                <a:solidFill>
                  <a:srgbClr val="FFFFFF"/>
                </a:solidFill>
                <a:latin typeface="Times New Roman"/>
                <a:cs typeface="Times New Roman"/>
              </a:rPr>
              <a:t>The performance appraisal  procedure is delineated,  communicated and</a:t>
            </a:r>
            <a:r>
              <a:rPr sz="3200" spc="-85" dirty="0">
                <a:solidFill>
                  <a:srgbClr val="FFFFFF"/>
                </a:solidFill>
                <a:latin typeface="Times New Roman"/>
                <a:cs typeface="Times New Roman"/>
              </a:rPr>
              <a:t> </a:t>
            </a:r>
            <a:r>
              <a:rPr sz="3200" dirty="0">
                <a:solidFill>
                  <a:srgbClr val="FFFFFF"/>
                </a:solidFill>
                <a:latin typeface="Times New Roman"/>
                <a:cs typeface="Times New Roman"/>
              </a:rPr>
              <a:t>understood.</a:t>
            </a:r>
            <a:endParaRPr sz="3200">
              <a:latin typeface="Times New Roman"/>
              <a:cs typeface="Times New Roman"/>
            </a:endParaRPr>
          </a:p>
          <a:p>
            <a:pPr marL="355600" marR="252095" indent="-342900">
              <a:lnSpc>
                <a:spcPct val="100000"/>
              </a:lnSpc>
              <a:spcBef>
                <a:spcPts val="770"/>
              </a:spcBef>
              <a:buChar char="•"/>
              <a:tabLst>
                <a:tab pos="354965" algn="l"/>
                <a:tab pos="355600" algn="l"/>
              </a:tabLst>
            </a:pPr>
            <a:r>
              <a:rPr sz="3200" dirty="0">
                <a:solidFill>
                  <a:srgbClr val="FFFFFF"/>
                </a:solidFill>
                <a:latin typeface="Times New Roman"/>
                <a:cs typeface="Times New Roman"/>
              </a:rPr>
              <a:t>Plans for policing the appraisal  procedure and evaluating</a:t>
            </a:r>
            <a:r>
              <a:rPr sz="3200" spc="-100" dirty="0">
                <a:solidFill>
                  <a:srgbClr val="FFFFFF"/>
                </a:solidFill>
                <a:latin typeface="Times New Roman"/>
                <a:cs typeface="Times New Roman"/>
              </a:rPr>
              <a:t> </a:t>
            </a:r>
            <a:r>
              <a:rPr sz="3200" dirty="0">
                <a:solidFill>
                  <a:srgbClr val="FFFFFF"/>
                </a:solidFill>
                <a:latin typeface="Times New Roman"/>
                <a:cs typeface="Times New Roman"/>
              </a:rPr>
              <a:t>appraisal  tools are developed and  implemented.</a:t>
            </a:r>
            <a:endParaRPr sz="3200">
              <a:latin typeface="Times New Roman"/>
              <a:cs typeface="Times New Roman"/>
            </a:endParaRPr>
          </a:p>
        </p:txBody>
      </p:sp>
      <p:sp>
        <p:nvSpPr>
          <p:cNvPr id="3" name="object 3"/>
          <p:cNvSpPr/>
          <p:nvPr/>
        </p:nvSpPr>
        <p:spPr>
          <a:xfrm>
            <a:off x="6305550" y="0"/>
            <a:ext cx="2838450" cy="6857998"/>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8739" y="19303"/>
            <a:ext cx="6665595" cy="2562860"/>
          </a:xfrm>
          <a:prstGeom prst="rect">
            <a:avLst/>
          </a:prstGeom>
        </p:spPr>
        <p:txBody>
          <a:bodyPr vert="horz" wrap="square" lIns="0" tIns="12700" rIns="0" bIns="0" rtlCol="0">
            <a:spAutoFit/>
          </a:bodyPr>
          <a:lstStyle/>
          <a:p>
            <a:pPr marL="355600" marR="748030" indent="-342900">
              <a:lnSpc>
                <a:spcPct val="100000"/>
              </a:lnSpc>
              <a:spcBef>
                <a:spcPts val="100"/>
              </a:spcBef>
              <a:buChar char="•"/>
              <a:tabLst>
                <a:tab pos="354965" algn="l"/>
                <a:tab pos="355600" algn="l"/>
              </a:tabLst>
            </a:pPr>
            <a:r>
              <a:rPr sz="3200" dirty="0">
                <a:solidFill>
                  <a:srgbClr val="FFFFFF"/>
                </a:solidFill>
                <a:latin typeface="Times New Roman"/>
                <a:cs typeface="Times New Roman"/>
              </a:rPr>
              <a:t>Performance appraisal has </a:t>
            </a:r>
            <a:r>
              <a:rPr sz="3200" spc="-5" dirty="0">
                <a:solidFill>
                  <a:srgbClr val="FFFFFF"/>
                </a:solidFill>
                <a:latin typeface="Times New Roman"/>
                <a:cs typeface="Times New Roman"/>
              </a:rPr>
              <a:t>the</a:t>
            </a:r>
            <a:r>
              <a:rPr sz="3200" spc="-105" dirty="0">
                <a:solidFill>
                  <a:srgbClr val="FFFFFF"/>
                </a:solidFill>
                <a:latin typeface="Times New Roman"/>
                <a:cs typeface="Times New Roman"/>
              </a:rPr>
              <a:t> </a:t>
            </a:r>
            <a:r>
              <a:rPr sz="3200" dirty="0">
                <a:solidFill>
                  <a:srgbClr val="FFFFFF"/>
                </a:solidFill>
                <a:latin typeface="Times New Roman"/>
                <a:cs typeface="Times New Roman"/>
              </a:rPr>
              <a:t>full  support of top</a:t>
            </a:r>
            <a:r>
              <a:rPr sz="3200" spc="-70" dirty="0">
                <a:solidFill>
                  <a:srgbClr val="FFFFFF"/>
                </a:solidFill>
                <a:latin typeface="Times New Roman"/>
                <a:cs typeface="Times New Roman"/>
              </a:rPr>
              <a:t> </a:t>
            </a:r>
            <a:r>
              <a:rPr sz="3200" dirty="0">
                <a:solidFill>
                  <a:srgbClr val="FFFFFF"/>
                </a:solidFill>
                <a:latin typeface="Times New Roman"/>
                <a:cs typeface="Times New Roman"/>
              </a:rPr>
              <a:t>management.</a:t>
            </a:r>
            <a:endParaRPr sz="3200">
              <a:latin typeface="Times New Roman"/>
              <a:cs typeface="Times New Roman"/>
            </a:endParaRPr>
          </a:p>
          <a:p>
            <a:pPr marL="355600" marR="5080" indent="-342900">
              <a:lnSpc>
                <a:spcPct val="100000"/>
              </a:lnSpc>
              <a:spcBef>
                <a:spcPts val="775"/>
              </a:spcBef>
              <a:buChar char="•"/>
              <a:tabLst>
                <a:tab pos="354965" algn="l"/>
                <a:tab pos="355600" algn="l"/>
              </a:tabLst>
            </a:pPr>
            <a:r>
              <a:rPr sz="3200" dirty="0">
                <a:solidFill>
                  <a:srgbClr val="FFFFFF"/>
                </a:solidFill>
                <a:latin typeface="Times New Roman"/>
                <a:cs typeface="Times New Roman"/>
              </a:rPr>
              <a:t>Performance appraisal is considered</a:t>
            </a:r>
            <a:r>
              <a:rPr sz="3200" spc="-140" dirty="0">
                <a:solidFill>
                  <a:srgbClr val="FFFFFF"/>
                </a:solidFill>
                <a:latin typeface="Times New Roman"/>
                <a:cs typeface="Times New Roman"/>
              </a:rPr>
              <a:t> </a:t>
            </a:r>
            <a:r>
              <a:rPr sz="3200" dirty="0">
                <a:solidFill>
                  <a:srgbClr val="FFFFFF"/>
                </a:solidFill>
                <a:latin typeface="Times New Roman"/>
                <a:cs typeface="Times New Roman"/>
              </a:rPr>
              <a:t>to  be fair and productive by all who  participate in</a:t>
            </a:r>
            <a:r>
              <a:rPr sz="3200" spc="-50" dirty="0">
                <a:solidFill>
                  <a:srgbClr val="FFFFFF"/>
                </a:solidFill>
                <a:latin typeface="Times New Roman"/>
                <a:cs typeface="Times New Roman"/>
              </a:rPr>
              <a:t> </a:t>
            </a:r>
            <a:r>
              <a:rPr sz="3200" spc="-5" dirty="0">
                <a:solidFill>
                  <a:srgbClr val="FFFFFF"/>
                </a:solidFill>
                <a:latin typeface="Times New Roman"/>
                <a:cs typeface="Times New Roman"/>
              </a:rPr>
              <a:t>it.</a:t>
            </a:r>
            <a:endParaRPr sz="3200">
              <a:latin typeface="Times New Roman"/>
              <a:cs typeface="Times New Roman"/>
            </a:endParaRPr>
          </a:p>
        </p:txBody>
      </p:sp>
      <p:sp>
        <p:nvSpPr>
          <p:cNvPr id="3" name="object 3"/>
          <p:cNvSpPr/>
          <p:nvPr/>
        </p:nvSpPr>
        <p:spPr>
          <a:xfrm>
            <a:off x="6858000" y="0"/>
            <a:ext cx="2285999" cy="6857998"/>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603817" rIns="0" bIns="0" rtlCol="0">
            <a:spAutoFit/>
          </a:bodyPr>
          <a:lstStyle/>
          <a:p>
            <a:pPr marL="953769" marR="5080" indent="46990">
              <a:lnSpc>
                <a:spcPct val="100000"/>
              </a:lnSpc>
              <a:spcBef>
                <a:spcPts val="95"/>
              </a:spcBef>
            </a:pPr>
            <a:r>
              <a:rPr spc="-5" dirty="0"/>
              <a:t>OBSTACLES TO EFFECTIVE </a:t>
            </a:r>
            <a:r>
              <a:rPr u="none" spc="-5" dirty="0"/>
              <a:t> </a:t>
            </a:r>
            <a:r>
              <a:rPr spc="-5" dirty="0"/>
              <a:t>PERFORMANCE</a:t>
            </a:r>
            <a:r>
              <a:rPr spc="-30" dirty="0"/>
              <a:t> </a:t>
            </a:r>
            <a:r>
              <a:rPr spc="-10" dirty="0"/>
              <a:t>APPRAISAL</a:t>
            </a:r>
          </a:p>
        </p:txBody>
      </p:sp>
      <p:sp>
        <p:nvSpPr>
          <p:cNvPr id="3" name="object 3"/>
          <p:cNvSpPr txBox="1"/>
          <p:nvPr/>
        </p:nvSpPr>
        <p:spPr>
          <a:xfrm>
            <a:off x="764540" y="2000834"/>
            <a:ext cx="4453255" cy="1002030"/>
          </a:xfrm>
          <a:prstGeom prst="rect">
            <a:avLst/>
          </a:prstGeom>
        </p:spPr>
        <p:txBody>
          <a:bodyPr vert="horz" wrap="square" lIns="0" tIns="13335" rIns="0" bIns="0" rtlCol="0">
            <a:spAutoFit/>
          </a:bodyPr>
          <a:lstStyle/>
          <a:p>
            <a:pPr marL="355600" marR="5080" indent="-343535">
              <a:lnSpc>
                <a:spcPct val="100000"/>
              </a:lnSpc>
              <a:spcBef>
                <a:spcPts val="105"/>
              </a:spcBef>
              <a:buChar char="•"/>
              <a:tabLst>
                <a:tab pos="355600" algn="l"/>
                <a:tab pos="356235" algn="l"/>
              </a:tabLst>
            </a:pPr>
            <a:r>
              <a:rPr sz="3200" dirty="0">
                <a:solidFill>
                  <a:srgbClr val="FFFFFF"/>
                </a:solidFill>
                <a:latin typeface="Times New Roman"/>
                <a:cs typeface="Times New Roman"/>
              </a:rPr>
              <a:t>Lack of support from</a:t>
            </a:r>
            <a:r>
              <a:rPr sz="3200" spc="-125" dirty="0">
                <a:solidFill>
                  <a:srgbClr val="FFFFFF"/>
                </a:solidFill>
                <a:latin typeface="Times New Roman"/>
                <a:cs typeface="Times New Roman"/>
              </a:rPr>
              <a:t> </a:t>
            </a:r>
            <a:r>
              <a:rPr sz="3200" dirty="0">
                <a:solidFill>
                  <a:srgbClr val="FFFFFF"/>
                </a:solidFill>
                <a:latin typeface="Times New Roman"/>
                <a:cs typeface="Times New Roman"/>
              </a:rPr>
              <a:t>top  </a:t>
            </a:r>
            <a:r>
              <a:rPr sz="3200" spc="5" dirty="0">
                <a:solidFill>
                  <a:srgbClr val="FFFFFF"/>
                </a:solidFill>
                <a:latin typeface="Times New Roman"/>
                <a:cs typeface="Times New Roman"/>
              </a:rPr>
              <a:t>management.</a:t>
            </a:r>
            <a:endParaRPr sz="3200">
              <a:latin typeface="Times New Roman"/>
              <a:cs typeface="Times New Roman"/>
            </a:endParaRPr>
          </a:p>
        </p:txBody>
      </p:sp>
      <p:sp>
        <p:nvSpPr>
          <p:cNvPr id="4" name="object 4"/>
          <p:cNvSpPr/>
          <p:nvPr/>
        </p:nvSpPr>
        <p:spPr>
          <a:xfrm>
            <a:off x="6096000" y="1981200"/>
            <a:ext cx="3048000" cy="4876797"/>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40358" y="237185"/>
            <a:ext cx="6863715" cy="1244600"/>
          </a:xfrm>
          <a:prstGeom prst="rect">
            <a:avLst/>
          </a:prstGeom>
        </p:spPr>
        <p:txBody>
          <a:bodyPr vert="horz" wrap="square" lIns="0" tIns="12065" rIns="0" bIns="0" rtlCol="0">
            <a:spAutoFit/>
          </a:bodyPr>
          <a:lstStyle/>
          <a:p>
            <a:pPr marL="48895" marR="5080" indent="-36830">
              <a:lnSpc>
                <a:spcPct val="100000"/>
              </a:lnSpc>
              <a:spcBef>
                <a:spcPts val="95"/>
              </a:spcBef>
            </a:pPr>
            <a:r>
              <a:rPr u="none" spc="-5" dirty="0"/>
              <a:t>RESISTANCE ON THE</a:t>
            </a:r>
            <a:r>
              <a:rPr u="none" spc="-55" dirty="0"/>
              <a:t> </a:t>
            </a:r>
            <a:r>
              <a:rPr u="none" spc="-10" dirty="0"/>
              <a:t>PART  </a:t>
            </a:r>
            <a:r>
              <a:rPr u="none" spc="-5" dirty="0"/>
              <a:t>OF </a:t>
            </a:r>
            <a:r>
              <a:rPr u="none" spc="-10" dirty="0"/>
              <a:t>EVALUATOR</a:t>
            </a:r>
            <a:r>
              <a:rPr u="none" spc="-50" dirty="0"/>
              <a:t> </a:t>
            </a:r>
            <a:r>
              <a:rPr u="none" spc="-5" dirty="0"/>
              <a:t>BECAUSE:</a:t>
            </a:r>
          </a:p>
        </p:txBody>
      </p:sp>
      <p:sp>
        <p:nvSpPr>
          <p:cNvPr id="3" name="object 3"/>
          <p:cNvSpPr txBox="1">
            <a:spLocks noGrp="1"/>
          </p:cNvSpPr>
          <p:nvPr>
            <p:ph type="body" idx="1"/>
          </p:nvPr>
        </p:nvSpPr>
        <p:spPr>
          <a:prstGeom prst="rect">
            <a:avLst/>
          </a:prstGeom>
        </p:spPr>
        <p:txBody>
          <a:bodyPr vert="horz" wrap="square" lIns="0" tIns="13335" rIns="0" bIns="0" rtlCol="0">
            <a:spAutoFit/>
          </a:bodyPr>
          <a:lstStyle/>
          <a:p>
            <a:pPr marL="355600" marR="5080" indent="-342900" algn="just">
              <a:lnSpc>
                <a:spcPct val="100000"/>
              </a:lnSpc>
              <a:spcBef>
                <a:spcPts val="105"/>
              </a:spcBef>
              <a:buChar char="•"/>
              <a:tabLst>
                <a:tab pos="355600" algn="l"/>
              </a:tabLst>
            </a:pPr>
            <a:r>
              <a:rPr dirty="0"/>
              <a:t>Performance appraisal demands  too much of supervisors efforts  in terms of time, paperwork,</a:t>
            </a:r>
            <a:r>
              <a:rPr spc="-135" dirty="0"/>
              <a:t> </a:t>
            </a:r>
            <a:r>
              <a:rPr dirty="0"/>
              <a:t>and  periodic observation</a:t>
            </a:r>
            <a:r>
              <a:rPr spc="-95" dirty="0"/>
              <a:t> </a:t>
            </a:r>
            <a:r>
              <a:rPr dirty="0"/>
              <a:t>of</a:t>
            </a:r>
          </a:p>
          <a:p>
            <a:pPr marL="355600" algn="just">
              <a:lnSpc>
                <a:spcPct val="100000"/>
              </a:lnSpc>
            </a:pPr>
            <a:r>
              <a:rPr dirty="0"/>
              <a:t>subordinates’</a:t>
            </a:r>
            <a:r>
              <a:rPr spc="-60" dirty="0"/>
              <a:t> </a:t>
            </a:r>
            <a:r>
              <a:rPr dirty="0"/>
              <a:t>performance.</a:t>
            </a:r>
          </a:p>
          <a:p>
            <a:pPr marL="355600" marR="702310" indent="-342900">
              <a:lnSpc>
                <a:spcPct val="100000"/>
              </a:lnSpc>
              <a:spcBef>
                <a:spcPts val="770"/>
              </a:spcBef>
              <a:buChar char="•"/>
              <a:tabLst>
                <a:tab pos="354965" algn="l"/>
                <a:tab pos="355600" algn="l"/>
              </a:tabLst>
            </a:pPr>
            <a:r>
              <a:rPr dirty="0"/>
              <a:t>Supervisors do not fully  understand the purposes</a:t>
            </a:r>
            <a:r>
              <a:rPr spc="-125" dirty="0"/>
              <a:t> </a:t>
            </a:r>
            <a:r>
              <a:rPr dirty="0"/>
              <a:t>and  procedures of performance  appraisal.</a:t>
            </a:r>
          </a:p>
        </p:txBody>
      </p:sp>
      <p:sp>
        <p:nvSpPr>
          <p:cNvPr id="4" name="object 4"/>
          <p:cNvSpPr/>
          <p:nvPr/>
        </p:nvSpPr>
        <p:spPr>
          <a:xfrm>
            <a:off x="5900923" y="5886597"/>
            <a:ext cx="183086" cy="304185"/>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7497146" y="5446655"/>
            <a:ext cx="214027" cy="280812"/>
          </a:xfrm>
          <a:prstGeom prst="rect">
            <a:avLst/>
          </a:prstGeom>
          <a:blipFill>
            <a:blip r:embed="rId3" cstate="print"/>
            <a:stretch>
              <a:fillRect/>
            </a:stretch>
          </a:blipFill>
        </p:spPr>
        <p:txBody>
          <a:bodyPr wrap="square" lIns="0" tIns="0" rIns="0" bIns="0" rtlCol="0"/>
          <a:lstStyle/>
          <a:p>
            <a:endParaRPr/>
          </a:p>
        </p:txBody>
      </p:sp>
      <p:grpSp>
        <p:nvGrpSpPr>
          <p:cNvPr id="6" name="object 6"/>
          <p:cNvGrpSpPr/>
          <p:nvPr/>
        </p:nvGrpSpPr>
        <p:grpSpPr>
          <a:xfrm>
            <a:off x="5867400" y="1295254"/>
            <a:ext cx="3277870" cy="5555615"/>
            <a:chOff x="5867400" y="1295254"/>
            <a:chExt cx="3277870" cy="5555615"/>
          </a:xfrm>
        </p:grpSpPr>
        <p:sp>
          <p:nvSpPr>
            <p:cNvPr id="7" name="object 7"/>
            <p:cNvSpPr/>
            <p:nvPr/>
          </p:nvSpPr>
          <p:spPr>
            <a:xfrm>
              <a:off x="6197473" y="1295254"/>
              <a:ext cx="1170721" cy="2981405"/>
            </a:xfrm>
            <a:prstGeom prst="rect">
              <a:avLst/>
            </a:prstGeom>
            <a:blipFill>
              <a:blip r:embed="rId4" cstate="print"/>
              <a:stretch>
                <a:fillRect/>
              </a:stretch>
            </a:blipFill>
          </p:spPr>
          <p:txBody>
            <a:bodyPr wrap="square" lIns="0" tIns="0" rIns="0" bIns="0" rtlCol="0"/>
            <a:lstStyle/>
            <a:p>
              <a:endParaRPr/>
            </a:p>
          </p:txBody>
        </p:sp>
        <p:sp>
          <p:nvSpPr>
            <p:cNvPr id="8" name="object 8"/>
            <p:cNvSpPr/>
            <p:nvPr/>
          </p:nvSpPr>
          <p:spPr>
            <a:xfrm>
              <a:off x="5908659" y="4580846"/>
              <a:ext cx="2677160" cy="2256155"/>
            </a:xfrm>
            <a:custGeom>
              <a:avLst/>
              <a:gdLst/>
              <a:ahLst/>
              <a:cxnLst/>
              <a:rect l="l" t="t" r="r" b="b"/>
              <a:pathLst>
                <a:path w="2677159" h="2256154">
                  <a:moveTo>
                    <a:pt x="611146" y="0"/>
                  </a:moveTo>
                  <a:lnTo>
                    <a:pt x="348128" y="0"/>
                  </a:lnTo>
                  <a:lnTo>
                    <a:pt x="314600" y="9382"/>
                  </a:lnTo>
                  <a:lnTo>
                    <a:pt x="188253" y="9382"/>
                  </a:lnTo>
                  <a:lnTo>
                    <a:pt x="159879" y="23414"/>
                  </a:lnTo>
                  <a:lnTo>
                    <a:pt x="67047" y="23414"/>
                  </a:lnTo>
                  <a:lnTo>
                    <a:pt x="46416" y="37447"/>
                  </a:lnTo>
                  <a:lnTo>
                    <a:pt x="5157" y="37447"/>
                  </a:lnTo>
                  <a:lnTo>
                    <a:pt x="0" y="1319783"/>
                  </a:lnTo>
                  <a:lnTo>
                    <a:pt x="5157" y="1329166"/>
                  </a:lnTo>
                  <a:lnTo>
                    <a:pt x="18049" y="1329166"/>
                  </a:lnTo>
                  <a:lnTo>
                    <a:pt x="33523" y="1343198"/>
                  </a:lnTo>
                  <a:lnTo>
                    <a:pt x="46416" y="1343198"/>
                  </a:lnTo>
                  <a:lnTo>
                    <a:pt x="59309" y="1352539"/>
                  </a:lnTo>
                  <a:lnTo>
                    <a:pt x="67047" y="1366572"/>
                  </a:lnTo>
                  <a:lnTo>
                    <a:pt x="79939" y="1366572"/>
                  </a:lnTo>
                  <a:lnTo>
                    <a:pt x="92832" y="1380645"/>
                  </a:lnTo>
                  <a:lnTo>
                    <a:pt x="100568" y="1380645"/>
                  </a:lnTo>
                  <a:lnTo>
                    <a:pt x="113463" y="1389986"/>
                  </a:lnTo>
                  <a:lnTo>
                    <a:pt x="126356" y="1413401"/>
                  </a:lnTo>
                  <a:lnTo>
                    <a:pt x="139249" y="1427433"/>
                  </a:lnTo>
                  <a:lnTo>
                    <a:pt x="146987" y="1441466"/>
                  </a:lnTo>
                  <a:lnTo>
                    <a:pt x="154722" y="1450848"/>
                  </a:lnTo>
                  <a:lnTo>
                    <a:pt x="159879" y="1474222"/>
                  </a:lnTo>
                  <a:lnTo>
                    <a:pt x="167615" y="1502328"/>
                  </a:lnTo>
                  <a:lnTo>
                    <a:pt x="167615" y="1609936"/>
                  </a:lnTo>
                  <a:lnTo>
                    <a:pt x="188253" y="1624010"/>
                  </a:lnTo>
                  <a:lnTo>
                    <a:pt x="201134" y="1647384"/>
                  </a:lnTo>
                  <a:lnTo>
                    <a:pt x="214038" y="1661416"/>
                  </a:lnTo>
                  <a:lnTo>
                    <a:pt x="226920" y="1670798"/>
                  </a:lnTo>
                  <a:lnTo>
                    <a:pt x="260448" y="1670798"/>
                  </a:lnTo>
                  <a:lnTo>
                    <a:pt x="281072" y="1684831"/>
                  </a:lnTo>
                  <a:lnTo>
                    <a:pt x="348128" y="1684831"/>
                  </a:lnTo>
                  <a:lnTo>
                    <a:pt x="363590" y="1670798"/>
                  </a:lnTo>
                  <a:lnTo>
                    <a:pt x="415161" y="1670798"/>
                  </a:lnTo>
                  <a:lnTo>
                    <a:pt x="435808" y="1661416"/>
                  </a:lnTo>
                  <a:lnTo>
                    <a:pt x="489960" y="1661416"/>
                  </a:lnTo>
                  <a:lnTo>
                    <a:pt x="518327" y="1647384"/>
                  </a:lnTo>
                  <a:lnTo>
                    <a:pt x="569898" y="1647384"/>
                  </a:lnTo>
                  <a:lnTo>
                    <a:pt x="605984" y="1633351"/>
                  </a:lnTo>
                  <a:lnTo>
                    <a:pt x="711730" y="1633351"/>
                  </a:lnTo>
                  <a:lnTo>
                    <a:pt x="745235" y="1624010"/>
                  </a:lnTo>
                  <a:lnTo>
                    <a:pt x="941220" y="1624010"/>
                  </a:lnTo>
                  <a:lnTo>
                    <a:pt x="967005" y="1633351"/>
                  </a:lnTo>
                  <a:lnTo>
                    <a:pt x="1049524" y="1633351"/>
                  </a:lnTo>
                  <a:lnTo>
                    <a:pt x="1075309" y="1647384"/>
                  </a:lnTo>
                  <a:lnTo>
                    <a:pt x="1108838" y="1647384"/>
                  </a:lnTo>
                  <a:lnTo>
                    <a:pt x="1137204" y="1661416"/>
                  </a:lnTo>
                  <a:lnTo>
                    <a:pt x="1162990" y="1661416"/>
                  </a:lnTo>
                  <a:lnTo>
                    <a:pt x="1191356" y="1670798"/>
                  </a:lnTo>
                  <a:lnTo>
                    <a:pt x="1217142" y="1684831"/>
                  </a:lnTo>
                  <a:lnTo>
                    <a:pt x="1242927" y="1684831"/>
                  </a:lnTo>
                  <a:lnTo>
                    <a:pt x="1271294" y="1694213"/>
                  </a:lnTo>
                  <a:lnTo>
                    <a:pt x="1304822" y="1708245"/>
                  </a:lnTo>
                  <a:lnTo>
                    <a:pt x="1330607" y="1722278"/>
                  </a:lnTo>
                  <a:lnTo>
                    <a:pt x="1330607" y="1745692"/>
                  </a:lnTo>
                  <a:lnTo>
                    <a:pt x="1325446" y="1755034"/>
                  </a:lnTo>
                  <a:lnTo>
                    <a:pt x="1325446" y="1783098"/>
                  </a:lnTo>
                  <a:lnTo>
                    <a:pt x="1317726" y="1806513"/>
                  </a:lnTo>
                  <a:lnTo>
                    <a:pt x="1312564" y="1815854"/>
                  </a:lnTo>
                  <a:lnTo>
                    <a:pt x="1312564" y="1829928"/>
                  </a:lnTo>
                  <a:lnTo>
                    <a:pt x="1317726" y="1843960"/>
                  </a:lnTo>
                  <a:lnTo>
                    <a:pt x="1330607" y="1853301"/>
                  </a:lnTo>
                  <a:lnTo>
                    <a:pt x="1346092" y="1867354"/>
                  </a:lnTo>
                  <a:lnTo>
                    <a:pt x="1358974" y="1881395"/>
                  </a:lnTo>
                  <a:lnTo>
                    <a:pt x="1371878" y="1881395"/>
                  </a:lnTo>
                  <a:lnTo>
                    <a:pt x="1392502" y="1890757"/>
                  </a:lnTo>
                  <a:lnTo>
                    <a:pt x="1433750" y="1890757"/>
                  </a:lnTo>
                  <a:lnTo>
                    <a:pt x="1451816" y="1904793"/>
                  </a:lnTo>
                  <a:lnTo>
                    <a:pt x="1547216" y="1904793"/>
                  </a:lnTo>
                  <a:lnTo>
                    <a:pt x="1560120" y="1914155"/>
                  </a:lnTo>
                  <a:lnTo>
                    <a:pt x="1573001" y="1914155"/>
                  </a:lnTo>
                  <a:lnTo>
                    <a:pt x="1593648" y="1951594"/>
                  </a:lnTo>
                  <a:lnTo>
                    <a:pt x="1601368" y="1951594"/>
                  </a:lnTo>
                  <a:lnTo>
                    <a:pt x="1606529" y="1974996"/>
                  </a:lnTo>
                  <a:lnTo>
                    <a:pt x="1614272" y="1974996"/>
                  </a:lnTo>
                  <a:lnTo>
                    <a:pt x="1622014" y="1989037"/>
                  </a:lnTo>
                  <a:lnTo>
                    <a:pt x="1634896" y="2003077"/>
                  </a:lnTo>
                  <a:lnTo>
                    <a:pt x="1647800" y="2026476"/>
                  </a:lnTo>
                  <a:lnTo>
                    <a:pt x="1660681" y="2026476"/>
                  </a:lnTo>
                  <a:lnTo>
                    <a:pt x="1681305" y="2035838"/>
                  </a:lnTo>
                  <a:lnTo>
                    <a:pt x="1694209" y="2049878"/>
                  </a:lnTo>
                  <a:lnTo>
                    <a:pt x="1709672" y="2063919"/>
                  </a:lnTo>
                  <a:lnTo>
                    <a:pt x="1722576" y="2063919"/>
                  </a:lnTo>
                  <a:lnTo>
                    <a:pt x="1756104" y="2087317"/>
                  </a:lnTo>
                  <a:lnTo>
                    <a:pt x="1768986" y="2087317"/>
                  </a:lnTo>
                  <a:lnTo>
                    <a:pt x="1781890" y="2096679"/>
                  </a:lnTo>
                  <a:lnTo>
                    <a:pt x="1794771" y="2096679"/>
                  </a:lnTo>
                  <a:lnTo>
                    <a:pt x="1810256" y="2110719"/>
                  </a:lnTo>
                  <a:lnTo>
                    <a:pt x="1843784" y="2134118"/>
                  </a:lnTo>
                  <a:lnTo>
                    <a:pt x="1856666" y="2148158"/>
                  </a:lnTo>
                  <a:lnTo>
                    <a:pt x="1877290" y="2162199"/>
                  </a:lnTo>
                  <a:lnTo>
                    <a:pt x="1903075" y="2185597"/>
                  </a:lnTo>
                  <a:lnTo>
                    <a:pt x="1931442" y="2194959"/>
                  </a:lnTo>
                  <a:lnTo>
                    <a:pt x="1952088" y="2208999"/>
                  </a:lnTo>
                  <a:lnTo>
                    <a:pt x="2003660" y="2208999"/>
                  </a:lnTo>
                  <a:lnTo>
                    <a:pt x="2024283" y="2223040"/>
                  </a:lnTo>
                  <a:lnTo>
                    <a:pt x="2173858" y="2223040"/>
                  </a:lnTo>
                  <a:lnTo>
                    <a:pt x="2199644" y="2232398"/>
                  </a:lnTo>
                  <a:lnTo>
                    <a:pt x="2228055" y="2232398"/>
                  </a:lnTo>
                  <a:lnTo>
                    <a:pt x="2253864" y="2246440"/>
                  </a:lnTo>
                  <a:lnTo>
                    <a:pt x="2279672" y="2246440"/>
                  </a:lnTo>
                  <a:lnTo>
                    <a:pt x="2307971" y="2255800"/>
                  </a:lnTo>
                  <a:lnTo>
                    <a:pt x="2676757" y="2255800"/>
                  </a:lnTo>
                  <a:lnTo>
                    <a:pt x="894810" y="46829"/>
                  </a:lnTo>
                  <a:lnTo>
                    <a:pt x="874186" y="46829"/>
                  </a:lnTo>
                  <a:lnTo>
                    <a:pt x="840658" y="37447"/>
                  </a:lnTo>
                  <a:lnTo>
                    <a:pt x="812292" y="23414"/>
                  </a:lnTo>
                  <a:lnTo>
                    <a:pt x="778764" y="23414"/>
                  </a:lnTo>
                  <a:lnTo>
                    <a:pt x="745235" y="9382"/>
                  </a:lnTo>
                  <a:lnTo>
                    <a:pt x="644674" y="9382"/>
                  </a:lnTo>
                  <a:lnTo>
                    <a:pt x="611146" y="0"/>
                  </a:lnTo>
                  <a:close/>
                </a:path>
              </a:pathLst>
            </a:custGeom>
            <a:solidFill>
              <a:srgbClr val="661800"/>
            </a:solidFill>
          </p:spPr>
          <p:txBody>
            <a:bodyPr wrap="square" lIns="0" tIns="0" rIns="0" bIns="0" rtlCol="0"/>
            <a:lstStyle/>
            <a:p>
              <a:endParaRPr/>
            </a:p>
          </p:txBody>
        </p:sp>
        <p:sp>
          <p:nvSpPr>
            <p:cNvPr id="9" name="object 9"/>
            <p:cNvSpPr/>
            <p:nvPr/>
          </p:nvSpPr>
          <p:spPr>
            <a:xfrm>
              <a:off x="5913806" y="4566818"/>
              <a:ext cx="2692400" cy="2284095"/>
            </a:xfrm>
            <a:custGeom>
              <a:avLst/>
              <a:gdLst/>
              <a:ahLst/>
              <a:cxnLst/>
              <a:rect l="l" t="t" r="r" b="b"/>
              <a:pathLst>
                <a:path w="2692400" h="2284095">
                  <a:moveTo>
                    <a:pt x="2692209" y="2269833"/>
                  </a:moveTo>
                  <a:lnTo>
                    <a:pt x="2679306" y="2260473"/>
                  </a:lnTo>
                  <a:lnTo>
                    <a:pt x="894816" y="60858"/>
                  </a:lnTo>
                  <a:lnTo>
                    <a:pt x="869035" y="51485"/>
                  </a:lnTo>
                  <a:lnTo>
                    <a:pt x="835507" y="37452"/>
                  </a:lnTo>
                  <a:lnTo>
                    <a:pt x="807135" y="37452"/>
                  </a:lnTo>
                  <a:lnTo>
                    <a:pt x="773607" y="23418"/>
                  </a:lnTo>
                  <a:lnTo>
                    <a:pt x="740079" y="23418"/>
                  </a:lnTo>
                  <a:lnTo>
                    <a:pt x="706577" y="14033"/>
                  </a:lnTo>
                  <a:lnTo>
                    <a:pt x="605993" y="14033"/>
                  </a:lnTo>
                  <a:lnTo>
                    <a:pt x="564743" y="0"/>
                  </a:lnTo>
                  <a:lnTo>
                    <a:pt x="417753" y="0"/>
                  </a:lnTo>
                  <a:lnTo>
                    <a:pt x="384225" y="14033"/>
                  </a:lnTo>
                  <a:lnTo>
                    <a:pt x="216611" y="14033"/>
                  </a:lnTo>
                  <a:lnTo>
                    <a:pt x="183095" y="23418"/>
                  </a:lnTo>
                  <a:lnTo>
                    <a:pt x="82524" y="23418"/>
                  </a:lnTo>
                  <a:lnTo>
                    <a:pt x="61899" y="37452"/>
                  </a:lnTo>
                  <a:lnTo>
                    <a:pt x="0" y="37452"/>
                  </a:lnTo>
                  <a:lnTo>
                    <a:pt x="0" y="60858"/>
                  </a:lnTo>
                  <a:lnTo>
                    <a:pt x="12903" y="60858"/>
                  </a:lnTo>
                  <a:lnTo>
                    <a:pt x="28371" y="51485"/>
                  </a:lnTo>
                  <a:lnTo>
                    <a:pt x="128943" y="51485"/>
                  </a:lnTo>
                  <a:lnTo>
                    <a:pt x="154724" y="37452"/>
                  </a:lnTo>
                  <a:lnTo>
                    <a:pt x="275920" y="37452"/>
                  </a:lnTo>
                  <a:lnTo>
                    <a:pt x="309448" y="23418"/>
                  </a:lnTo>
                  <a:lnTo>
                    <a:pt x="639521" y="23418"/>
                  </a:lnTo>
                  <a:lnTo>
                    <a:pt x="673049" y="37452"/>
                  </a:lnTo>
                  <a:lnTo>
                    <a:pt x="740079" y="37452"/>
                  </a:lnTo>
                  <a:lnTo>
                    <a:pt x="773607" y="51485"/>
                  </a:lnTo>
                  <a:lnTo>
                    <a:pt x="807135" y="51485"/>
                  </a:lnTo>
                  <a:lnTo>
                    <a:pt x="835507" y="60858"/>
                  </a:lnTo>
                  <a:lnTo>
                    <a:pt x="861288" y="60858"/>
                  </a:lnTo>
                  <a:lnTo>
                    <a:pt x="889660" y="74891"/>
                  </a:lnTo>
                  <a:lnTo>
                    <a:pt x="2664002" y="2260473"/>
                  </a:lnTo>
                  <a:lnTo>
                    <a:pt x="2462644" y="2260473"/>
                  </a:lnTo>
                  <a:lnTo>
                    <a:pt x="2436838" y="2269833"/>
                  </a:lnTo>
                  <a:lnTo>
                    <a:pt x="2411031" y="2269833"/>
                  </a:lnTo>
                  <a:lnTo>
                    <a:pt x="2382736" y="2260473"/>
                  </a:lnTo>
                  <a:lnTo>
                    <a:pt x="2302814" y="2260473"/>
                  </a:lnTo>
                  <a:lnTo>
                    <a:pt x="2274519" y="2246426"/>
                  </a:lnTo>
                  <a:lnTo>
                    <a:pt x="2248712" y="2246426"/>
                  </a:lnTo>
                  <a:lnTo>
                    <a:pt x="2222906" y="2237079"/>
                  </a:lnTo>
                  <a:lnTo>
                    <a:pt x="2168702" y="2237079"/>
                  </a:lnTo>
                  <a:lnTo>
                    <a:pt x="2148065" y="2223033"/>
                  </a:lnTo>
                  <a:lnTo>
                    <a:pt x="1998510" y="2223033"/>
                  </a:lnTo>
                  <a:lnTo>
                    <a:pt x="1972716" y="2209000"/>
                  </a:lnTo>
                  <a:lnTo>
                    <a:pt x="1952078" y="2209000"/>
                  </a:lnTo>
                  <a:lnTo>
                    <a:pt x="1926285" y="2199627"/>
                  </a:lnTo>
                  <a:lnTo>
                    <a:pt x="1897926" y="2185593"/>
                  </a:lnTo>
                  <a:lnTo>
                    <a:pt x="1877301" y="2176234"/>
                  </a:lnTo>
                  <a:lnTo>
                    <a:pt x="1851507" y="2148154"/>
                  </a:lnTo>
                  <a:lnTo>
                    <a:pt x="1838629" y="2138794"/>
                  </a:lnTo>
                  <a:lnTo>
                    <a:pt x="1825726" y="2124748"/>
                  </a:lnTo>
                  <a:lnTo>
                    <a:pt x="1810270" y="2110714"/>
                  </a:lnTo>
                  <a:lnTo>
                    <a:pt x="1797367" y="2110714"/>
                  </a:lnTo>
                  <a:lnTo>
                    <a:pt x="1776742" y="2101354"/>
                  </a:lnTo>
                  <a:lnTo>
                    <a:pt x="1763839" y="2087308"/>
                  </a:lnTo>
                  <a:lnTo>
                    <a:pt x="1750949" y="2087308"/>
                  </a:lnTo>
                  <a:lnTo>
                    <a:pt x="1738045" y="2077948"/>
                  </a:lnTo>
                  <a:lnTo>
                    <a:pt x="1717421" y="2077948"/>
                  </a:lnTo>
                  <a:lnTo>
                    <a:pt x="1704517" y="2063915"/>
                  </a:lnTo>
                  <a:lnTo>
                    <a:pt x="1689061" y="2049868"/>
                  </a:lnTo>
                  <a:lnTo>
                    <a:pt x="1676158" y="2049868"/>
                  </a:lnTo>
                  <a:lnTo>
                    <a:pt x="1629740" y="2017115"/>
                  </a:lnTo>
                  <a:lnTo>
                    <a:pt x="1616862" y="2003069"/>
                  </a:lnTo>
                  <a:lnTo>
                    <a:pt x="1609115" y="1989035"/>
                  </a:lnTo>
                  <a:lnTo>
                    <a:pt x="1601381" y="1979663"/>
                  </a:lnTo>
                  <a:lnTo>
                    <a:pt x="1596212" y="1965629"/>
                  </a:lnTo>
                  <a:lnTo>
                    <a:pt x="1588490" y="1956269"/>
                  </a:lnTo>
                  <a:lnTo>
                    <a:pt x="1583334" y="1942236"/>
                  </a:lnTo>
                  <a:lnTo>
                    <a:pt x="1575587" y="1928190"/>
                  </a:lnTo>
                  <a:lnTo>
                    <a:pt x="1567853" y="1918830"/>
                  </a:lnTo>
                  <a:lnTo>
                    <a:pt x="1554962" y="1918830"/>
                  </a:lnTo>
                  <a:lnTo>
                    <a:pt x="1542059" y="1918830"/>
                  </a:lnTo>
                  <a:lnTo>
                    <a:pt x="1529181" y="1904796"/>
                  </a:lnTo>
                  <a:lnTo>
                    <a:pt x="1428597" y="1904796"/>
                  </a:lnTo>
                  <a:lnTo>
                    <a:pt x="1413129" y="1895424"/>
                  </a:lnTo>
                  <a:lnTo>
                    <a:pt x="1366723" y="1895424"/>
                  </a:lnTo>
                  <a:lnTo>
                    <a:pt x="1340942" y="1867331"/>
                  </a:lnTo>
                  <a:lnTo>
                    <a:pt x="1325460" y="1857997"/>
                  </a:lnTo>
                  <a:lnTo>
                    <a:pt x="1312570" y="1857997"/>
                  </a:lnTo>
                  <a:lnTo>
                    <a:pt x="1312570" y="1829892"/>
                  </a:lnTo>
                  <a:lnTo>
                    <a:pt x="1320292" y="1820545"/>
                  </a:lnTo>
                  <a:lnTo>
                    <a:pt x="1320292" y="1797138"/>
                  </a:lnTo>
                  <a:lnTo>
                    <a:pt x="1325460" y="1769071"/>
                  </a:lnTo>
                  <a:lnTo>
                    <a:pt x="1333195" y="1759724"/>
                  </a:lnTo>
                  <a:lnTo>
                    <a:pt x="1333195" y="1745653"/>
                  </a:lnTo>
                  <a:lnTo>
                    <a:pt x="1325460" y="1722285"/>
                  </a:lnTo>
                  <a:lnTo>
                    <a:pt x="1299667" y="1722285"/>
                  </a:lnTo>
                  <a:lnTo>
                    <a:pt x="1273886" y="1708251"/>
                  </a:lnTo>
                  <a:lnTo>
                    <a:pt x="1245514" y="1698866"/>
                  </a:lnTo>
                  <a:lnTo>
                    <a:pt x="1211986" y="1684832"/>
                  </a:lnTo>
                  <a:lnTo>
                    <a:pt x="1186205" y="1675447"/>
                  </a:lnTo>
                  <a:lnTo>
                    <a:pt x="1157833" y="1675447"/>
                  </a:lnTo>
                  <a:lnTo>
                    <a:pt x="1132052" y="1661414"/>
                  </a:lnTo>
                  <a:lnTo>
                    <a:pt x="1103680" y="1647380"/>
                  </a:lnTo>
                  <a:lnTo>
                    <a:pt x="1044371" y="1647380"/>
                  </a:lnTo>
                  <a:lnTo>
                    <a:pt x="1016000" y="1638046"/>
                  </a:lnTo>
                  <a:lnTo>
                    <a:pt x="936066" y="1638046"/>
                  </a:lnTo>
                  <a:lnTo>
                    <a:pt x="910285" y="1623974"/>
                  </a:lnTo>
                  <a:lnTo>
                    <a:pt x="768451" y="1623974"/>
                  </a:lnTo>
                  <a:lnTo>
                    <a:pt x="740079" y="1638046"/>
                  </a:lnTo>
                  <a:lnTo>
                    <a:pt x="626643" y="1638046"/>
                  </a:lnTo>
                  <a:lnTo>
                    <a:pt x="600837" y="1647380"/>
                  </a:lnTo>
                  <a:lnTo>
                    <a:pt x="513168" y="1647380"/>
                  </a:lnTo>
                  <a:lnTo>
                    <a:pt x="484809" y="1661414"/>
                  </a:lnTo>
                  <a:lnTo>
                    <a:pt x="459016" y="1661414"/>
                  </a:lnTo>
                  <a:lnTo>
                    <a:pt x="430657" y="1675447"/>
                  </a:lnTo>
                  <a:lnTo>
                    <a:pt x="376504" y="1675447"/>
                  </a:lnTo>
                  <a:lnTo>
                    <a:pt x="358432" y="1684832"/>
                  </a:lnTo>
                  <a:lnTo>
                    <a:pt x="255295" y="1684832"/>
                  </a:lnTo>
                  <a:lnTo>
                    <a:pt x="242417" y="1675447"/>
                  </a:lnTo>
                  <a:lnTo>
                    <a:pt x="229514" y="1675447"/>
                  </a:lnTo>
                  <a:lnTo>
                    <a:pt x="208889" y="1661414"/>
                  </a:lnTo>
                  <a:lnTo>
                    <a:pt x="195986" y="1647380"/>
                  </a:lnTo>
                  <a:lnTo>
                    <a:pt x="183095" y="1638046"/>
                  </a:lnTo>
                  <a:lnTo>
                    <a:pt x="170192" y="1614627"/>
                  </a:lnTo>
                  <a:lnTo>
                    <a:pt x="162458" y="1623974"/>
                  </a:lnTo>
                  <a:lnTo>
                    <a:pt x="175361" y="1647380"/>
                  </a:lnTo>
                  <a:lnTo>
                    <a:pt x="188239" y="1661414"/>
                  </a:lnTo>
                  <a:lnTo>
                    <a:pt x="242417" y="1698866"/>
                  </a:lnTo>
                  <a:lnTo>
                    <a:pt x="275920" y="1698866"/>
                  </a:lnTo>
                  <a:lnTo>
                    <a:pt x="288823" y="1708251"/>
                  </a:lnTo>
                  <a:lnTo>
                    <a:pt x="309448" y="1708251"/>
                  </a:lnTo>
                  <a:lnTo>
                    <a:pt x="324929" y="1698866"/>
                  </a:lnTo>
                  <a:lnTo>
                    <a:pt x="376504" y="1698866"/>
                  </a:lnTo>
                  <a:lnTo>
                    <a:pt x="397129" y="1684832"/>
                  </a:lnTo>
                  <a:lnTo>
                    <a:pt x="430657" y="1684832"/>
                  </a:lnTo>
                  <a:lnTo>
                    <a:pt x="459016" y="1684832"/>
                  </a:lnTo>
                  <a:lnTo>
                    <a:pt x="484809" y="1675447"/>
                  </a:lnTo>
                  <a:lnTo>
                    <a:pt x="538962" y="1675447"/>
                  </a:lnTo>
                  <a:lnTo>
                    <a:pt x="564743" y="1661414"/>
                  </a:lnTo>
                  <a:lnTo>
                    <a:pt x="652424" y="1661414"/>
                  </a:lnTo>
                  <a:lnTo>
                    <a:pt x="680796" y="1647380"/>
                  </a:lnTo>
                  <a:lnTo>
                    <a:pt x="990219" y="1647380"/>
                  </a:lnTo>
                  <a:lnTo>
                    <a:pt x="1016000" y="1661414"/>
                  </a:lnTo>
                  <a:lnTo>
                    <a:pt x="1070152" y="1661414"/>
                  </a:lnTo>
                  <a:lnTo>
                    <a:pt x="1103680" y="1675447"/>
                  </a:lnTo>
                  <a:lnTo>
                    <a:pt x="1132052" y="1675447"/>
                  </a:lnTo>
                  <a:lnTo>
                    <a:pt x="1157833" y="1684832"/>
                  </a:lnTo>
                  <a:lnTo>
                    <a:pt x="1186205" y="1698866"/>
                  </a:lnTo>
                  <a:lnTo>
                    <a:pt x="1211986" y="1698866"/>
                  </a:lnTo>
                  <a:lnTo>
                    <a:pt x="1237780" y="1708251"/>
                  </a:lnTo>
                  <a:lnTo>
                    <a:pt x="1266139" y="1722285"/>
                  </a:lnTo>
                  <a:lnTo>
                    <a:pt x="1299667" y="1736318"/>
                  </a:lnTo>
                  <a:lnTo>
                    <a:pt x="1325460" y="1745653"/>
                  </a:lnTo>
                  <a:lnTo>
                    <a:pt x="1320292" y="1745653"/>
                  </a:lnTo>
                  <a:lnTo>
                    <a:pt x="1320292" y="1769071"/>
                  </a:lnTo>
                  <a:lnTo>
                    <a:pt x="1312570" y="1797138"/>
                  </a:lnTo>
                  <a:lnTo>
                    <a:pt x="1307414" y="1806511"/>
                  </a:lnTo>
                  <a:lnTo>
                    <a:pt x="1307414" y="1857997"/>
                  </a:lnTo>
                  <a:lnTo>
                    <a:pt x="1312570" y="1867331"/>
                  </a:lnTo>
                  <a:lnTo>
                    <a:pt x="1325460" y="1881390"/>
                  </a:lnTo>
                  <a:lnTo>
                    <a:pt x="1340942" y="1895424"/>
                  </a:lnTo>
                  <a:lnTo>
                    <a:pt x="1353820" y="1895424"/>
                  </a:lnTo>
                  <a:lnTo>
                    <a:pt x="1366723" y="1904796"/>
                  </a:lnTo>
                  <a:lnTo>
                    <a:pt x="1379601" y="1904796"/>
                  </a:lnTo>
                  <a:lnTo>
                    <a:pt x="1400225" y="1918830"/>
                  </a:lnTo>
                  <a:lnTo>
                    <a:pt x="1475028" y="1918830"/>
                  </a:lnTo>
                  <a:lnTo>
                    <a:pt x="1495653" y="1928190"/>
                  </a:lnTo>
                  <a:lnTo>
                    <a:pt x="1554962" y="1928190"/>
                  </a:lnTo>
                  <a:lnTo>
                    <a:pt x="1562709" y="1942236"/>
                  </a:lnTo>
                  <a:lnTo>
                    <a:pt x="1567853" y="1942236"/>
                  </a:lnTo>
                  <a:lnTo>
                    <a:pt x="1575587" y="1956269"/>
                  </a:lnTo>
                  <a:lnTo>
                    <a:pt x="1588490" y="1965629"/>
                  </a:lnTo>
                  <a:lnTo>
                    <a:pt x="1588490" y="1979663"/>
                  </a:lnTo>
                  <a:lnTo>
                    <a:pt x="1596212" y="1989035"/>
                  </a:lnTo>
                  <a:lnTo>
                    <a:pt x="1601381" y="2003069"/>
                  </a:lnTo>
                  <a:lnTo>
                    <a:pt x="1616862" y="2017115"/>
                  </a:lnTo>
                  <a:lnTo>
                    <a:pt x="1629740" y="2026475"/>
                  </a:lnTo>
                  <a:lnTo>
                    <a:pt x="1642643" y="2040509"/>
                  </a:lnTo>
                  <a:lnTo>
                    <a:pt x="1655533" y="2049868"/>
                  </a:lnTo>
                  <a:lnTo>
                    <a:pt x="1671015" y="2063915"/>
                  </a:lnTo>
                  <a:lnTo>
                    <a:pt x="1683893" y="2077948"/>
                  </a:lnTo>
                  <a:lnTo>
                    <a:pt x="1704517" y="2077948"/>
                  </a:lnTo>
                  <a:lnTo>
                    <a:pt x="1717421" y="2087308"/>
                  </a:lnTo>
                  <a:lnTo>
                    <a:pt x="1730298" y="2101354"/>
                  </a:lnTo>
                  <a:lnTo>
                    <a:pt x="1743214" y="2101354"/>
                  </a:lnTo>
                  <a:lnTo>
                    <a:pt x="1763839" y="2110714"/>
                  </a:lnTo>
                  <a:lnTo>
                    <a:pt x="1776742" y="2110714"/>
                  </a:lnTo>
                  <a:lnTo>
                    <a:pt x="1789620" y="2124748"/>
                  </a:lnTo>
                  <a:lnTo>
                    <a:pt x="1805101" y="2138794"/>
                  </a:lnTo>
                  <a:lnTo>
                    <a:pt x="1817979" y="2148154"/>
                  </a:lnTo>
                  <a:lnTo>
                    <a:pt x="1838629" y="2148154"/>
                  </a:lnTo>
                  <a:lnTo>
                    <a:pt x="1843773" y="2162187"/>
                  </a:lnTo>
                  <a:lnTo>
                    <a:pt x="1872132" y="2185593"/>
                  </a:lnTo>
                  <a:lnTo>
                    <a:pt x="1897926" y="2199627"/>
                  </a:lnTo>
                  <a:lnTo>
                    <a:pt x="1926285" y="2209000"/>
                  </a:lnTo>
                  <a:lnTo>
                    <a:pt x="1946935" y="2223033"/>
                  </a:lnTo>
                  <a:lnTo>
                    <a:pt x="1972716" y="2237079"/>
                  </a:lnTo>
                  <a:lnTo>
                    <a:pt x="1998510" y="2237079"/>
                  </a:lnTo>
                  <a:lnTo>
                    <a:pt x="2019134" y="2246426"/>
                  </a:lnTo>
                  <a:lnTo>
                    <a:pt x="2194496" y="2246426"/>
                  </a:lnTo>
                  <a:lnTo>
                    <a:pt x="2222906" y="2260473"/>
                  </a:lnTo>
                  <a:lnTo>
                    <a:pt x="2248712" y="2260473"/>
                  </a:lnTo>
                  <a:lnTo>
                    <a:pt x="2274519" y="2269833"/>
                  </a:lnTo>
                  <a:lnTo>
                    <a:pt x="2302814" y="2269833"/>
                  </a:lnTo>
                  <a:lnTo>
                    <a:pt x="2328621" y="2283879"/>
                  </a:lnTo>
                  <a:lnTo>
                    <a:pt x="2617495" y="2283879"/>
                  </a:lnTo>
                  <a:lnTo>
                    <a:pt x="2645791" y="2269833"/>
                  </a:lnTo>
                  <a:lnTo>
                    <a:pt x="2671610" y="2269833"/>
                  </a:lnTo>
                  <a:lnTo>
                    <a:pt x="2692209" y="2269833"/>
                  </a:lnTo>
                  <a:close/>
                </a:path>
              </a:pathLst>
            </a:custGeom>
            <a:solidFill>
              <a:srgbClr val="000000"/>
            </a:solidFill>
          </p:spPr>
          <p:txBody>
            <a:bodyPr wrap="square" lIns="0" tIns="0" rIns="0" bIns="0" rtlCol="0"/>
            <a:lstStyle/>
            <a:p>
              <a:endParaRPr/>
            </a:p>
          </p:txBody>
        </p:sp>
        <p:sp>
          <p:nvSpPr>
            <p:cNvPr id="10" name="object 10"/>
            <p:cNvSpPr/>
            <p:nvPr/>
          </p:nvSpPr>
          <p:spPr>
            <a:xfrm>
              <a:off x="6256787" y="4056710"/>
              <a:ext cx="1219835" cy="1025525"/>
            </a:xfrm>
            <a:custGeom>
              <a:avLst/>
              <a:gdLst/>
              <a:ahLst/>
              <a:cxnLst/>
              <a:rect l="l" t="t" r="r" b="b"/>
              <a:pathLst>
                <a:path w="1219834" h="1025525">
                  <a:moveTo>
                    <a:pt x="760709" y="23373"/>
                  </a:moveTo>
                  <a:lnTo>
                    <a:pt x="229512" y="23373"/>
                  </a:lnTo>
                  <a:lnTo>
                    <a:pt x="195984" y="32755"/>
                  </a:lnTo>
                  <a:lnTo>
                    <a:pt x="170198" y="32755"/>
                  </a:lnTo>
                  <a:lnTo>
                    <a:pt x="136670" y="46788"/>
                  </a:lnTo>
                  <a:lnTo>
                    <a:pt x="116046" y="46788"/>
                  </a:lnTo>
                  <a:lnTo>
                    <a:pt x="87680" y="60820"/>
                  </a:lnTo>
                  <a:lnTo>
                    <a:pt x="48990" y="60820"/>
                  </a:lnTo>
                  <a:lnTo>
                    <a:pt x="28366" y="70161"/>
                  </a:lnTo>
                  <a:lnTo>
                    <a:pt x="0" y="70161"/>
                  </a:lnTo>
                  <a:lnTo>
                    <a:pt x="0" y="159088"/>
                  </a:lnTo>
                  <a:lnTo>
                    <a:pt x="7742" y="243323"/>
                  </a:lnTo>
                  <a:lnTo>
                    <a:pt x="7742" y="327600"/>
                  </a:lnTo>
                  <a:lnTo>
                    <a:pt x="15462" y="411835"/>
                  </a:lnTo>
                  <a:lnTo>
                    <a:pt x="28366" y="500762"/>
                  </a:lnTo>
                  <a:lnTo>
                    <a:pt x="41247" y="570965"/>
                  </a:lnTo>
                  <a:lnTo>
                    <a:pt x="67033" y="655200"/>
                  </a:lnTo>
                  <a:lnTo>
                    <a:pt x="87680" y="730053"/>
                  </a:lnTo>
                  <a:lnTo>
                    <a:pt x="121185" y="790915"/>
                  </a:lnTo>
                  <a:lnTo>
                    <a:pt x="136670" y="814330"/>
                  </a:lnTo>
                  <a:lnTo>
                    <a:pt x="154713" y="851736"/>
                  </a:lnTo>
                  <a:lnTo>
                    <a:pt x="170198" y="875150"/>
                  </a:lnTo>
                  <a:lnTo>
                    <a:pt x="188241" y="889183"/>
                  </a:lnTo>
                  <a:lnTo>
                    <a:pt x="203704" y="912598"/>
                  </a:lnTo>
                  <a:lnTo>
                    <a:pt x="221769" y="926630"/>
                  </a:lnTo>
                  <a:lnTo>
                    <a:pt x="242393" y="950045"/>
                  </a:lnTo>
                  <a:lnTo>
                    <a:pt x="263017" y="964077"/>
                  </a:lnTo>
                  <a:lnTo>
                    <a:pt x="283664" y="973418"/>
                  </a:lnTo>
                  <a:lnTo>
                    <a:pt x="324912" y="1001524"/>
                  </a:lnTo>
                  <a:lnTo>
                    <a:pt x="342955" y="1001524"/>
                  </a:lnTo>
                  <a:lnTo>
                    <a:pt x="363602" y="1010865"/>
                  </a:lnTo>
                  <a:lnTo>
                    <a:pt x="404849" y="1010865"/>
                  </a:lnTo>
                  <a:lnTo>
                    <a:pt x="425473" y="1024898"/>
                  </a:lnTo>
                  <a:lnTo>
                    <a:pt x="727181" y="1024898"/>
                  </a:lnTo>
                  <a:lnTo>
                    <a:pt x="1219734" y="1010865"/>
                  </a:lnTo>
                  <a:lnTo>
                    <a:pt x="1219734" y="1001524"/>
                  </a:lnTo>
                  <a:lnTo>
                    <a:pt x="1211991" y="973418"/>
                  </a:lnTo>
                  <a:lnTo>
                    <a:pt x="1206830" y="950045"/>
                  </a:lnTo>
                  <a:lnTo>
                    <a:pt x="1191367" y="903215"/>
                  </a:lnTo>
                  <a:lnTo>
                    <a:pt x="1178463" y="842395"/>
                  </a:lnTo>
                  <a:lnTo>
                    <a:pt x="1137215" y="720712"/>
                  </a:lnTo>
                  <a:lnTo>
                    <a:pt x="1119149" y="645818"/>
                  </a:lnTo>
                  <a:lnTo>
                    <a:pt x="1090783" y="570965"/>
                  </a:lnTo>
                  <a:lnTo>
                    <a:pt x="1064997" y="486688"/>
                  </a:lnTo>
                  <a:lnTo>
                    <a:pt x="1036631" y="411835"/>
                  </a:lnTo>
                  <a:lnTo>
                    <a:pt x="1003103" y="341632"/>
                  </a:lnTo>
                  <a:lnTo>
                    <a:pt x="977317" y="266738"/>
                  </a:lnTo>
                  <a:lnTo>
                    <a:pt x="943812" y="205917"/>
                  </a:lnTo>
                  <a:lnTo>
                    <a:pt x="910284" y="159088"/>
                  </a:lnTo>
                  <a:lnTo>
                    <a:pt x="876756" y="107608"/>
                  </a:lnTo>
                  <a:lnTo>
                    <a:pt x="856132" y="84235"/>
                  </a:lnTo>
                  <a:lnTo>
                    <a:pt x="835508" y="70161"/>
                  </a:lnTo>
                  <a:lnTo>
                    <a:pt x="814861" y="46788"/>
                  </a:lnTo>
                  <a:lnTo>
                    <a:pt x="789076" y="32755"/>
                  </a:lnTo>
                  <a:lnTo>
                    <a:pt x="760709" y="23373"/>
                  </a:lnTo>
                  <a:close/>
                </a:path>
                <a:path w="1219834" h="1025525">
                  <a:moveTo>
                    <a:pt x="660147" y="0"/>
                  </a:moveTo>
                  <a:lnTo>
                    <a:pt x="404849" y="0"/>
                  </a:lnTo>
                  <a:lnTo>
                    <a:pt x="371321" y="9341"/>
                  </a:lnTo>
                  <a:lnTo>
                    <a:pt x="296545" y="9341"/>
                  </a:lnTo>
                  <a:lnTo>
                    <a:pt x="263017" y="23373"/>
                  </a:lnTo>
                  <a:lnTo>
                    <a:pt x="727181" y="23373"/>
                  </a:lnTo>
                  <a:lnTo>
                    <a:pt x="693676" y="9341"/>
                  </a:lnTo>
                  <a:lnTo>
                    <a:pt x="660147" y="0"/>
                  </a:lnTo>
                  <a:close/>
                </a:path>
              </a:pathLst>
            </a:custGeom>
            <a:solidFill>
              <a:srgbClr val="007E00"/>
            </a:solidFill>
          </p:spPr>
          <p:txBody>
            <a:bodyPr wrap="square" lIns="0" tIns="0" rIns="0" bIns="0" rtlCol="0"/>
            <a:lstStyle/>
            <a:p>
              <a:endParaRPr/>
            </a:p>
          </p:txBody>
        </p:sp>
        <p:sp>
          <p:nvSpPr>
            <p:cNvPr id="11" name="object 11"/>
            <p:cNvSpPr/>
            <p:nvPr/>
          </p:nvSpPr>
          <p:spPr>
            <a:xfrm>
              <a:off x="6251626" y="4042638"/>
              <a:ext cx="1230630" cy="1048385"/>
            </a:xfrm>
            <a:custGeom>
              <a:avLst/>
              <a:gdLst/>
              <a:ahLst/>
              <a:cxnLst/>
              <a:rect l="l" t="t" r="r" b="b"/>
              <a:pathLst>
                <a:path w="1230629" h="1048385">
                  <a:moveTo>
                    <a:pt x="1230033" y="1024940"/>
                  </a:moveTo>
                  <a:lnTo>
                    <a:pt x="1224889" y="1015606"/>
                  </a:lnTo>
                  <a:lnTo>
                    <a:pt x="1224889" y="987501"/>
                  </a:lnTo>
                  <a:lnTo>
                    <a:pt x="1217142" y="965047"/>
                  </a:lnTo>
                  <a:lnTo>
                    <a:pt x="1217142" y="1015606"/>
                  </a:lnTo>
                  <a:lnTo>
                    <a:pt x="1217142" y="1015758"/>
                  </a:lnTo>
                  <a:lnTo>
                    <a:pt x="732332" y="1024940"/>
                  </a:lnTo>
                  <a:lnTo>
                    <a:pt x="410006" y="1024940"/>
                  </a:lnTo>
                  <a:lnTo>
                    <a:pt x="389382" y="1015606"/>
                  </a:lnTo>
                  <a:lnTo>
                    <a:pt x="368757" y="1015606"/>
                  </a:lnTo>
                  <a:lnTo>
                    <a:pt x="348107" y="1001572"/>
                  </a:lnTo>
                  <a:lnTo>
                    <a:pt x="330073" y="1001572"/>
                  </a:lnTo>
                  <a:lnTo>
                    <a:pt x="309448" y="987501"/>
                  </a:lnTo>
                  <a:lnTo>
                    <a:pt x="288823" y="978154"/>
                  </a:lnTo>
                  <a:lnTo>
                    <a:pt x="247548" y="950087"/>
                  </a:lnTo>
                  <a:lnTo>
                    <a:pt x="226923" y="940714"/>
                  </a:lnTo>
                  <a:lnTo>
                    <a:pt x="214020" y="917295"/>
                  </a:lnTo>
                  <a:lnTo>
                    <a:pt x="193395" y="903262"/>
                  </a:lnTo>
                  <a:lnTo>
                    <a:pt x="180492" y="879894"/>
                  </a:lnTo>
                  <a:lnTo>
                    <a:pt x="159867" y="856475"/>
                  </a:lnTo>
                  <a:lnTo>
                    <a:pt x="146989" y="828408"/>
                  </a:lnTo>
                  <a:lnTo>
                    <a:pt x="126339" y="804989"/>
                  </a:lnTo>
                  <a:lnTo>
                    <a:pt x="113461" y="767549"/>
                  </a:lnTo>
                  <a:lnTo>
                    <a:pt x="100558" y="734796"/>
                  </a:lnTo>
                  <a:lnTo>
                    <a:pt x="72186" y="659892"/>
                  </a:lnTo>
                  <a:lnTo>
                    <a:pt x="54140" y="585038"/>
                  </a:lnTo>
                  <a:lnTo>
                    <a:pt x="38684" y="514845"/>
                  </a:lnTo>
                  <a:lnTo>
                    <a:pt x="25781" y="425919"/>
                  </a:lnTo>
                  <a:lnTo>
                    <a:pt x="20612" y="341680"/>
                  </a:lnTo>
                  <a:lnTo>
                    <a:pt x="12903" y="257403"/>
                  </a:lnTo>
                  <a:lnTo>
                    <a:pt x="12903" y="98310"/>
                  </a:lnTo>
                  <a:lnTo>
                    <a:pt x="25781" y="98310"/>
                  </a:lnTo>
                  <a:lnTo>
                    <a:pt x="33528" y="84239"/>
                  </a:lnTo>
                  <a:lnTo>
                    <a:pt x="72186" y="84239"/>
                  </a:lnTo>
                  <a:lnTo>
                    <a:pt x="92837" y="74904"/>
                  </a:lnTo>
                  <a:lnTo>
                    <a:pt x="121196" y="74904"/>
                  </a:lnTo>
                  <a:lnTo>
                    <a:pt x="141820" y="60871"/>
                  </a:lnTo>
                  <a:lnTo>
                    <a:pt x="175348" y="60871"/>
                  </a:lnTo>
                  <a:lnTo>
                    <a:pt x="201142" y="46837"/>
                  </a:lnTo>
                  <a:lnTo>
                    <a:pt x="234670" y="46837"/>
                  </a:lnTo>
                  <a:lnTo>
                    <a:pt x="268173" y="37452"/>
                  </a:lnTo>
                  <a:lnTo>
                    <a:pt x="342976" y="37452"/>
                  </a:lnTo>
                  <a:lnTo>
                    <a:pt x="376478" y="23418"/>
                  </a:lnTo>
                  <a:lnTo>
                    <a:pt x="665302" y="23418"/>
                  </a:lnTo>
                  <a:lnTo>
                    <a:pt x="698830" y="37452"/>
                  </a:lnTo>
                  <a:lnTo>
                    <a:pt x="732332" y="37452"/>
                  </a:lnTo>
                  <a:lnTo>
                    <a:pt x="760704" y="46837"/>
                  </a:lnTo>
                  <a:lnTo>
                    <a:pt x="794232" y="60871"/>
                  </a:lnTo>
                  <a:lnTo>
                    <a:pt x="814857" y="74904"/>
                  </a:lnTo>
                  <a:lnTo>
                    <a:pt x="840663" y="84239"/>
                  </a:lnTo>
                  <a:lnTo>
                    <a:pt x="861288" y="107657"/>
                  </a:lnTo>
                  <a:lnTo>
                    <a:pt x="881913" y="121691"/>
                  </a:lnTo>
                  <a:lnTo>
                    <a:pt x="915441" y="173164"/>
                  </a:lnTo>
                  <a:lnTo>
                    <a:pt x="941222" y="234022"/>
                  </a:lnTo>
                  <a:lnTo>
                    <a:pt x="974750" y="294843"/>
                  </a:lnTo>
                  <a:lnTo>
                    <a:pt x="1008253" y="365048"/>
                  </a:lnTo>
                  <a:lnTo>
                    <a:pt x="1036624" y="439940"/>
                  </a:lnTo>
                  <a:lnTo>
                    <a:pt x="1062405" y="514845"/>
                  </a:lnTo>
                  <a:lnTo>
                    <a:pt x="1090777" y="585038"/>
                  </a:lnTo>
                  <a:lnTo>
                    <a:pt x="1116558" y="659892"/>
                  </a:lnTo>
                  <a:lnTo>
                    <a:pt x="1137208" y="734796"/>
                  </a:lnTo>
                  <a:lnTo>
                    <a:pt x="1157833" y="804989"/>
                  </a:lnTo>
                  <a:lnTo>
                    <a:pt x="1175880" y="865809"/>
                  </a:lnTo>
                  <a:lnTo>
                    <a:pt x="1191361" y="917295"/>
                  </a:lnTo>
                  <a:lnTo>
                    <a:pt x="1204239" y="964120"/>
                  </a:lnTo>
                  <a:lnTo>
                    <a:pt x="1211986" y="1001572"/>
                  </a:lnTo>
                  <a:lnTo>
                    <a:pt x="1217142" y="1015606"/>
                  </a:lnTo>
                  <a:lnTo>
                    <a:pt x="1217142" y="965047"/>
                  </a:lnTo>
                  <a:lnTo>
                    <a:pt x="1211986" y="950087"/>
                  </a:lnTo>
                  <a:lnTo>
                    <a:pt x="1196517" y="903262"/>
                  </a:lnTo>
                  <a:lnTo>
                    <a:pt x="1183614" y="856475"/>
                  </a:lnTo>
                  <a:lnTo>
                    <a:pt x="1170736" y="795616"/>
                  </a:lnTo>
                  <a:lnTo>
                    <a:pt x="1150086" y="720763"/>
                  </a:lnTo>
                  <a:lnTo>
                    <a:pt x="1124305" y="645858"/>
                  </a:lnTo>
                  <a:lnTo>
                    <a:pt x="1095933" y="575665"/>
                  </a:lnTo>
                  <a:lnTo>
                    <a:pt x="1075309" y="500761"/>
                  </a:lnTo>
                  <a:lnTo>
                    <a:pt x="1041781" y="425919"/>
                  </a:lnTo>
                  <a:lnTo>
                    <a:pt x="1016000" y="355714"/>
                  </a:lnTo>
                  <a:lnTo>
                    <a:pt x="982472" y="280822"/>
                  </a:lnTo>
                  <a:lnTo>
                    <a:pt x="954112" y="220002"/>
                  </a:lnTo>
                  <a:lnTo>
                    <a:pt x="920597" y="159131"/>
                  </a:lnTo>
                  <a:lnTo>
                    <a:pt x="881913" y="107657"/>
                  </a:lnTo>
                  <a:lnTo>
                    <a:pt x="866444" y="84239"/>
                  </a:lnTo>
                  <a:lnTo>
                    <a:pt x="840663" y="74904"/>
                  </a:lnTo>
                  <a:lnTo>
                    <a:pt x="820013" y="60871"/>
                  </a:lnTo>
                  <a:lnTo>
                    <a:pt x="794232" y="37452"/>
                  </a:lnTo>
                  <a:lnTo>
                    <a:pt x="765860" y="37452"/>
                  </a:lnTo>
                  <a:lnTo>
                    <a:pt x="732332" y="23418"/>
                  </a:lnTo>
                  <a:lnTo>
                    <a:pt x="698830" y="14084"/>
                  </a:lnTo>
                  <a:lnTo>
                    <a:pt x="665302" y="14084"/>
                  </a:lnTo>
                  <a:lnTo>
                    <a:pt x="631774" y="0"/>
                  </a:lnTo>
                  <a:lnTo>
                    <a:pt x="410006" y="0"/>
                  </a:lnTo>
                  <a:lnTo>
                    <a:pt x="376478" y="14084"/>
                  </a:lnTo>
                  <a:lnTo>
                    <a:pt x="342976" y="14084"/>
                  </a:lnTo>
                  <a:lnTo>
                    <a:pt x="301701" y="23418"/>
                  </a:lnTo>
                  <a:lnTo>
                    <a:pt x="268173" y="23418"/>
                  </a:lnTo>
                  <a:lnTo>
                    <a:pt x="234670" y="37452"/>
                  </a:lnTo>
                  <a:lnTo>
                    <a:pt x="175348" y="37452"/>
                  </a:lnTo>
                  <a:lnTo>
                    <a:pt x="141820" y="46837"/>
                  </a:lnTo>
                  <a:lnTo>
                    <a:pt x="121196" y="46837"/>
                  </a:lnTo>
                  <a:lnTo>
                    <a:pt x="92837" y="60871"/>
                  </a:lnTo>
                  <a:lnTo>
                    <a:pt x="72186" y="60871"/>
                  </a:lnTo>
                  <a:lnTo>
                    <a:pt x="54140" y="74904"/>
                  </a:lnTo>
                  <a:lnTo>
                    <a:pt x="12903" y="74904"/>
                  </a:lnTo>
                  <a:lnTo>
                    <a:pt x="5156" y="84239"/>
                  </a:lnTo>
                  <a:lnTo>
                    <a:pt x="0" y="84239"/>
                  </a:lnTo>
                  <a:lnTo>
                    <a:pt x="0" y="173164"/>
                  </a:lnTo>
                  <a:lnTo>
                    <a:pt x="5156" y="257403"/>
                  </a:lnTo>
                  <a:lnTo>
                    <a:pt x="20612" y="425919"/>
                  </a:lnTo>
                  <a:lnTo>
                    <a:pt x="25781" y="514845"/>
                  </a:lnTo>
                  <a:lnTo>
                    <a:pt x="46405" y="599071"/>
                  </a:lnTo>
                  <a:lnTo>
                    <a:pt x="67056" y="669277"/>
                  </a:lnTo>
                  <a:lnTo>
                    <a:pt x="92837" y="744131"/>
                  </a:lnTo>
                  <a:lnTo>
                    <a:pt x="108292" y="781583"/>
                  </a:lnTo>
                  <a:lnTo>
                    <a:pt x="121196" y="819023"/>
                  </a:lnTo>
                  <a:lnTo>
                    <a:pt x="141820" y="842441"/>
                  </a:lnTo>
                  <a:lnTo>
                    <a:pt x="154711" y="865809"/>
                  </a:lnTo>
                  <a:lnTo>
                    <a:pt x="175348" y="889228"/>
                  </a:lnTo>
                  <a:lnTo>
                    <a:pt x="188239" y="917295"/>
                  </a:lnTo>
                  <a:lnTo>
                    <a:pt x="208864" y="940714"/>
                  </a:lnTo>
                  <a:lnTo>
                    <a:pt x="226923" y="950087"/>
                  </a:lnTo>
                  <a:lnTo>
                    <a:pt x="247548" y="978154"/>
                  </a:lnTo>
                  <a:lnTo>
                    <a:pt x="263017" y="987501"/>
                  </a:lnTo>
                  <a:lnTo>
                    <a:pt x="281076" y="1001572"/>
                  </a:lnTo>
                  <a:lnTo>
                    <a:pt x="301701" y="1015606"/>
                  </a:lnTo>
                  <a:lnTo>
                    <a:pt x="322326" y="1015606"/>
                  </a:lnTo>
                  <a:lnTo>
                    <a:pt x="342976" y="1024940"/>
                  </a:lnTo>
                  <a:lnTo>
                    <a:pt x="363601" y="1024940"/>
                  </a:lnTo>
                  <a:lnTo>
                    <a:pt x="389382" y="1038974"/>
                  </a:lnTo>
                  <a:lnTo>
                    <a:pt x="430631" y="1038974"/>
                  </a:lnTo>
                  <a:lnTo>
                    <a:pt x="451281" y="1048359"/>
                  </a:lnTo>
                  <a:lnTo>
                    <a:pt x="665302" y="1048359"/>
                  </a:lnTo>
                  <a:lnTo>
                    <a:pt x="685927" y="1038974"/>
                  </a:lnTo>
                  <a:lnTo>
                    <a:pt x="732332" y="1038974"/>
                  </a:lnTo>
                  <a:lnTo>
                    <a:pt x="1224889" y="1038974"/>
                  </a:lnTo>
                  <a:lnTo>
                    <a:pt x="1230033" y="1038974"/>
                  </a:lnTo>
                  <a:lnTo>
                    <a:pt x="1230033" y="1024940"/>
                  </a:lnTo>
                  <a:close/>
                </a:path>
              </a:pathLst>
            </a:custGeom>
            <a:solidFill>
              <a:srgbClr val="000000"/>
            </a:solidFill>
          </p:spPr>
          <p:txBody>
            <a:bodyPr wrap="square" lIns="0" tIns="0" rIns="0" bIns="0" rtlCol="0"/>
            <a:lstStyle/>
            <a:p>
              <a:endParaRPr/>
            </a:p>
          </p:txBody>
        </p:sp>
        <p:sp>
          <p:nvSpPr>
            <p:cNvPr id="12" name="object 12"/>
            <p:cNvSpPr/>
            <p:nvPr/>
          </p:nvSpPr>
          <p:spPr>
            <a:xfrm>
              <a:off x="7442993" y="3504427"/>
              <a:ext cx="382270" cy="2237105"/>
            </a:xfrm>
            <a:custGeom>
              <a:avLst/>
              <a:gdLst/>
              <a:ahLst/>
              <a:cxnLst/>
              <a:rect l="l" t="t" r="r" b="b"/>
              <a:pathLst>
                <a:path w="382270" h="2237104">
                  <a:moveTo>
                    <a:pt x="381645" y="0"/>
                  </a:moveTo>
                  <a:lnTo>
                    <a:pt x="175337" y="477388"/>
                  </a:lnTo>
                  <a:lnTo>
                    <a:pt x="0" y="257438"/>
                  </a:lnTo>
                  <a:lnTo>
                    <a:pt x="5161" y="2209008"/>
                  </a:lnTo>
                  <a:lnTo>
                    <a:pt x="342955" y="2237072"/>
                  </a:lnTo>
                  <a:lnTo>
                    <a:pt x="381645" y="0"/>
                  </a:lnTo>
                  <a:close/>
                </a:path>
              </a:pathLst>
            </a:custGeom>
            <a:solidFill>
              <a:srgbClr val="66B1E4"/>
            </a:solidFill>
          </p:spPr>
          <p:txBody>
            <a:bodyPr wrap="square" lIns="0" tIns="0" rIns="0" bIns="0" rtlCol="0"/>
            <a:lstStyle/>
            <a:p>
              <a:endParaRPr/>
            </a:p>
          </p:txBody>
        </p:sp>
        <p:sp>
          <p:nvSpPr>
            <p:cNvPr id="13" name="object 13"/>
            <p:cNvSpPr/>
            <p:nvPr/>
          </p:nvSpPr>
          <p:spPr>
            <a:xfrm>
              <a:off x="7435240" y="3481057"/>
              <a:ext cx="397510" cy="2260600"/>
            </a:xfrm>
            <a:custGeom>
              <a:avLst/>
              <a:gdLst/>
              <a:ahLst/>
              <a:cxnLst/>
              <a:rect l="l" t="t" r="r" b="b"/>
              <a:pathLst>
                <a:path w="397509" h="2260600">
                  <a:moveTo>
                    <a:pt x="397129" y="0"/>
                  </a:moveTo>
                  <a:lnTo>
                    <a:pt x="384225" y="23380"/>
                  </a:lnTo>
                  <a:lnTo>
                    <a:pt x="383717" y="24549"/>
                  </a:lnTo>
                  <a:lnTo>
                    <a:pt x="383717" y="50571"/>
                  </a:lnTo>
                  <a:lnTo>
                    <a:pt x="343255" y="2245906"/>
                  </a:lnTo>
                  <a:lnTo>
                    <a:pt x="20561" y="2223541"/>
                  </a:lnTo>
                  <a:lnTo>
                    <a:pt x="7810" y="291249"/>
                  </a:lnTo>
                  <a:lnTo>
                    <a:pt x="175361" y="514794"/>
                  </a:lnTo>
                  <a:lnTo>
                    <a:pt x="183083" y="524179"/>
                  </a:lnTo>
                  <a:lnTo>
                    <a:pt x="183083" y="514794"/>
                  </a:lnTo>
                  <a:lnTo>
                    <a:pt x="383717" y="50571"/>
                  </a:lnTo>
                  <a:lnTo>
                    <a:pt x="383717" y="24549"/>
                  </a:lnTo>
                  <a:lnTo>
                    <a:pt x="178206" y="494258"/>
                  </a:lnTo>
                  <a:lnTo>
                    <a:pt x="7747" y="266738"/>
                  </a:lnTo>
                  <a:lnTo>
                    <a:pt x="0" y="257403"/>
                  </a:lnTo>
                  <a:lnTo>
                    <a:pt x="0" y="280809"/>
                  </a:lnTo>
                  <a:lnTo>
                    <a:pt x="12903" y="2232380"/>
                  </a:lnTo>
                  <a:lnTo>
                    <a:pt x="12903" y="2246414"/>
                  </a:lnTo>
                  <a:lnTo>
                    <a:pt x="342988" y="2260130"/>
                  </a:lnTo>
                  <a:lnTo>
                    <a:pt x="342988" y="2260447"/>
                  </a:lnTo>
                  <a:lnTo>
                    <a:pt x="343154" y="2260142"/>
                  </a:lnTo>
                  <a:lnTo>
                    <a:pt x="350697" y="2260447"/>
                  </a:lnTo>
                  <a:lnTo>
                    <a:pt x="355866" y="2260447"/>
                  </a:lnTo>
                  <a:lnTo>
                    <a:pt x="356120" y="2246414"/>
                  </a:lnTo>
                  <a:lnTo>
                    <a:pt x="397129" y="23380"/>
                  </a:lnTo>
                  <a:lnTo>
                    <a:pt x="397129" y="0"/>
                  </a:lnTo>
                  <a:close/>
                </a:path>
              </a:pathLst>
            </a:custGeom>
            <a:solidFill>
              <a:srgbClr val="000000"/>
            </a:solidFill>
          </p:spPr>
          <p:txBody>
            <a:bodyPr wrap="square" lIns="0" tIns="0" rIns="0" bIns="0" rtlCol="0"/>
            <a:lstStyle/>
            <a:p>
              <a:endParaRPr/>
            </a:p>
          </p:txBody>
        </p:sp>
        <p:sp>
          <p:nvSpPr>
            <p:cNvPr id="14" name="object 14"/>
            <p:cNvSpPr/>
            <p:nvPr/>
          </p:nvSpPr>
          <p:spPr>
            <a:xfrm>
              <a:off x="7489403" y="3860133"/>
              <a:ext cx="214629" cy="1853564"/>
            </a:xfrm>
            <a:custGeom>
              <a:avLst/>
              <a:gdLst/>
              <a:ahLst/>
              <a:cxnLst/>
              <a:rect l="l" t="t" r="r" b="b"/>
              <a:pathLst>
                <a:path w="214629" h="1853564">
                  <a:moveTo>
                    <a:pt x="141832" y="0"/>
                  </a:moveTo>
                  <a:lnTo>
                    <a:pt x="113465" y="0"/>
                  </a:lnTo>
                  <a:lnTo>
                    <a:pt x="87680" y="46788"/>
                  </a:lnTo>
                  <a:lnTo>
                    <a:pt x="79937" y="84235"/>
                  </a:lnTo>
                  <a:lnTo>
                    <a:pt x="79937" y="159129"/>
                  </a:lnTo>
                  <a:lnTo>
                    <a:pt x="87680" y="196576"/>
                  </a:lnTo>
                  <a:lnTo>
                    <a:pt x="100561" y="219950"/>
                  </a:lnTo>
                  <a:lnTo>
                    <a:pt x="121208" y="243364"/>
                  </a:lnTo>
                  <a:lnTo>
                    <a:pt x="100561" y="318259"/>
                  </a:lnTo>
                  <a:lnTo>
                    <a:pt x="87680" y="388421"/>
                  </a:lnTo>
                  <a:lnTo>
                    <a:pt x="79937" y="477347"/>
                  </a:lnTo>
                  <a:lnTo>
                    <a:pt x="67056" y="547550"/>
                  </a:lnTo>
                  <a:lnTo>
                    <a:pt x="59313" y="622444"/>
                  </a:lnTo>
                  <a:lnTo>
                    <a:pt x="46409" y="697338"/>
                  </a:lnTo>
                  <a:lnTo>
                    <a:pt x="41270" y="767541"/>
                  </a:lnTo>
                  <a:lnTo>
                    <a:pt x="41270" y="851777"/>
                  </a:lnTo>
                  <a:lnTo>
                    <a:pt x="33528" y="978109"/>
                  </a:lnTo>
                  <a:lnTo>
                    <a:pt x="20623" y="1109174"/>
                  </a:lnTo>
                  <a:lnTo>
                    <a:pt x="12904" y="1230857"/>
                  </a:lnTo>
                  <a:lnTo>
                    <a:pt x="7742" y="1352539"/>
                  </a:lnTo>
                  <a:lnTo>
                    <a:pt x="7742" y="1478913"/>
                  </a:lnTo>
                  <a:lnTo>
                    <a:pt x="0" y="1600595"/>
                  </a:lnTo>
                  <a:lnTo>
                    <a:pt x="7742" y="1731619"/>
                  </a:lnTo>
                  <a:lnTo>
                    <a:pt x="7742" y="1853301"/>
                  </a:lnTo>
                  <a:lnTo>
                    <a:pt x="87680" y="1853301"/>
                  </a:lnTo>
                  <a:lnTo>
                    <a:pt x="100561" y="1843919"/>
                  </a:lnTo>
                  <a:lnTo>
                    <a:pt x="128928" y="1843919"/>
                  </a:lnTo>
                  <a:lnTo>
                    <a:pt x="134089" y="1829887"/>
                  </a:lnTo>
                  <a:lnTo>
                    <a:pt x="214027" y="1829887"/>
                  </a:lnTo>
                  <a:lnTo>
                    <a:pt x="208888" y="1769066"/>
                  </a:lnTo>
                  <a:lnTo>
                    <a:pt x="201145" y="1708204"/>
                  </a:lnTo>
                  <a:lnTo>
                    <a:pt x="201145" y="1404019"/>
                  </a:lnTo>
                  <a:lnTo>
                    <a:pt x="208888" y="1230857"/>
                  </a:lnTo>
                  <a:lnTo>
                    <a:pt x="214027" y="1071727"/>
                  </a:lnTo>
                  <a:lnTo>
                    <a:pt x="214027" y="903256"/>
                  </a:lnTo>
                  <a:lnTo>
                    <a:pt x="208888" y="730094"/>
                  </a:lnTo>
                  <a:lnTo>
                    <a:pt x="201145" y="570965"/>
                  </a:lnTo>
                  <a:lnTo>
                    <a:pt x="180521" y="402494"/>
                  </a:lnTo>
                  <a:lnTo>
                    <a:pt x="154713" y="243364"/>
                  </a:lnTo>
                  <a:lnTo>
                    <a:pt x="180521" y="219950"/>
                  </a:lnTo>
                  <a:lnTo>
                    <a:pt x="195984" y="182503"/>
                  </a:lnTo>
                  <a:lnTo>
                    <a:pt x="195984" y="145097"/>
                  </a:lnTo>
                  <a:lnTo>
                    <a:pt x="180521" y="107650"/>
                  </a:lnTo>
                  <a:lnTo>
                    <a:pt x="167617" y="60820"/>
                  </a:lnTo>
                  <a:lnTo>
                    <a:pt x="154713" y="23414"/>
                  </a:lnTo>
                  <a:lnTo>
                    <a:pt x="141832" y="0"/>
                  </a:lnTo>
                  <a:close/>
                </a:path>
              </a:pathLst>
            </a:custGeom>
            <a:solidFill>
              <a:srgbClr val="7E0000"/>
            </a:solidFill>
          </p:spPr>
          <p:txBody>
            <a:bodyPr wrap="square" lIns="0" tIns="0" rIns="0" bIns="0" rtlCol="0"/>
            <a:lstStyle/>
            <a:p>
              <a:endParaRPr/>
            </a:p>
          </p:txBody>
        </p:sp>
        <p:sp>
          <p:nvSpPr>
            <p:cNvPr id="15" name="object 15"/>
            <p:cNvSpPr/>
            <p:nvPr/>
          </p:nvSpPr>
          <p:spPr>
            <a:xfrm>
              <a:off x="7489393" y="3846105"/>
              <a:ext cx="214629" cy="1881505"/>
            </a:xfrm>
            <a:custGeom>
              <a:avLst/>
              <a:gdLst/>
              <a:ahLst/>
              <a:cxnLst/>
              <a:rect l="l" t="t" r="r" b="b"/>
              <a:pathLst>
                <a:path w="214629" h="1881504">
                  <a:moveTo>
                    <a:pt x="12903" y="1857959"/>
                  </a:moveTo>
                  <a:lnTo>
                    <a:pt x="12573" y="1859470"/>
                  </a:lnTo>
                  <a:lnTo>
                    <a:pt x="12903" y="1867331"/>
                  </a:lnTo>
                  <a:lnTo>
                    <a:pt x="12903" y="1857959"/>
                  </a:lnTo>
                  <a:close/>
                </a:path>
                <a:path w="214629" h="1881504">
                  <a:moveTo>
                    <a:pt x="121208" y="257403"/>
                  </a:moveTo>
                  <a:lnTo>
                    <a:pt x="113474" y="257403"/>
                  </a:lnTo>
                  <a:lnTo>
                    <a:pt x="100571" y="332295"/>
                  </a:lnTo>
                  <a:lnTo>
                    <a:pt x="87680" y="402450"/>
                  </a:lnTo>
                  <a:lnTo>
                    <a:pt x="74777" y="477354"/>
                  </a:lnTo>
                  <a:lnTo>
                    <a:pt x="59321" y="561581"/>
                  </a:lnTo>
                  <a:lnTo>
                    <a:pt x="54152" y="636473"/>
                  </a:lnTo>
                  <a:lnTo>
                    <a:pt x="46418" y="711377"/>
                  </a:lnTo>
                  <a:lnTo>
                    <a:pt x="41275" y="781570"/>
                  </a:lnTo>
                  <a:lnTo>
                    <a:pt x="33528" y="865809"/>
                  </a:lnTo>
                  <a:lnTo>
                    <a:pt x="25793" y="992149"/>
                  </a:lnTo>
                  <a:lnTo>
                    <a:pt x="20624" y="1123213"/>
                  </a:lnTo>
                  <a:lnTo>
                    <a:pt x="12903" y="1244892"/>
                  </a:lnTo>
                  <a:lnTo>
                    <a:pt x="7747" y="1366570"/>
                  </a:lnTo>
                  <a:lnTo>
                    <a:pt x="0" y="1492948"/>
                  </a:lnTo>
                  <a:lnTo>
                    <a:pt x="0" y="1745653"/>
                  </a:lnTo>
                  <a:lnTo>
                    <a:pt x="7747" y="1867331"/>
                  </a:lnTo>
                  <a:lnTo>
                    <a:pt x="7747" y="1881365"/>
                  </a:lnTo>
                  <a:lnTo>
                    <a:pt x="12573" y="1859470"/>
                  </a:lnTo>
                  <a:lnTo>
                    <a:pt x="7747" y="1745653"/>
                  </a:lnTo>
                  <a:lnTo>
                    <a:pt x="7747" y="1614627"/>
                  </a:lnTo>
                  <a:lnTo>
                    <a:pt x="12903" y="1492948"/>
                  </a:lnTo>
                  <a:lnTo>
                    <a:pt x="12903" y="1366570"/>
                  </a:lnTo>
                  <a:lnTo>
                    <a:pt x="20624" y="1244892"/>
                  </a:lnTo>
                  <a:lnTo>
                    <a:pt x="25793" y="1123213"/>
                  </a:lnTo>
                  <a:lnTo>
                    <a:pt x="33528" y="992149"/>
                  </a:lnTo>
                  <a:lnTo>
                    <a:pt x="41275" y="865809"/>
                  </a:lnTo>
                  <a:lnTo>
                    <a:pt x="46418" y="781570"/>
                  </a:lnTo>
                  <a:lnTo>
                    <a:pt x="54152" y="711377"/>
                  </a:lnTo>
                  <a:lnTo>
                    <a:pt x="59321" y="636473"/>
                  </a:lnTo>
                  <a:lnTo>
                    <a:pt x="74777" y="561581"/>
                  </a:lnTo>
                  <a:lnTo>
                    <a:pt x="79946" y="491375"/>
                  </a:lnTo>
                  <a:lnTo>
                    <a:pt x="95427" y="416534"/>
                  </a:lnTo>
                  <a:lnTo>
                    <a:pt x="108305" y="332295"/>
                  </a:lnTo>
                  <a:lnTo>
                    <a:pt x="121208" y="257403"/>
                  </a:lnTo>
                  <a:close/>
                </a:path>
                <a:path w="214629" h="1881504">
                  <a:moveTo>
                    <a:pt x="154711" y="243370"/>
                  </a:moveTo>
                  <a:lnTo>
                    <a:pt x="147002" y="243370"/>
                  </a:lnTo>
                  <a:lnTo>
                    <a:pt x="154711" y="257403"/>
                  </a:lnTo>
                  <a:lnTo>
                    <a:pt x="154711" y="243370"/>
                  </a:lnTo>
                  <a:close/>
                </a:path>
                <a:path w="214629" h="1881504">
                  <a:moveTo>
                    <a:pt x="195986" y="159131"/>
                  </a:moveTo>
                  <a:lnTo>
                    <a:pt x="188252" y="112306"/>
                  </a:lnTo>
                  <a:lnTo>
                    <a:pt x="175361" y="74853"/>
                  </a:lnTo>
                  <a:lnTo>
                    <a:pt x="141833" y="14033"/>
                  </a:lnTo>
                  <a:lnTo>
                    <a:pt x="128930" y="0"/>
                  </a:lnTo>
                  <a:lnTo>
                    <a:pt x="113474" y="0"/>
                  </a:lnTo>
                  <a:lnTo>
                    <a:pt x="108305" y="0"/>
                  </a:lnTo>
                  <a:lnTo>
                    <a:pt x="95427" y="23380"/>
                  </a:lnTo>
                  <a:lnTo>
                    <a:pt x="79946" y="98272"/>
                  </a:lnTo>
                  <a:lnTo>
                    <a:pt x="74777" y="135712"/>
                  </a:lnTo>
                  <a:lnTo>
                    <a:pt x="74777" y="182499"/>
                  </a:lnTo>
                  <a:lnTo>
                    <a:pt x="79946" y="219951"/>
                  </a:lnTo>
                  <a:lnTo>
                    <a:pt x="95427" y="243370"/>
                  </a:lnTo>
                  <a:lnTo>
                    <a:pt x="121208" y="257403"/>
                  </a:lnTo>
                  <a:lnTo>
                    <a:pt x="128930" y="243370"/>
                  </a:lnTo>
                  <a:lnTo>
                    <a:pt x="121208" y="243370"/>
                  </a:lnTo>
                  <a:lnTo>
                    <a:pt x="100571" y="233984"/>
                  </a:lnTo>
                  <a:lnTo>
                    <a:pt x="95427" y="210616"/>
                  </a:lnTo>
                  <a:lnTo>
                    <a:pt x="87680" y="173164"/>
                  </a:lnTo>
                  <a:lnTo>
                    <a:pt x="87680" y="98272"/>
                  </a:lnTo>
                  <a:lnTo>
                    <a:pt x="95427" y="60820"/>
                  </a:lnTo>
                  <a:lnTo>
                    <a:pt x="100571" y="37452"/>
                  </a:lnTo>
                  <a:lnTo>
                    <a:pt x="113474" y="23380"/>
                  </a:lnTo>
                  <a:lnTo>
                    <a:pt x="128930" y="14033"/>
                  </a:lnTo>
                  <a:lnTo>
                    <a:pt x="134099" y="23380"/>
                  </a:lnTo>
                  <a:lnTo>
                    <a:pt x="147002" y="51485"/>
                  </a:lnTo>
                  <a:lnTo>
                    <a:pt x="167627" y="88925"/>
                  </a:lnTo>
                  <a:lnTo>
                    <a:pt x="180530" y="121678"/>
                  </a:lnTo>
                  <a:lnTo>
                    <a:pt x="188252" y="159131"/>
                  </a:lnTo>
                  <a:lnTo>
                    <a:pt x="188252" y="196532"/>
                  </a:lnTo>
                  <a:lnTo>
                    <a:pt x="180530" y="233984"/>
                  </a:lnTo>
                  <a:lnTo>
                    <a:pt x="154711" y="243370"/>
                  </a:lnTo>
                  <a:lnTo>
                    <a:pt x="162458" y="257403"/>
                  </a:lnTo>
                  <a:lnTo>
                    <a:pt x="188252" y="243370"/>
                  </a:lnTo>
                  <a:lnTo>
                    <a:pt x="195986" y="210616"/>
                  </a:lnTo>
                  <a:lnTo>
                    <a:pt x="195986" y="159131"/>
                  </a:lnTo>
                  <a:close/>
                </a:path>
                <a:path w="214629" h="1881504">
                  <a:moveTo>
                    <a:pt x="214033" y="744131"/>
                  </a:moveTo>
                  <a:lnTo>
                    <a:pt x="201155" y="585000"/>
                  </a:lnTo>
                  <a:lnTo>
                    <a:pt x="188239" y="416534"/>
                  </a:lnTo>
                  <a:lnTo>
                    <a:pt x="164553" y="257403"/>
                  </a:lnTo>
                  <a:lnTo>
                    <a:pt x="162458" y="257403"/>
                  </a:lnTo>
                  <a:lnTo>
                    <a:pt x="154711" y="257403"/>
                  </a:lnTo>
                  <a:lnTo>
                    <a:pt x="175361" y="416534"/>
                  </a:lnTo>
                  <a:lnTo>
                    <a:pt x="195986" y="585000"/>
                  </a:lnTo>
                  <a:lnTo>
                    <a:pt x="201155" y="744131"/>
                  </a:lnTo>
                  <a:lnTo>
                    <a:pt x="208889" y="917295"/>
                  </a:lnTo>
                  <a:lnTo>
                    <a:pt x="208889" y="1085761"/>
                  </a:lnTo>
                  <a:lnTo>
                    <a:pt x="201155" y="1244892"/>
                  </a:lnTo>
                  <a:lnTo>
                    <a:pt x="201155" y="1418056"/>
                  </a:lnTo>
                  <a:lnTo>
                    <a:pt x="195986" y="1600555"/>
                  </a:lnTo>
                  <a:lnTo>
                    <a:pt x="201155" y="1600555"/>
                  </a:lnTo>
                  <a:lnTo>
                    <a:pt x="208889" y="1418056"/>
                  </a:lnTo>
                  <a:lnTo>
                    <a:pt x="214033" y="1244892"/>
                  </a:lnTo>
                  <a:lnTo>
                    <a:pt x="214033" y="744131"/>
                  </a:lnTo>
                  <a:close/>
                </a:path>
              </a:pathLst>
            </a:custGeom>
            <a:solidFill>
              <a:srgbClr val="000000"/>
            </a:solidFill>
          </p:spPr>
          <p:txBody>
            <a:bodyPr wrap="square" lIns="0" tIns="0" rIns="0" bIns="0" rtlCol="0"/>
            <a:lstStyle/>
            <a:p>
              <a:endParaRPr/>
            </a:p>
          </p:txBody>
        </p:sp>
        <p:sp>
          <p:nvSpPr>
            <p:cNvPr id="16" name="object 16"/>
            <p:cNvSpPr/>
            <p:nvPr/>
          </p:nvSpPr>
          <p:spPr>
            <a:xfrm>
              <a:off x="7463617" y="3541874"/>
              <a:ext cx="147320" cy="646430"/>
            </a:xfrm>
            <a:custGeom>
              <a:avLst/>
              <a:gdLst/>
              <a:ahLst/>
              <a:cxnLst/>
              <a:rect l="l" t="t" r="r" b="b"/>
              <a:pathLst>
                <a:path w="147320" h="646429">
                  <a:moveTo>
                    <a:pt x="12904" y="0"/>
                  </a:moveTo>
                  <a:lnTo>
                    <a:pt x="5161" y="0"/>
                  </a:lnTo>
                  <a:lnTo>
                    <a:pt x="0" y="60861"/>
                  </a:lnTo>
                  <a:lnTo>
                    <a:pt x="0" y="205917"/>
                  </a:lnTo>
                  <a:lnTo>
                    <a:pt x="5161" y="266779"/>
                  </a:lnTo>
                  <a:lnTo>
                    <a:pt x="18043" y="341673"/>
                  </a:lnTo>
                  <a:lnTo>
                    <a:pt x="33528" y="402494"/>
                  </a:lnTo>
                  <a:lnTo>
                    <a:pt x="51571" y="463356"/>
                  </a:lnTo>
                  <a:lnTo>
                    <a:pt x="72195" y="514835"/>
                  </a:lnTo>
                  <a:lnTo>
                    <a:pt x="79937" y="524177"/>
                  </a:lnTo>
                  <a:lnTo>
                    <a:pt x="85099" y="547591"/>
                  </a:lnTo>
                  <a:lnTo>
                    <a:pt x="92841" y="561624"/>
                  </a:lnTo>
                  <a:lnTo>
                    <a:pt x="100561" y="584997"/>
                  </a:lnTo>
                  <a:lnTo>
                    <a:pt x="105723" y="599071"/>
                  </a:lnTo>
                  <a:lnTo>
                    <a:pt x="105723" y="622444"/>
                  </a:lnTo>
                  <a:lnTo>
                    <a:pt x="113465" y="636518"/>
                  </a:lnTo>
                  <a:lnTo>
                    <a:pt x="121208" y="645859"/>
                  </a:lnTo>
                  <a:lnTo>
                    <a:pt x="126347" y="608412"/>
                  </a:lnTo>
                  <a:lnTo>
                    <a:pt x="126347" y="561624"/>
                  </a:lnTo>
                  <a:lnTo>
                    <a:pt x="121208" y="524177"/>
                  </a:lnTo>
                  <a:lnTo>
                    <a:pt x="121208" y="393153"/>
                  </a:lnTo>
                  <a:lnTo>
                    <a:pt x="126347" y="355706"/>
                  </a:lnTo>
                  <a:lnTo>
                    <a:pt x="146993" y="318259"/>
                  </a:lnTo>
                  <a:lnTo>
                    <a:pt x="134089" y="318259"/>
                  </a:lnTo>
                  <a:lnTo>
                    <a:pt x="121208" y="304226"/>
                  </a:lnTo>
                  <a:lnTo>
                    <a:pt x="105723" y="294844"/>
                  </a:lnTo>
                  <a:lnTo>
                    <a:pt x="79937" y="266779"/>
                  </a:lnTo>
                  <a:lnTo>
                    <a:pt x="72195" y="257397"/>
                  </a:lnTo>
                  <a:lnTo>
                    <a:pt x="38689" y="196576"/>
                  </a:lnTo>
                  <a:lnTo>
                    <a:pt x="33528" y="173161"/>
                  </a:lnTo>
                  <a:lnTo>
                    <a:pt x="25785" y="145097"/>
                  </a:lnTo>
                  <a:lnTo>
                    <a:pt x="25785" y="121682"/>
                  </a:lnTo>
                  <a:lnTo>
                    <a:pt x="18043" y="98308"/>
                  </a:lnTo>
                  <a:lnTo>
                    <a:pt x="18043" y="14032"/>
                  </a:lnTo>
                  <a:lnTo>
                    <a:pt x="12904" y="0"/>
                  </a:lnTo>
                  <a:close/>
                </a:path>
              </a:pathLst>
            </a:custGeom>
            <a:solidFill>
              <a:srgbClr val="66B1E4"/>
            </a:solidFill>
          </p:spPr>
          <p:txBody>
            <a:bodyPr wrap="square" lIns="0" tIns="0" rIns="0" bIns="0" rtlCol="0"/>
            <a:lstStyle/>
            <a:p>
              <a:endParaRPr/>
            </a:p>
          </p:txBody>
        </p:sp>
        <p:sp>
          <p:nvSpPr>
            <p:cNvPr id="17" name="object 17"/>
            <p:cNvSpPr/>
            <p:nvPr/>
          </p:nvSpPr>
          <p:spPr>
            <a:xfrm>
              <a:off x="7455865" y="3527843"/>
              <a:ext cx="162560" cy="688340"/>
            </a:xfrm>
            <a:custGeom>
              <a:avLst/>
              <a:gdLst/>
              <a:ahLst/>
              <a:cxnLst/>
              <a:rect l="l" t="t" r="r" b="b"/>
              <a:pathLst>
                <a:path w="162559" h="688339">
                  <a:moveTo>
                    <a:pt x="162458" y="332295"/>
                  </a:moveTo>
                  <a:lnTo>
                    <a:pt x="154736" y="318262"/>
                  </a:lnTo>
                  <a:lnTo>
                    <a:pt x="147002" y="318262"/>
                  </a:lnTo>
                  <a:lnTo>
                    <a:pt x="143230" y="318262"/>
                  </a:lnTo>
                  <a:lnTo>
                    <a:pt x="143230" y="333311"/>
                  </a:lnTo>
                  <a:lnTo>
                    <a:pt x="134099" y="369747"/>
                  </a:lnTo>
                  <a:lnTo>
                    <a:pt x="121208" y="407187"/>
                  </a:lnTo>
                  <a:lnTo>
                    <a:pt x="121208" y="491426"/>
                  </a:lnTo>
                  <a:lnTo>
                    <a:pt x="128955" y="538213"/>
                  </a:lnTo>
                  <a:lnTo>
                    <a:pt x="128955" y="650557"/>
                  </a:lnTo>
                  <a:lnTo>
                    <a:pt x="121208" y="622452"/>
                  </a:lnTo>
                  <a:lnTo>
                    <a:pt x="113474" y="613105"/>
                  </a:lnTo>
                  <a:lnTo>
                    <a:pt x="108305" y="589699"/>
                  </a:lnTo>
                  <a:lnTo>
                    <a:pt x="108305" y="575665"/>
                  </a:lnTo>
                  <a:lnTo>
                    <a:pt x="100584" y="552246"/>
                  </a:lnTo>
                  <a:lnTo>
                    <a:pt x="67056" y="477393"/>
                  </a:lnTo>
                  <a:lnTo>
                    <a:pt x="46431" y="416534"/>
                  </a:lnTo>
                  <a:lnTo>
                    <a:pt x="33528" y="355714"/>
                  </a:lnTo>
                  <a:lnTo>
                    <a:pt x="20650" y="280822"/>
                  </a:lnTo>
                  <a:lnTo>
                    <a:pt x="12903" y="219951"/>
                  </a:lnTo>
                  <a:lnTo>
                    <a:pt x="7747" y="149745"/>
                  </a:lnTo>
                  <a:lnTo>
                    <a:pt x="12903" y="74904"/>
                  </a:lnTo>
                  <a:lnTo>
                    <a:pt x="12903" y="28067"/>
                  </a:lnTo>
                  <a:lnTo>
                    <a:pt x="20650" y="28067"/>
                  </a:lnTo>
                  <a:lnTo>
                    <a:pt x="20650" y="112344"/>
                  </a:lnTo>
                  <a:lnTo>
                    <a:pt x="25793" y="135724"/>
                  </a:lnTo>
                  <a:lnTo>
                    <a:pt x="33528" y="159131"/>
                  </a:lnTo>
                  <a:lnTo>
                    <a:pt x="41275" y="187198"/>
                  </a:lnTo>
                  <a:lnTo>
                    <a:pt x="46431" y="210616"/>
                  </a:lnTo>
                  <a:lnTo>
                    <a:pt x="54152" y="234022"/>
                  </a:lnTo>
                  <a:lnTo>
                    <a:pt x="87680" y="294843"/>
                  </a:lnTo>
                  <a:lnTo>
                    <a:pt x="100584" y="308876"/>
                  </a:lnTo>
                  <a:lnTo>
                    <a:pt x="113474" y="318262"/>
                  </a:lnTo>
                  <a:lnTo>
                    <a:pt x="128955" y="332295"/>
                  </a:lnTo>
                  <a:lnTo>
                    <a:pt x="141833" y="332295"/>
                  </a:lnTo>
                  <a:lnTo>
                    <a:pt x="143230" y="333311"/>
                  </a:lnTo>
                  <a:lnTo>
                    <a:pt x="143230" y="318262"/>
                  </a:lnTo>
                  <a:lnTo>
                    <a:pt x="141833" y="318262"/>
                  </a:lnTo>
                  <a:lnTo>
                    <a:pt x="128955" y="308876"/>
                  </a:lnTo>
                  <a:lnTo>
                    <a:pt x="113474" y="294843"/>
                  </a:lnTo>
                  <a:lnTo>
                    <a:pt x="100584" y="294843"/>
                  </a:lnTo>
                  <a:lnTo>
                    <a:pt x="92849" y="271437"/>
                  </a:lnTo>
                  <a:lnTo>
                    <a:pt x="79946" y="257403"/>
                  </a:lnTo>
                  <a:lnTo>
                    <a:pt x="59321" y="219951"/>
                  </a:lnTo>
                  <a:lnTo>
                    <a:pt x="54152" y="196583"/>
                  </a:lnTo>
                  <a:lnTo>
                    <a:pt x="46431" y="187198"/>
                  </a:lnTo>
                  <a:lnTo>
                    <a:pt x="41275" y="159131"/>
                  </a:lnTo>
                  <a:lnTo>
                    <a:pt x="33528" y="135724"/>
                  </a:lnTo>
                  <a:lnTo>
                    <a:pt x="33528" y="112344"/>
                  </a:lnTo>
                  <a:lnTo>
                    <a:pt x="25793" y="88925"/>
                  </a:lnTo>
                  <a:lnTo>
                    <a:pt x="25793" y="28067"/>
                  </a:lnTo>
                  <a:lnTo>
                    <a:pt x="33528" y="28067"/>
                  </a:lnTo>
                  <a:lnTo>
                    <a:pt x="25793" y="14033"/>
                  </a:lnTo>
                  <a:lnTo>
                    <a:pt x="20650" y="14033"/>
                  </a:lnTo>
                  <a:lnTo>
                    <a:pt x="20650" y="0"/>
                  </a:lnTo>
                  <a:lnTo>
                    <a:pt x="12903" y="0"/>
                  </a:lnTo>
                  <a:lnTo>
                    <a:pt x="7747" y="0"/>
                  </a:lnTo>
                  <a:lnTo>
                    <a:pt x="7747" y="14033"/>
                  </a:lnTo>
                  <a:lnTo>
                    <a:pt x="0" y="74904"/>
                  </a:lnTo>
                  <a:lnTo>
                    <a:pt x="0" y="149745"/>
                  </a:lnTo>
                  <a:lnTo>
                    <a:pt x="7747" y="219951"/>
                  </a:lnTo>
                  <a:lnTo>
                    <a:pt x="12903" y="294843"/>
                  </a:lnTo>
                  <a:lnTo>
                    <a:pt x="20650" y="355714"/>
                  </a:lnTo>
                  <a:lnTo>
                    <a:pt x="54152" y="477393"/>
                  </a:lnTo>
                  <a:lnTo>
                    <a:pt x="74803" y="538213"/>
                  </a:lnTo>
                  <a:lnTo>
                    <a:pt x="87680" y="561632"/>
                  </a:lnTo>
                  <a:lnTo>
                    <a:pt x="92849" y="589699"/>
                  </a:lnTo>
                  <a:lnTo>
                    <a:pt x="100584" y="599033"/>
                  </a:lnTo>
                  <a:lnTo>
                    <a:pt x="108305" y="613105"/>
                  </a:lnTo>
                  <a:lnTo>
                    <a:pt x="113474" y="636485"/>
                  </a:lnTo>
                  <a:lnTo>
                    <a:pt x="121208" y="650557"/>
                  </a:lnTo>
                  <a:lnTo>
                    <a:pt x="128955" y="673925"/>
                  </a:lnTo>
                  <a:lnTo>
                    <a:pt x="134099" y="687959"/>
                  </a:lnTo>
                  <a:lnTo>
                    <a:pt x="134099" y="659892"/>
                  </a:lnTo>
                  <a:lnTo>
                    <a:pt x="141833" y="622452"/>
                  </a:lnTo>
                  <a:lnTo>
                    <a:pt x="141833" y="575665"/>
                  </a:lnTo>
                  <a:lnTo>
                    <a:pt x="134099" y="538213"/>
                  </a:lnTo>
                  <a:lnTo>
                    <a:pt x="134099" y="491426"/>
                  </a:lnTo>
                  <a:lnTo>
                    <a:pt x="128955" y="439940"/>
                  </a:lnTo>
                  <a:lnTo>
                    <a:pt x="134099" y="407187"/>
                  </a:lnTo>
                  <a:lnTo>
                    <a:pt x="141833" y="369747"/>
                  </a:lnTo>
                  <a:lnTo>
                    <a:pt x="154736" y="341642"/>
                  </a:lnTo>
                  <a:lnTo>
                    <a:pt x="162458" y="332295"/>
                  </a:lnTo>
                  <a:close/>
                </a:path>
              </a:pathLst>
            </a:custGeom>
            <a:solidFill>
              <a:srgbClr val="000000"/>
            </a:solidFill>
          </p:spPr>
          <p:txBody>
            <a:bodyPr wrap="square" lIns="0" tIns="0" rIns="0" bIns="0" rtlCol="0"/>
            <a:lstStyle/>
            <a:p>
              <a:endParaRPr/>
            </a:p>
          </p:txBody>
        </p:sp>
        <p:sp>
          <p:nvSpPr>
            <p:cNvPr id="18" name="object 18"/>
            <p:cNvSpPr/>
            <p:nvPr/>
          </p:nvSpPr>
          <p:spPr>
            <a:xfrm>
              <a:off x="7610611" y="3359371"/>
              <a:ext cx="188595" cy="781685"/>
            </a:xfrm>
            <a:custGeom>
              <a:avLst/>
              <a:gdLst/>
              <a:ahLst/>
              <a:cxnLst/>
              <a:rect l="l" t="t" r="r" b="b"/>
              <a:pathLst>
                <a:path w="188595" h="781685">
                  <a:moveTo>
                    <a:pt x="167617" y="0"/>
                  </a:moveTo>
                  <a:lnTo>
                    <a:pt x="167617" y="107650"/>
                  </a:lnTo>
                  <a:lnTo>
                    <a:pt x="162456" y="135714"/>
                  </a:lnTo>
                  <a:lnTo>
                    <a:pt x="154713" y="168470"/>
                  </a:lnTo>
                  <a:lnTo>
                    <a:pt x="121185" y="266738"/>
                  </a:lnTo>
                  <a:lnTo>
                    <a:pt x="108304" y="290153"/>
                  </a:lnTo>
                  <a:lnTo>
                    <a:pt x="100561" y="327600"/>
                  </a:lnTo>
                  <a:lnTo>
                    <a:pt x="87680" y="355665"/>
                  </a:lnTo>
                  <a:lnTo>
                    <a:pt x="67033" y="379079"/>
                  </a:lnTo>
                  <a:lnTo>
                    <a:pt x="41247" y="425868"/>
                  </a:lnTo>
                  <a:lnTo>
                    <a:pt x="7719" y="477347"/>
                  </a:lnTo>
                  <a:lnTo>
                    <a:pt x="0" y="486729"/>
                  </a:lnTo>
                  <a:lnTo>
                    <a:pt x="0" y="510103"/>
                  </a:lnTo>
                  <a:lnTo>
                    <a:pt x="12881" y="561582"/>
                  </a:lnTo>
                  <a:lnTo>
                    <a:pt x="20623" y="599030"/>
                  </a:lnTo>
                  <a:lnTo>
                    <a:pt x="33505" y="636477"/>
                  </a:lnTo>
                  <a:lnTo>
                    <a:pt x="46409" y="669233"/>
                  </a:lnTo>
                  <a:lnTo>
                    <a:pt x="54152" y="697338"/>
                  </a:lnTo>
                  <a:lnTo>
                    <a:pt x="67033" y="730094"/>
                  </a:lnTo>
                  <a:lnTo>
                    <a:pt x="74776" y="758159"/>
                  </a:lnTo>
                  <a:lnTo>
                    <a:pt x="87680" y="781574"/>
                  </a:lnTo>
                  <a:lnTo>
                    <a:pt x="92819" y="730094"/>
                  </a:lnTo>
                  <a:lnTo>
                    <a:pt x="108304" y="697338"/>
                  </a:lnTo>
                  <a:lnTo>
                    <a:pt x="121185" y="645859"/>
                  </a:lnTo>
                  <a:lnTo>
                    <a:pt x="134089" y="608412"/>
                  </a:lnTo>
                  <a:lnTo>
                    <a:pt x="146971" y="561582"/>
                  </a:lnTo>
                  <a:lnTo>
                    <a:pt x="162456" y="510103"/>
                  </a:lnTo>
                  <a:lnTo>
                    <a:pt x="175337" y="463315"/>
                  </a:lnTo>
                  <a:lnTo>
                    <a:pt x="175337" y="416526"/>
                  </a:lnTo>
                  <a:lnTo>
                    <a:pt x="180499" y="365047"/>
                  </a:lnTo>
                  <a:lnTo>
                    <a:pt x="188241" y="304185"/>
                  </a:lnTo>
                  <a:lnTo>
                    <a:pt x="188241" y="98267"/>
                  </a:lnTo>
                  <a:lnTo>
                    <a:pt x="180499" y="46788"/>
                  </a:lnTo>
                  <a:lnTo>
                    <a:pt x="167617" y="0"/>
                  </a:lnTo>
                  <a:close/>
                </a:path>
              </a:pathLst>
            </a:custGeom>
            <a:solidFill>
              <a:srgbClr val="66B1E4"/>
            </a:solidFill>
          </p:spPr>
          <p:txBody>
            <a:bodyPr wrap="square" lIns="0" tIns="0" rIns="0" bIns="0" rtlCol="0"/>
            <a:lstStyle/>
            <a:p>
              <a:endParaRPr/>
            </a:p>
          </p:txBody>
        </p:sp>
        <p:sp>
          <p:nvSpPr>
            <p:cNvPr id="19" name="object 19"/>
            <p:cNvSpPr/>
            <p:nvPr/>
          </p:nvSpPr>
          <p:spPr>
            <a:xfrm>
              <a:off x="6945300" y="3307892"/>
              <a:ext cx="861694" cy="2433955"/>
            </a:xfrm>
            <a:custGeom>
              <a:avLst/>
              <a:gdLst/>
              <a:ahLst/>
              <a:cxnLst/>
              <a:rect l="l" t="t" r="r" b="b"/>
              <a:pathLst>
                <a:path w="861695" h="2433954">
                  <a:moveTo>
                    <a:pt x="544093" y="2405545"/>
                  </a:moveTo>
                  <a:lnTo>
                    <a:pt x="531215" y="2274481"/>
                  </a:lnTo>
                  <a:lnTo>
                    <a:pt x="523468" y="2003056"/>
                  </a:lnTo>
                  <a:lnTo>
                    <a:pt x="523468" y="879843"/>
                  </a:lnTo>
                  <a:lnTo>
                    <a:pt x="531215" y="561594"/>
                  </a:lnTo>
                  <a:lnTo>
                    <a:pt x="531215" y="248018"/>
                  </a:lnTo>
                  <a:lnTo>
                    <a:pt x="531215" y="233984"/>
                  </a:lnTo>
                  <a:lnTo>
                    <a:pt x="518312" y="219951"/>
                  </a:lnTo>
                  <a:lnTo>
                    <a:pt x="489940" y="219951"/>
                  </a:lnTo>
                  <a:lnTo>
                    <a:pt x="477062" y="233984"/>
                  </a:lnTo>
                  <a:lnTo>
                    <a:pt x="464159" y="233984"/>
                  </a:lnTo>
                  <a:lnTo>
                    <a:pt x="456412" y="248018"/>
                  </a:lnTo>
                  <a:lnTo>
                    <a:pt x="443534" y="257403"/>
                  </a:lnTo>
                  <a:lnTo>
                    <a:pt x="435787" y="257403"/>
                  </a:lnTo>
                  <a:lnTo>
                    <a:pt x="415163" y="280822"/>
                  </a:lnTo>
                  <a:lnTo>
                    <a:pt x="397103" y="294855"/>
                  </a:lnTo>
                  <a:lnTo>
                    <a:pt x="376478" y="308876"/>
                  </a:lnTo>
                  <a:lnTo>
                    <a:pt x="355854" y="318223"/>
                  </a:lnTo>
                  <a:lnTo>
                    <a:pt x="335229" y="332295"/>
                  </a:lnTo>
                  <a:lnTo>
                    <a:pt x="314579" y="341642"/>
                  </a:lnTo>
                  <a:lnTo>
                    <a:pt x="293966" y="369697"/>
                  </a:lnTo>
                  <a:lnTo>
                    <a:pt x="275920" y="379082"/>
                  </a:lnTo>
                  <a:lnTo>
                    <a:pt x="234645" y="407149"/>
                  </a:lnTo>
                  <a:lnTo>
                    <a:pt x="214020" y="416534"/>
                  </a:lnTo>
                  <a:lnTo>
                    <a:pt x="159867" y="477354"/>
                  </a:lnTo>
                  <a:lnTo>
                    <a:pt x="126339" y="514794"/>
                  </a:lnTo>
                  <a:lnTo>
                    <a:pt x="100558" y="575665"/>
                  </a:lnTo>
                  <a:lnTo>
                    <a:pt x="92811" y="613067"/>
                  </a:lnTo>
                  <a:lnTo>
                    <a:pt x="87680" y="650519"/>
                  </a:lnTo>
                  <a:lnTo>
                    <a:pt x="87680" y="734745"/>
                  </a:lnTo>
                  <a:lnTo>
                    <a:pt x="79933" y="781583"/>
                  </a:lnTo>
                  <a:lnTo>
                    <a:pt x="79933" y="818984"/>
                  </a:lnTo>
                  <a:lnTo>
                    <a:pt x="79933" y="978115"/>
                  </a:lnTo>
                  <a:lnTo>
                    <a:pt x="72186" y="1062355"/>
                  </a:lnTo>
                  <a:lnTo>
                    <a:pt x="67030" y="1151280"/>
                  </a:lnTo>
                  <a:lnTo>
                    <a:pt x="51562" y="1319784"/>
                  </a:lnTo>
                  <a:lnTo>
                    <a:pt x="51562" y="1404023"/>
                  </a:lnTo>
                  <a:lnTo>
                    <a:pt x="46405" y="1492948"/>
                  </a:lnTo>
                  <a:lnTo>
                    <a:pt x="38658" y="1577187"/>
                  </a:lnTo>
                  <a:lnTo>
                    <a:pt x="33528" y="1661426"/>
                  </a:lnTo>
                  <a:lnTo>
                    <a:pt x="18034" y="1736318"/>
                  </a:lnTo>
                  <a:lnTo>
                    <a:pt x="12877" y="1773720"/>
                  </a:lnTo>
                  <a:lnTo>
                    <a:pt x="5156" y="1811172"/>
                  </a:lnTo>
                  <a:lnTo>
                    <a:pt x="5156" y="1857997"/>
                  </a:lnTo>
                  <a:lnTo>
                    <a:pt x="0" y="1904784"/>
                  </a:lnTo>
                  <a:lnTo>
                    <a:pt x="0" y="1965604"/>
                  </a:lnTo>
                  <a:lnTo>
                    <a:pt x="5156" y="2017090"/>
                  </a:lnTo>
                  <a:lnTo>
                    <a:pt x="5156" y="2063915"/>
                  </a:lnTo>
                  <a:lnTo>
                    <a:pt x="12877" y="2115401"/>
                  </a:lnTo>
                  <a:lnTo>
                    <a:pt x="12877" y="2162187"/>
                  </a:lnTo>
                  <a:lnTo>
                    <a:pt x="18034" y="2223008"/>
                  </a:lnTo>
                  <a:lnTo>
                    <a:pt x="24726" y="2214918"/>
                  </a:lnTo>
                  <a:lnTo>
                    <a:pt x="18034" y="2223008"/>
                  </a:lnTo>
                  <a:lnTo>
                    <a:pt x="18034" y="2237079"/>
                  </a:lnTo>
                  <a:lnTo>
                    <a:pt x="25781" y="2246414"/>
                  </a:lnTo>
                  <a:lnTo>
                    <a:pt x="33528" y="2246414"/>
                  </a:lnTo>
                  <a:lnTo>
                    <a:pt x="33528" y="2260447"/>
                  </a:lnTo>
                  <a:lnTo>
                    <a:pt x="38658" y="2274481"/>
                  </a:lnTo>
                  <a:lnTo>
                    <a:pt x="46405" y="2274481"/>
                  </a:lnTo>
                  <a:lnTo>
                    <a:pt x="46405" y="2283866"/>
                  </a:lnTo>
                  <a:lnTo>
                    <a:pt x="72186" y="2297900"/>
                  </a:lnTo>
                  <a:lnTo>
                    <a:pt x="92811" y="2311933"/>
                  </a:lnTo>
                  <a:lnTo>
                    <a:pt x="126339" y="2321318"/>
                  </a:lnTo>
                  <a:lnTo>
                    <a:pt x="154711" y="2335352"/>
                  </a:lnTo>
                  <a:lnTo>
                    <a:pt x="188239" y="2344686"/>
                  </a:lnTo>
                  <a:lnTo>
                    <a:pt x="221767" y="2358758"/>
                  </a:lnTo>
                  <a:lnTo>
                    <a:pt x="255295" y="2382139"/>
                  </a:lnTo>
                  <a:lnTo>
                    <a:pt x="293966" y="2396172"/>
                  </a:lnTo>
                  <a:lnTo>
                    <a:pt x="327494" y="2405545"/>
                  </a:lnTo>
                  <a:lnTo>
                    <a:pt x="363601" y="2405545"/>
                  </a:lnTo>
                  <a:lnTo>
                    <a:pt x="430631" y="2433612"/>
                  </a:lnTo>
                  <a:lnTo>
                    <a:pt x="518312" y="2433612"/>
                  </a:lnTo>
                  <a:lnTo>
                    <a:pt x="536359" y="2419578"/>
                  </a:lnTo>
                  <a:lnTo>
                    <a:pt x="544093" y="2419578"/>
                  </a:lnTo>
                  <a:lnTo>
                    <a:pt x="544093" y="2405545"/>
                  </a:lnTo>
                  <a:close/>
                </a:path>
                <a:path w="861695" h="2433954">
                  <a:moveTo>
                    <a:pt x="861288" y="196545"/>
                  </a:moveTo>
                  <a:lnTo>
                    <a:pt x="853541" y="149758"/>
                  </a:lnTo>
                  <a:lnTo>
                    <a:pt x="853541" y="98272"/>
                  </a:lnTo>
                  <a:lnTo>
                    <a:pt x="845807" y="70231"/>
                  </a:lnTo>
                  <a:lnTo>
                    <a:pt x="845807" y="149758"/>
                  </a:lnTo>
                  <a:lnTo>
                    <a:pt x="845807" y="355676"/>
                  </a:lnTo>
                  <a:lnTo>
                    <a:pt x="840638" y="416534"/>
                  </a:lnTo>
                  <a:lnTo>
                    <a:pt x="840638" y="468007"/>
                  </a:lnTo>
                  <a:lnTo>
                    <a:pt x="832929" y="514794"/>
                  </a:lnTo>
                  <a:lnTo>
                    <a:pt x="827760" y="561594"/>
                  </a:lnTo>
                  <a:lnTo>
                    <a:pt x="812279" y="599033"/>
                  </a:lnTo>
                  <a:lnTo>
                    <a:pt x="799401" y="650519"/>
                  </a:lnTo>
                  <a:lnTo>
                    <a:pt x="786485" y="697344"/>
                  </a:lnTo>
                  <a:lnTo>
                    <a:pt x="773607" y="734745"/>
                  </a:lnTo>
                  <a:lnTo>
                    <a:pt x="752983" y="781583"/>
                  </a:lnTo>
                  <a:lnTo>
                    <a:pt x="747610" y="817257"/>
                  </a:lnTo>
                  <a:lnTo>
                    <a:pt x="711720" y="711377"/>
                  </a:lnTo>
                  <a:lnTo>
                    <a:pt x="706551" y="687959"/>
                  </a:lnTo>
                  <a:lnTo>
                    <a:pt x="691095" y="650519"/>
                  </a:lnTo>
                  <a:lnTo>
                    <a:pt x="678192" y="599033"/>
                  </a:lnTo>
                  <a:lnTo>
                    <a:pt x="673023" y="561594"/>
                  </a:lnTo>
                  <a:lnTo>
                    <a:pt x="673023" y="538213"/>
                  </a:lnTo>
                  <a:lnTo>
                    <a:pt x="678192" y="528828"/>
                  </a:lnTo>
                  <a:lnTo>
                    <a:pt x="691095" y="514794"/>
                  </a:lnTo>
                  <a:lnTo>
                    <a:pt x="706551" y="491388"/>
                  </a:lnTo>
                  <a:lnTo>
                    <a:pt x="724623" y="468007"/>
                  </a:lnTo>
                  <a:lnTo>
                    <a:pt x="740079" y="439902"/>
                  </a:lnTo>
                  <a:lnTo>
                    <a:pt x="752983" y="407149"/>
                  </a:lnTo>
                  <a:lnTo>
                    <a:pt x="765873" y="379082"/>
                  </a:lnTo>
                  <a:lnTo>
                    <a:pt x="778776" y="355676"/>
                  </a:lnTo>
                  <a:lnTo>
                    <a:pt x="794232" y="318223"/>
                  </a:lnTo>
                  <a:lnTo>
                    <a:pt x="799401" y="294855"/>
                  </a:lnTo>
                  <a:lnTo>
                    <a:pt x="812279" y="257403"/>
                  </a:lnTo>
                  <a:lnTo>
                    <a:pt x="820013" y="219951"/>
                  </a:lnTo>
                  <a:lnTo>
                    <a:pt x="827760" y="196545"/>
                  </a:lnTo>
                  <a:lnTo>
                    <a:pt x="832929" y="159131"/>
                  </a:lnTo>
                  <a:lnTo>
                    <a:pt x="840638" y="126339"/>
                  </a:lnTo>
                  <a:lnTo>
                    <a:pt x="840638" y="98272"/>
                  </a:lnTo>
                  <a:lnTo>
                    <a:pt x="845807" y="149758"/>
                  </a:lnTo>
                  <a:lnTo>
                    <a:pt x="845807" y="70231"/>
                  </a:lnTo>
                  <a:lnTo>
                    <a:pt x="840638" y="51485"/>
                  </a:lnTo>
                  <a:lnTo>
                    <a:pt x="832929" y="0"/>
                  </a:lnTo>
                  <a:lnTo>
                    <a:pt x="832929" y="51485"/>
                  </a:lnTo>
                  <a:lnTo>
                    <a:pt x="832929" y="88938"/>
                  </a:lnTo>
                  <a:lnTo>
                    <a:pt x="827760" y="126339"/>
                  </a:lnTo>
                  <a:lnTo>
                    <a:pt x="827760" y="159131"/>
                  </a:lnTo>
                  <a:lnTo>
                    <a:pt x="820013" y="187198"/>
                  </a:lnTo>
                  <a:lnTo>
                    <a:pt x="812279" y="219951"/>
                  </a:lnTo>
                  <a:lnTo>
                    <a:pt x="807135" y="248018"/>
                  </a:lnTo>
                  <a:lnTo>
                    <a:pt x="794232" y="280822"/>
                  </a:lnTo>
                  <a:lnTo>
                    <a:pt x="786485" y="308876"/>
                  </a:lnTo>
                  <a:lnTo>
                    <a:pt x="773607" y="341642"/>
                  </a:lnTo>
                  <a:lnTo>
                    <a:pt x="698804" y="477354"/>
                  </a:lnTo>
                  <a:lnTo>
                    <a:pt x="685927" y="491388"/>
                  </a:lnTo>
                  <a:lnTo>
                    <a:pt x="673023" y="514794"/>
                  </a:lnTo>
                  <a:lnTo>
                    <a:pt x="665302" y="528828"/>
                  </a:lnTo>
                  <a:lnTo>
                    <a:pt x="657567" y="538213"/>
                  </a:lnTo>
                  <a:lnTo>
                    <a:pt x="657567" y="561594"/>
                  </a:lnTo>
                  <a:lnTo>
                    <a:pt x="673023" y="613067"/>
                  </a:lnTo>
                  <a:lnTo>
                    <a:pt x="685927" y="650519"/>
                  </a:lnTo>
                  <a:lnTo>
                    <a:pt x="691095" y="687959"/>
                  </a:lnTo>
                  <a:lnTo>
                    <a:pt x="706551" y="720712"/>
                  </a:lnTo>
                  <a:lnTo>
                    <a:pt x="719455" y="758164"/>
                  </a:lnTo>
                  <a:lnTo>
                    <a:pt x="724623" y="781583"/>
                  </a:lnTo>
                  <a:lnTo>
                    <a:pt x="740079" y="818984"/>
                  </a:lnTo>
                  <a:lnTo>
                    <a:pt x="745248" y="842403"/>
                  </a:lnTo>
                  <a:lnTo>
                    <a:pt x="752983" y="856437"/>
                  </a:lnTo>
                  <a:lnTo>
                    <a:pt x="752983" y="842403"/>
                  </a:lnTo>
                  <a:lnTo>
                    <a:pt x="778776" y="748830"/>
                  </a:lnTo>
                  <a:lnTo>
                    <a:pt x="794232" y="697344"/>
                  </a:lnTo>
                  <a:lnTo>
                    <a:pt x="807135" y="659892"/>
                  </a:lnTo>
                  <a:lnTo>
                    <a:pt x="820013" y="613067"/>
                  </a:lnTo>
                  <a:lnTo>
                    <a:pt x="832929" y="561594"/>
                  </a:lnTo>
                  <a:lnTo>
                    <a:pt x="840638" y="514794"/>
                  </a:lnTo>
                  <a:lnTo>
                    <a:pt x="845807" y="468007"/>
                  </a:lnTo>
                  <a:lnTo>
                    <a:pt x="853541" y="416534"/>
                  </a:lnTo>
                  <a:lnTo>
                    <a:pt x="853541" y="355676"/>
                  </a:lnTo>
                  <a:lnTo>
                    <a:pt x="861288" y="308876"/>
                  </a:lnTo>
                  <a:lnTo>
                    <a:pt x="861288" y="196545"/>
                  </a:lnTo>
                  <a:close/>
                </a:path>
              </a:pathLst>
            </a:custGeom>
            <a:solidFill>
              <a:srgbClr val="000000"/>
            </a:solidFill>
          </p:spPr>
          <p:txBody>
            <a:bodyPr wrap="square" lIns="0" tIns="0" rIns="0" bIns="0" rtlCol="0"/>
            <a:lstStyle/>
            <a:p>
              <a:endParaRPr/>
            </a:p>
          </p:txBody>
        </p:sp>
        <p:sp>
          <p:nvSpPr>
            <p:cNvPr id="20" name="object 20"/>
            <p:cNvSpPr/>
            <p:nvPr/>
          </p:nvSpPr>
          <p:spPr>
            <a:xfrm>
              <a:off x="5867400" y="1901643"/>
              <a:ext cx="3277421" cy="4935003"/>
            </a:xfrm>
            <a:prstGeom prst="rect">
              <a:avLst/>
            </a:prstGeom>
            <a:blipFill>
              <a:blip r:embed="rId5" cstate="print"/>
              <a:stretch>
                <a:fillRect/>
              </a:stretch>
            </a:blipFill>
          </p:spPr>
          <p:txBody>
            <a:bodyPr wrap="square" lIns="0" tIns="0" rIns="0" bIns="0" rtlCol="0"/>
            <a:lstStyle/>
            <a:p>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178176" y="124409"/>
            <a:ext cx="4180840" cy="848994"/>
          </a:xfrm>
          <a:prstGeom prst="rect">
            <a:avLst/>
          </a:prstGeom>
        </p:spPr>
        <p:txBody>
          <a:bodyPr vert="horz" wrap="square" lIns="0" tIns="12700" rIns="0" bIns="0" rtlCol="0">
            <a:spAutoFit/>
          </a:bodyPr>
          <a:lstStyle/>
          <a:p>
            <a:pPr marL="12700">
              <a:lnSpc>
                <a:spcPct val="100000"/>
              </a:lnSpc>
              <a:spcBef>
                <a:spcPts val="100"/>
              </a:spcBef>
            </a:pPr>
            <a:r>
              <a:rPr sz="5400" u="none" dirty="0"/>
              <a:t>DEFINITION</a:t>
            </a:r>
            <a:endParaRPr sz="5400"/>
          </a:p>
        </p:txBody>
      </p:sp>
      <p:sp>
        <p:nvSpPr>
          <p:cNvPr id="3" name="object 3"/>
          <p:cNvSpPr txBox="1"/>
          <p:nvPr/>
        </p:nvSpPr>
        <p:spPr>
          <a:xfrm>
            <a:off x="78739" y="1141831"/>
            <a:ext cx="6267450" cy="4610735"/>
          </a:xfrm>
          <a:prstGeom prst="rect">
            <a:avLst/>
          </a:prstGeom>
        </p:spPr>
        <p:txBody>
          <a:bodyPr vert="horz" wrap="square" lIns="0" tIns="109855" rIns="0" bIns="0" rtlCol="0">
            <a:spAutoFit/>
          </a:bodyPr>
          <a:lstStyle/>
          <a:p>
            <a:pPr marL="12700">
              <a:lnSpc>
                <a:spcPct val="100000"/>
              </a:lnSpc>
              <a:spcBef>
                <a:spcPts val="865"/>
              </a:spcBef>
            </a:pPr>
            <a:r>
              <a:rPr sz="3200" b="1" dirty="0">
                <a:solidFill>
                  <a:srgbClr val="FFFFFF"/>
                </a:solidFill>
                <a:latin typeface="Times New Roman"/>
                <a:cs typeface="Times New Roman"/>
              </a:rPr>
              <a:t>Performance</a:t>
            </a:r>
            <a:r>
              <a:rPr sz="3200" b="1" spc="-60" dirty="0">
                <a:solidFill>
                  <a:srgbClr val="FFFFFF"/>
                </a:solidFill>
                <a:latin typeface="Times New Roman"/>
                <a:cs typeface="Times New Roman"/>
              </a:rPr>
              <a:t> </a:t>
            </a:r>
            <a:r>
              <a:rPr sz="3200" b="1" dirty="0">
                <a:solidFill>
                  <a:srgbClr val="FFFFFF"/>
                </a:solidFill>
                <a:latin typeface="Times New Roman"/>
                <a:cs typeface="Times New Roman"/>
              </a:rPr>
              <a:t>appraisal</a:t>
            </a:r>
            <a:endParaRPr sz="3200">
              <a:latin typeface="Times New Roman"/>
              <a:cs typeface="Times New Roman"/>
            </a:endParaRPr>
          </a:p>
          <a:p>
            <a:pPr marL="355600" marR="5080" indent="-342900">
              <a:lnSpc>
                <a:spcPct val="100000"/>
              </a:lnSpc>
              <a:spcBef>
                <a:spcPts val="770"/>
              </a:spcBef>
              <a:buChar char="•"/>
              <a:tabLst>
                <a:tab pos="354965" algn="l"/>
                <a:tab pos="355600" algn="l"/>
              </a:tabLst>
            </a:pPr>
            <a:r>
              <a:rPr sz="3200" dirty="0">
                <a:solidFill>
                  <a:srgbClr val="FFFFFF"/>
                </a:solidFill>
                <a:latin typeface="Times New Roman"/>
                <a:cs typeface="Times New Roman"/>
              </a:rPr>
              <a:t>According to Flippo, a prominent  personality in the field of Human  resources, "performance appraisal</a:t>
            </a:r>
            <a:r>
              <a:rPr sz="3200" spc="-135" dirty="0">
                <a:solidFill>
                  <a:srgbClr val="FFFFFF"/>
                </a:solidFill>
                <a:latin typeface="Times New Roman"/>
                <a:cs typeface="Times New Roman"/>
              </a:rPr>
              <a:t> </a:t>
            </a:r>
            <a:r>
              <a:rPr sz="3200" dirty="0">
                <a:solidFill>
                  <a:srgbClr val="FFFFFF"/>
                </a:solidFill>
                <a:latin typeface="Times New Roman"/>
                <a:cs typeface="Times New Roman"/>
              </a:rPr>
              <a:t>is  the systematic, periodic and</a:t>
            </a:r>
            <a:r>
              <a:rPr sz="3200" spc="-100" dirty="0">
                <a:solidFill>
                  <a:srgbClr val="FFFFFF"/>
                </a:solidFill>
                <a:latin typeface="Times New Roman"/>
                <a:cs typeface="Times New Roman"/>
              </a:rPr>
              <a:t> </a:t>
            </a:r>
            <a:r>
              <a:rPr sz="3200" dirty="0">
                <a:solidFill>
                  <a:srgbClr val="FFFFFF"/>
                </a:solidFill>
                <a:latin typeface="Times New Roman"/>
                <a:cs typeface="Times New Roman"/>
              </a:rPr>
              <a:t>an</a:t>
            </a:r>
            <a:endParaRPr sz="3200">
              <a:latin typeface="Times New Roman"/>
              <a:cs typeface="Times New Roman"/>
            </a:endParaRPr>
          </a:p>
          <a:p>
            <a:pPr marL="355600" marR="120650">
              <a:lnSpc>
                <a:spcPct val="100000"/>
              </a:lnSpc>
              <a:spcBef>
                <a:spcPts val="5"/>
              </a:spcBef>
            </a:pPr>
            <a:r>
              <a:rPr sz="3200" dirty="0">
                <a:solidFill>
                  <a:srgbClr val="FFFFFF"/>
                </a:solidFill>
                <a:latin typeface="Times New Roman"/>
                <a:cs typeface="Times New Roman"/>
              </a:rPr>
              <a:t>impartial </a:t>
            </a:r>
            <a:r>
              <a:rPr sz="3200" spc="-5" dirty="0">
                <a:solidFill>
                  <a:srgbClr val="FFFFFF"/>
                </a:solidFill>
                <a:latin typeface="Times New Roman"/>
                <a:cs typeface="Times New Roman"/>
              </a:rPr>
              <a:t>rating </a:t>
            </a:r>
            <a:r>
              <a:rPr sz="3200" dirty="0">
                <a:solidFill>
                  <a:srgbClr val="FFFFFF"/>
                </a:solidFill>
                <a:latin typeface="Times New Roman"/>
                <a:cs typeface="Times New Roman"/>
              </a:rPr>
              <a:t>of an employee’s  excellence in the matters</a:t>
            </a:r>
            <a:r>
              <a:rPr sz="3200" spc="-85" dirty="0">
                <a:solidFill>
                  <a:srgbClr val="FFFFFF"/>
                </a:solidFill>
                <a:latin typeface="Times New Roman"/>
                <a:cs typeface="Times New Roman"/>
              </a:rPr>
              <a:t> </a:t>
            </a:r>
            <a:r>
              <a:rPr sz="3200" dirty="0">
                <a:solidFill>
                  <a:srgbClr val="FFFFFF"/>
                </a:solidFill>
                <a:latin typeface="Times New Roman"/>
                <a:cs typeface="Times New Roman"/>
              </a:rPr>
              <a:t>pertaining  to his present job and his potential  for a better</a:t>
            </a:r>
            <a:r>
              <a:rPr sz="3200" spc="-60" dirty="0">
                <a:solidFill>
                  <a:srgbClr val="FFFFFF"/>
                </a:solidFill>
                <a:latin typeface="Times New Roman"/>
                <a:cs typeface="Times New Roman"/>
              </a:rPr>
              <a:t> </a:t>
            </a:r>
            <a:r>
              <a:rPr sz="3200" dirty="0">
                <a:solidFill>
                  <a:srgbClr val="FFFFFF"/>
                </a:solidFill>
                <a:latin typeface="Times New Roman"/>
                <a:cs typeface="Times New Roman"/>
              </a:rPr>
              <a:t>job."</a:t>
            </a:r>
            <a:endParaRPr sz="3200">
              <a:latin typeface="Times New Roman"/>
              <a:cs typeface="Times New Roman"/>
            </a:endParaRPr>
          </a:p>
        </p:txBody>
      </p:sp>
      <p:sp>
        <p:nvSpPr>
          <p:cNvPr id="4" name="object 4"/>
          <p:cNvSpPr/>
          <p:nvPr/>
        </p:nvSpPr>
        <p:spPr>
          <a:xfrm>
            <a:off x="6521450" y="0"/>
            <a:ext cx="2622549" cy="6857997"/>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8739" y="19303"/>
            <a:ext cx="6464300" cy="5977255"/>
          </a:xfrm>
          <a:prstGeom prst="rect">
            <a:avLst/>
          </a:prstGeom>
        </p:spPr>
        <p:txBody>
          <a:bodyPr vert="horz" wrap="square" lIns="0" tIns="12700" rIns="0" bIns="0" rtlCol="0">
            <a:spAutoFit/>
          </a:bodyPr>
          <a:lstStyle/>
          <a:p>
            <a:pPr marL="355600" marR="453390" indent="-342900">
              <a:lnSpc>
                <a:spcPct val="100000"/>
              </a:lnSpc>
              <a:spcBef>
                <a:spcPts val="100"/>
              </a:spcBef>
              <a:buChar char="•"/>
              <a:tabLst>
                <a:tab pos="354965" algn="l"/>
                <a:tab pos="355600" algn="l"/>
              </a:tabLst>
            </a:pPr>
            <a:r>
              <a:rPr sz="3200" dirty="0">
                <a:solidFill>
                  <a:srgbClr val="FFFFFF"/>
                </a:solidFill>
                <a:latin typeface="Times New Roman"/>
                <a:cs typeface="Times New Roman"/>
              </a:rPr>
              <a:t>Supervisors lack skills in</a:t>
            </a:r>
            <a:r>
              <a:rPr sz="3200" spc="-95" dirty="0">
                <a:solidFill>
                  <a:srgbClr val="FFFFFF"/>
                </a:solidFill>
                <a:latin typeface="Times New Roman"/>
                <a:cs typeface="Times New Roman"/>
              </a:rPr>
              <a:t> </a:t>
            </a:r>
            <a:r>
              <a:rPr sz="3200" dirty="0">
                <a:solidFill>
                  <a:srgbClr val="FFFFFF"/>
                </a:solidFill>
                <a:latin typeface="Times New Roman"/>
                <a:cs typeface="Times New Roman"/>
              </a:rPr>
              <a:t>appraisal  techniques.</a:t>
            </a:r>
            <a:endParaRPr sz="3200">
              <a:latin typeface="Times New Roman"/>
              <a:cs typeface="Times New Roman"/>
            </a:endParaRPr>
          </a:p>
          <a:p>
            <a:pPr marL="355600" marR="1129030" indent="-342900">
              <a:lnSpc>
                <a:spcPct val="100000"/>
              </a:lnSpc>
              <a:spcBef>
                <a:spcPts val="775"/>
              </a:spcBef>
              <a:buChar char="•"/>
              <a:tabLst>
                <a:tab pos="354965" algn="l"/>
                <a:tab pos="355600" algn="l"/>
              </a:tabLst>
            </a:pPr>
            <a:r>
              <a:rPr sz="3200" dirty="0">
                <a:solidFill>
                  <a:srgbClr val="FFFFFF"/>
                </a:solidFill>
                <a:latin typeface="Times New Roman"/>
                <a:cs typeface="Times New Roman"/>
              </a:rPr>
              <a:t>Performance appraisal is not  perceived as being</a:t>
            </a:r>
            <a:r>
              <a:rPr sz="3200" spc="-90" dirty="0">
                <a:solidFill>
                  <a:srgbClr val="FFFFFF"/>
                </a:solidFill>
                <a:latin typeface="Times New Roman"/>
                <a:cs typeface="Times New Roman"/>
              </a:rPr>
              <a:t> </a:t>
            </a:r>
            <a:r>
              <a:rPr sz="3200" dirty="0">
                <a:solidFill>
                  <a:srgbClr val="FFFFFF"/>
                </a:solidFill>
                <a:latin typeface="Times New Roman"/>
                <a:cs typeface="Times New Roman"/>
              </a:rPr>
              <a:t>productive.</a:t>
            </a:r>
            <a:endParaRPr sz="3200">
              <a:latin typeface="Times New Roman"/>
              <a:cs typeface="Times New Roman"/>
            </a:endParaRPr>
          </a:p>
          <a:p>
            <a:pPr marL="355600" indent="-342900">
              <a:lnSpc>
                <a:spcPct val="100000"/>
              </a:lnSpc>
              <a:spcBef>
                <a:spcPts val="770"/>
              </a:spcBef>
              <a:buChar char="•"/>
              <a:tabLst>
                <a:tab pos="354965" algn="l"/>
                <a:tab pos="355600" algn="l"/>
              </a:tabLst>
            </a:pPr>
            <a:r>
              <a:rPr sz="3200" dirty="0">
                <a:solidFill>
                  <a:srgbClr val="FFFFFF"/>
                </a:solidFill>
                <a:latin typeface="Times New Roman"/>
                <a:cs typeface="Times New Roman"/>
              </a:rPr>
              <a:t>Evaluator biases and rating</a:t>
            </a:r>
            <a:r>
              <a:rPr sz="3200" spc="-90" dirty="0">
                <a:solidFill>
                  <a:srgbClr val="FFFFFF"/>
                </a:solidFill>
                <a:latin typeface="Times New Roman"/>
                <a:cs typeface="Times New Roman"/>
              </a:rPr>
              <a:t> </a:t>
            </a:r>
            <a:r>
              <a:rPr sz="3200" dirty="0">
                <a:solidFill>
                  <a:srgbClr val="FFFFFF"/>
                </a:solidFill>
                <a:latin typeface="Times New Roman"/>
                <a:cs typeface="Times New Roman"/>
              </a:rPr>
              <a:t>errors.</a:t>
            </a:r>
            <a:endParaRPr sz="3200">
              <a:latin typeface="Times New Roman"/>
              <a:cs typeface="Times New Roman"/>
            </a:endParaRPr>
          </a:p>
          <a:p>
            <a:pPr marL="355600" marR="187960" indent="-342900">
              <a:lnSpc>
                <a:spcPct val="100000"/>
              </a:lnSpc>
              <a:spcBef>
                <a:spcPts val="765"/>
              </a:spcBef>
              <a:buChar char="•"/>
              <a:tabLst>
                <a:tab pos="354965" algn="l"/>
                <a:tab pos="355600" algn="l"/>
              </a:tabLst>
            </a:pPr>
            <a:r>
              <a:rPr sz="3200" dirty="0">
                <a:solidFill>
                  <a:srgbClr val="FFFFFF"/>
                </a:solidFill>
                <a:latin typeface="Times New Roman"/>
                <a:cs typeface="Times New Roman"/>
              </a:rPr>
              <a:t>Lack of clear, objective standards</a:t>
            </a:r>
            <a:r>
              <a:rPr sz="3200" spc="-125" dirty="0">
                <a:solidFill>
                  <a:srgbClr val="FFFFFF"/>
                </a:solidFill>
                <a:latin typeface="Times New Roman"/>
                <a:cs typeface="Times New Roman"/>
              </a:rPr>
              <a:t> </a:t>
            </a:r>
            <a:r>
              <a:rPr sz="3200" dirty="0">
                <a:solidFill>
                  <a:srgbClr val="FFFFFF"/>
                </a:solidFill>
                <a:latin typeface="Times New Roman"/>
                <a:cs typeface="Times New Roman"/>
              </a:rPr>
              <a:t>of  performance.</a:t>
            </a:r>
            <a:endParaRPr sz="3200">
              <a:latin typeface="Times New Roman"/>
              <a:cs typeface="Times New Roman"/>
            </a:endParaRPr>
          </a:p>
          <a:p>
            <a:pPr marL="355600" indent="-342900">
              <a:lnSpc>
                <a:spcPct val="100000"/>
              </a:lnSpc>
              <a:spcBef>
                <a:spcPts val="770"/>
              </a:spcBef>
              <a:buChar char="•"/>
              <a:tabLst>
                <a:tab pos="354965" algn="l"/>
                <a:tab pos="355600" algn="l"/>
              </a:tabLst>
            </a:pPr>
            <a:r>
              <a:rPr sz="3200" dirty="0">
                <a:solidFill>
                  <a:srgbClr val="FFFFFF"/>
                </a:solidFill>
                <a:latin typeface="Times New Roman"/>
                <a:cs typeface="Times New Roman"/>
              </a:rPr>
              <a:t>Failure to communicate purposes</a:t>
            </a:r>
            <a:r>
              <a:rPr sz="3200" spc="-114" dirty="0">
                <a:solidFill>
                  <a:srgbClr val="FFFFFF"/>
                </a:solidFill>
                <a:latin typeface="Times New Roman"/>
                <a:cs typeface="Times New Roman"/>
              </a:rPr>
              <a:t> </a:t>
            </a:r>
            <a:r>
              <a:rPr sz="3200" dirty="0">
                <a:solidFill>
                  <a:srgbClr val="FFFFFF"/>
                </a:solidFill>
                <a:latin typeface="Times New Roman"/>
                <a:cs typeface="Times New Roman"/>
              </a:rPr>
              <a:t>and</a:t>
            </a:r>
            <a:endParaRPr sz="3200">
              <a:latin typeface="Times New Roman"/>
              <a:cs typeface="Times New Roman"/>
            </a:endParaRPr>
          </a:p>
          <a:p>
            <a:pPr marL="355600" indent="-342900">
              <a:lnSpc>
                <a:spcPct val="100000"/>
              </a:lnSpc>
              <a:spcBef>
                <a:spcPts val="770"/>
              </a:spcBef>
              <a:buChar char="•"/>
              <a:tabLst>
                <a:tab pos="354965" algn="l"/>
                <a:tab pos="355600" algn="l"/>
              </a:tabLst>
            </a:pPr>
            <a:r>
              <a:rPr sz="3200" dirty="0">
                <a:solidFill>
                  <a:srgbClr val="FFFFFF"/>
                </a:solidFill>
                <a:latin typeface="Times New Roman"/>
                <a:cs typeface="Times New Roman"/>
              </a:rPr>
              <a:t>Lack of suitable appraisal</a:t>
            </a:r>
            <a:r>
              <a:rPr sz="3200" spc="-85" dirty="0">
                <a:solidFill>
                  <a:srgbClr val="FFFFFF"/>
                </a:solidFill>
                <a:latin typeface="Times New Roman"/>
                <a:cs typeface="Times New Roman"/>
              </a:rPr>
              <a:t> </a:t>
            </a:r>
            <a:r>
              <a:rPr sz="3200" dirty="0">
                <a:solidFill>
                  <a:srgbClr val="FFFFFF"/>
                </a:solidFill>
                <a:latin typeface="Times New Roman"/>
                <a:cs typeface="Times New Roman"/>
              </a:rPr>
              <a:t>tool.</a:t>
            </a:r>
            <a:endParaRPr sz="3200">
              <a:latin typeface="Times New Roman"/>
              <a:cs typeface="Times New Roman"/>
            </a:endParaRPr>
          </a:p>
          <a:p>
            <a:pPr marL="355600" marR="1268095" indent="-342900">
              <a:lnSpc>
                <a:spcPct val="100000"/>
              </a:lnSpc>
              <a:spcBef>
                <a:spcPts val="770"/>
              </a:spcBef>
              <a:buChar char="•"/>
              <a:tabLst>
                <a:tab pos="354965" algn="l"/>
                <a:tab pos="355600" algn="l"/>
              </a:tabLst>
            </a:pPr>
            <a:r>
              <a:rPr sz="3200" dirty="0">
                <a:solidFill>
                  <a:srgbClr val="FFFFFF"/>
                </a:solidFill>
                <a:latin typeface="Times New Roman"/>
                <a:cs typeface="Times New Roman"/>
              </a:rPr>
              <a:t>Failure to police the</a:t>
            </a:r>
            <a:r>
              <a:rPr sz="3200" spc="-105" dirty="0">
                <a:solidFill>
                  <a:srgbClr val="FFFFFF"/>
                </a:solidFill>
                <a:latin typeface="Times New Roman"/>
                <a:cs typeface="Times New Roman"/>
              </a:rPr>
              <a:t> </a:t>
            </a:r>
            <a:r>
              <a:rPr sz="3200" dirty="0">
                <a:solidFill>
                  <a:srgbClr val="FFFFFF"/>
                </a:solidFill>
                <a:latin typeface="Times New Roman"/>
                <a:cs typeface="Times New Roman"/>
              </a:rPr>
              <a:t>appraisal  procedure</a:t>
            </a:r>
            <a:r>
              <a:rPr sz="3200" spc="-60" dirty="0">
                <a:solidFill>
                  <a:srgbClr val="FFFFFF"/>
                </a:solidFill>
                <a:latin typeface="Times New Roman"/>
                <a:cs typeface="Times New Roman"/>
              </a:rPr>
              <a:t> </a:t>
            </a:r>
            <a:r>
              <a:rPr sz="3200" dirty="0">
                <a:solidFill>
                  <a:srgbClr val="FFFFFF"/>
                </a:solidFill>
                <a:latin typeface="Times New Roman"/>
                <a:cs typeface="Times New Roman"/>
              </a:rPr>
              <a:t>effectively.</a:t>
            </a:r>
            <a:endParaRPr sz="3200">
              <a:latin typeface="Times New Roman"/>
              <a:cs typeface="Times New Roman"/>
            </a:endParaRPr>
          </a:p>
        </p:txBody>
      </p:sp>
      <p:grpSp>
        <p:nvGrpSpPr>
          <p:cNvPr id="3" name="object 3"/>
          <p:cNvGrpSpPr/>
          <p:nvPr/>
        </p:nvGrpSpPr>
        <p:grpSpPr>
          <a:xfrm>
            <a:off x="7086600" y="228390"/>
            <a:ext cx="2058035" cy="6621145"/>
            <a:chOff x="7086600" y="228390"/>
            <a:chExt cx="2058035" cy="6621145"/>
          </a:xfrm>
        </p:grpSpPr>
        <p:sp>
          <p:nvSpPr>
            <p:cNvPr id="4" name="object 4"/>
            <p:cNvSpPr/>
            <p:nvPr/>
          </p:nvSpPr>
          <p:spPr>
            <a:xfrm>
              <a:off x="7293857" y="228390"/>
              <a:ext cx="735110" cy="3553202"/>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7112507" y="4144117"/>
              <a:ext cx="1680845" cy="2688590"/>
            </a:xfrm>
            <a:custGeom>
              <a:avLst/>
              <a:gdLst/>
              <a:ahLst/>
              <a:cxnLst/>
              <a:rect l="l" t="t" r="r" b="b"/>
              <a:pathLst>
                <a:path w="1680845" h="2688590">
                  <a:moveTo>
                    <a:pt x="383746" y="0"/>
                  </a:moveTo>
                  <a:lnTo>
                    <a:pt x="218594" y="0"/>
                  </a:lnTo>
                  <a:lnTo>
                    <a:pt x="197541" y="11181"/>
                  </a:lnTo>
                  <a:lnTo>
                    <a:pt x="118206" y="11181"/>
                  </a:lnTo>
                  <a:lnTo>
                    <a:pt x="100390" y="27905"/>
                  </a:lnTo>
                  <a:lnTo>
                    <a:pt x="42099" y="27905"/>
                  </a:lnTo>
                  <a:lnTo>
                    <a:pt x="29145" y="44628"/>
                  </a:lnTo>
                  <a:lnTo>
                    <a:pt x="3238" y="44628"/>
                  </a:lnTo>
                  <a:lnTo>
                    <a:pt x="0" y="1572901"/>
                  </a:lnTo>
                  <a:lnTo>
                    <a:pt x="3238" y="1584083"/>
                  </a:lnTo>
                  <a:lnTo>
                    <a:pt x="11333" y="1584083"/>
                  </a:lnTo>
                  <a:lnTo>
                    <a:pt x="21049" y="1600806"/>
                  </a:lnTo>
                  <a:lnTo>
                    <a:pt x="29145" y="1600806"/>
                  </a:lnTo>
                  <a:lnTo>
                    <a:pt x="37240" y="1611939"/>
                  </a:lnTo>
                  <a:lnTo>
                    <a:pt x="42099" y="1628663"/>
                  </a:lnTo>
                  <a:lnTo>
                    <a:pt x="50195" y="1628663"/>
                  </a:lnTo>
                  <a:lnTo>
                    <a:pt x="58290" y="1645435"/>
                  </a:lnTo>
                  <a:lnTo>
                    <a:pt x="63148" y="1645435"/>
                  </a:lnTo>
                  <a:lnTo>
                    <a:pt x="71245" y="1656568"/>
                  </a:lnTo>
                  <a:lnTo>
                    <a:pt x="79340" y="1684474"/>
                  </a:lnTo>
                  <a:lnTo>
                    <a:pt x="87436" y="1701197"/>
                  </a:lnTo>
                  <a:lnTo>
                    <a:pt x="92295" y="1717921"/>
                  </a:lnTo>
                  <a:lnTo>
                    <a:pt x="97152" y="1729102"/>
                  </a:lnTo>
                  <a:lnTo>
                    <a:pt x="100390" y="1756959"/>
                  </a:lnTo>
                  <a:lnTo>
                    <a:pt x="105247" y="1790455"/>
                  </a:lnTo>
                  <a:lnTo>
                    <a:pt x="105247" y="1918702"/>
                  </a:lnTo>
                  <a:lnTo>
                    <a:pt x="118206" y="1935475"/>
                  </a:lnTo>
                  <a:lnTo>
                    <a:pt x="126294" y="1963331"/>
                  </a:lnTo>
                  <a:lnTo>
                    <a:pt x="134397" y="1980055"/>
                  </a:lnTo>
                  <a:lnTo>
                    <a:pt x="142486" y="1991236"/>
                  </a:lnTo>
                  <a:lnTo>
                    <a:pt x="163538" y="1991236"/>
                  </a:lnTo>
                  <a:lnTo>
                    <a:pt x="176488" y="2007960"/>
                  </a:lnTo>
                  <a:lnTo>
                    <a:pt x="218594" y="2007960"/>
                  </a:lnTo>
                  <a:lnTo>
                    <a:pt x="228303" y="1991236"/>
                  </a:lnTo>
                  <a:lnTo>
                    <a:pt x="260685" y="1991236"/>
                  </a:lnTo>
                  <a:lnTo>
                    <a:pt x="273649" y="1980055"/>
                  </a:lnTo>
                  <a:lnTo>
                    <a:pt x="307652" y="1980055"/>
                  </a:lnTo>
                  <a:lnTo>
                    <a:pt x="325464" y="1963331"/>
                  </a:lnTo>
                  <a:lnTo>
                    <a:pt x="357846" y="1963331"/>
                  </a:lnTo>
                  <a:lnTo>
                    <a:pt x="380505" y="1946607"/>
                  </a:lnTo>
                  <a:lnTo>
                    <a:pt x="446904" y="1946607"/>
                  </a:lnTo>
                  <a:lnTo>
                    <a:pt x="467943" y="1935475"/>
                  </a:lnTo>
                  <a:lnTo>
                    <a:pt x="591004" y="1935475"/>
                  </a:lnTo>
                  <a:lnTo>
                    <a:pt x="607195" y="1946607"/>
                  </a:lnTo>
                  <a:lnTo>
                    <a:pt x="659009" y="1946607"/>
                  </a:lnTo>
                  <a:lnTo>
                    <a:pt x="675200" y="1963331"/>
                  </a:lnTo>
                  <a:lnTo>
                    <a:pt x="696253" y="1963331"/>
                  </a:lnTo>
                  <a:lnTo>
                    <a:pt x="714065" y="1980055"/>
                  </a:lnTo>
                  <a:lnTo>
                    <a:pt x="730256" y="1980055"/>
                  </a:lnTo>
                  <a:lnTo>
                    <a:pt x="748068" y="1991236"/>
                  </a:lnTo>
                  <a:lnTo>
                    <a:pt x="764259" y="2007960"/>
                  </a:lnTo>
                  <a:lnTo>
                    <a:pt x="780450" y="2007960"/>
                  </a:lnTo>
                  <a:lnTo>
                    <a:pt x="798261" y="2019142"/>
                  </a:lnTo>
                  <a:lnTo>
                    <a:pt x="819314" y="2035865"/>
                  </a:lnTo>
                  <a:lnTo>
                    <a:pt x="835505" y="2052589"/>
                  </a:lnTo>
                  <a:lnTo>
                    <a:pt x="835505" y="2080494"/>
                  </a:lnTo>
                  <a:lnTo>
                    <a:pt x="832264" y="2091627"/>
                  </a:lnTo>
                  <a:lnTo>
                    <a:pt x="832264" y="2125074"/>
                  </a:lnTo>
                  <a:lnTo>
                    <a:pt x="827417" y="2152980"/>
                  </a:lnTo>
                  <a:lnTo>
                    <a:pt x="824176" y="2164112"/>
                  </a:lnTo>
                  <a:lnTo>
                    <a:pt x="824176" y="2180885"/>
                  </a:lnTo>
                  <a:lnTo>
                    <a:pt x="827417" y="2197609"/>
                  </a:lnTo>
                  <a:lnTo>
                    <a:pt x="835505" y="2208741"/>
                  </a:lnTo>
                  <a:lnTo>
                    <a:pt x="845229" y="2225489"/>
                  </a:lnTo>
                  <a:lnTo>
                    <a:pt x="853317" y="2242223"/>
                  </a:lnTo>
                  <a:lnTo>
                    <a:pt x="861420" y="2242223"/>
                  </a:lnTo>
                  <a:lnTo>
                    <a:pt x="874370" y="2253380"/>
                  </a:lnTo>
                  <a:lnTo>
                    <a:pt x="900270" y="2253380"/>
                  </a:lnTo>
                  <a:lnTo>
                    <a:pt x="911614" y="2270109"/>
                  </a:lnTo>
                  <a:lnTo>
                    <a:pt x="971516" y="2270109"/>
                  </a:lnTo>
                  <a:lnTo>
                    <a:pt x="979619" y="2281266"/>
                  </a:lnTo>
                  <a:lnTo>
                    <a:pt x="987708" y="2281266"/>
                  </a:lnTo>
                  <a:lnTo>
                    <a:pt x="1000672" y="2325885"/>
                  </a:lnTo>
                  <a:lnTo>
                    <a:pt x="1005519" y="2325885"/>
                  </a:lnTo>
                  <a:lnTo>
                    <a:pt x="1008760" y="2353776"/>
                  </a:lnTo>
                  <a:lnTo>
                    <a:pt x="1013622" y="2353776"/>
                  </a:lnTo>
                  <a:lnTo>
                    <a:pt x="1018483" y="2370509"/>
                  </a:lnTo>
                  <a:lnTo>
                    <a:pt x="1026572" y="2387243"/>
                  </a:lnTo>
                  <a:lnTo>
                    <a:pt x="1034675" y="2415128"/>
                  </a:lnTo>
                  <a:lnTo>
                    <a:pt x="1042763" y="2415128"/>
                  </a:lnTo>
                  <a:lnTo>
                    <a:pt x="1055713" y="2426286"/>
                  </a:lnTo>
                  <a:lnTo>
                    <a:pt x="1063816" y="2443019"/>
                  </a:lnTo>
                  <a:lnTo>
                    <a:pt x="1073525" y="2459752"/>
                  </a:lnTo>
                  <a:lnTo>
                    <a:pt x="1081627" y="2459752"/>
                  </a:lnTo>
                  <a:lnTo>
                    <a:pt x="1102680" y="2487638"/>
                  </a:lnTo>
                  <a:lnTo>
                    <a:pt x="1110769" y="2487638"/>
                  </a:lnTo>
                  <a:lnTo>
                    <a:pt x="1118871" y="2498795"/>
                  </a:lnTo>
                  <a:lnTo>
                    <a:pt x="1126960" y="2498795"/>
                  </a:lnTo>
                  <a:lnTo>
                    <a:pt x="1136683" y="2515529"/>
                  </a:lnTo>
                  <a:lnTo>
                    <a:pt x="1157736" y="2543414"/>
                  </a:lnTo>
                  <a:lnTo>
                    <a:pt x="1165824" y="2560148"/>
                  </a:lnTo>
                  <a:lnTo>
                    <a:pt x="1178774" y="2576881"/>
                  </a:lnTo>
                  <a:lnTo>
                    <a:pt x="1194965" y="2604767"/>
                  </a:lnTo>
                  <a:lnTo>
                    <a:pt x="1212777" y="2615924"/>
                  </a:lnTo>
                  <a:lnTo>
                    <a:pt x="1225741" y="2632658"/>
                  </a:lnTo>
                  <a:lnTo>
                    <a:pt x="1258123" y="2632658"/>
                  </a:lnTo>
                  <a:lnTo>
                    <a:pt x="1271073" y="2649391"/>
                  </a:lnTo>
                  <a:lnTo>
                    <a:pt x="1364993" y="2649391"/>
                  </a:lnTo>
                  <a:lnTo>
                    <a:pt x="1381184" y="2660543"/>
                  </a:lnTo>
                  <a:lnTo>
                    <a:pt x="1399024" y="2660543"/>
                  </a:lnTo>
                  <a:lnTo>
                    <a:pt x="1415230" y="2677278"/>
                  </a:lnTo>
                  <a:lnTo>
                    <a:pt x="1431435" y="2677278"/>
                  </a:lnTo>
                  <a:lnTo>
                    <a:pt x="1449204" y="2688434"/>
                  </a:lnTo>
                  <a:lnTo>
                    <a:pt x="1680770" y="2688434"/>
                  </a:lnTo>
                  <a:lnTo>
                    <a:pt x="561863" y="55810"/>
                  </a:lnTo>
                  <a:lnTo>
                    <a:pt x="548913" y="55810"/>
                  </a:lnTo>
                  <a:lnTo>
                    <a:pt x="527860" y="44628"/>
                  </a:lnTo>
                  <a:lnTo>
                    <a:pt x="510048" y="27905"/>
                  </a:lnTo>
                  <a:lnTo>
                    <a:pt x="488995" y="27905"/>
                  </a:lnTo>
                  <a:lnTo>
                    <a:pt x="467943" y="11181"/>
                  </a:lnTo>
                  <a:lnTo>
                    <a:pt x="404799" y="11181"/>
                  </a:lnTo>
                  <a:lnTo>
                    <a:pt x="383746" y="0"/>
                  </a:lnTo>
                  <a:close/>
                </a:path>
              </a:pathLst>
            </a:custGeom>
            <a:solidFill>
              <a:srgbClr val="661800"/>
            </a:solidFill>
          </p:spPr>
          <p:txBody>
            <a:bodyPr wrap="square" lIns="0" tIns="0" rIns="0" bIns="0" rtlCol="0"/>
            <a:lstStyle/>
            <a:p>
              <a:endParaRPr/>
            </a:p>
          </p:txBody>
        </p:sp>
        <p:sp>
          <p:nvSpPr>
            <p:cNvPr id="6" name="object 6"/>
            <p:cNvSpPr/>
            <p:nvPr/>
          </p:nvSpPr>
          <p:spPr>
            <a:xfrm>
              <a:off x="7115734" y="4127398"/>
              <a:ext cx="1691005" cy="2722245"/>
            </a:xfrm>
            <a:custGeom>
              <a:avLst/>
              <a:gdLst/>
              <a:ahLst/>
              <a:cxnLst/>
              <a:rect l="l" t="t" r="r" b="b"/>
              <a:pathLst>
                <a:path w="1691004" h="2722245">
                  <a:moveTo>
                    <a:pt x="1690471" y="2705163"/>
                  </a:moveTo>
                  <a:lnTo>
                    <a:pt x="1682369" y="2694000"/>
                  </a:lnTo>
                  <a:lnTo>
                    <a:pt x="561873" y="72529"/>
                  </a:lnTo>
                  <a:lnTo>
                    <a:pt x="545680" y="61353"/>
                  </a:lnTo>
                  <a:lnTo>
                    <a:pt x="524624" y="44627"/>
                  </a:lnTo>
                  <a:lnTo>
                    <a:pt x="506818" y="44627"/>
                  </a:lnTo>
                  <a:lnTo>
                    <a:pt x="485762" y="27901"/>
                  </a:lnTo>
                  <a:lnTo>
                    <a:pt x="464705" y="27901"/>
                  </a:lnTo>
                  <a:lnTo>
                    <a:pt x="443674" y="16725"/>
                  </a:lnTo>
                  <a:lnTo>
                    <a:pt x="380517" y="16725"/>
                  </a:lnTo>
                  <a:lnTo>
                    <a:pt x="354609" y="0"/>
                  </a:lnTo>
                  <a:lnTo>
                    <a:pt x="262318" y="0"/>
                  </a:lnTo>
                  <a:lnTo>
                    <a:pt x="241261" y="16725"/>
                  </a:lnTo>
                  <a:lnTo>
                    <a:pt x="136017" y="16725"/>
                  </a:lnTo>
                  <a:lnTo>
                    <a:pt x="114973" y="27901"/>
                  </a:lnTo>
                  <a:lnTo>
                    <a:pt x="51816" y="27901"/>
                  </a:lnTo>
                  <a:lnTo>
                    <a:pt x="38862" y="44627"/>
                  </a:lnTo>
                  <a:lnTo>
                    <a:pt x="0" y="44627"/>
                  </a:lnTo>
                  <a:lnTo>
                    <a:pt x="0" y="72529"/>
                  </a:lnTo>
                  <a:lnTo>
                    <a:pt x="8102" y="72529"/>
                  </a:lnTo>
                  <a:lnTo>
                    <a:pt x="17818" y="61353"/>
                  </a:lnTo>
                  <a:lnTo>
                    <a:pt x="80962" y="61353"/>
                  </a:lnTo>
                  <a:lnTo>
                    <a:pt x="97155" y="44627"/>
                  </a:lnTo>
                  <a:lnTo>
                    <a:pt x="173253" y="44627"/>
                  </a:lnTo>
                  <a:lnTo>
                    <a:pt x="194310" y="27901"/>
                  </a:lnTo>
                  <a:lnTo>
                    <a:pt x="401561" y="27901"/>
                  </a:lnTo>
                  <a:lnTo>
                    <a:pt x="422617" y="44627"/>
                  </a:lnTo>
                  <a:lnTo>
                    <a:pt x="464705" y="44627"/>
                  </a:lnTo>
                  <a:lnTo>
                    <a:pt x="485762" y="61353"/>
                  </a:lnTo>
                  <a:lnTo>
                    <a:pt x="506818" y="61353"/>
                  </a:lnTo>
                  <a:lnTo>
                    <a:pt x="524624" y="72529"/>
                  </a:lnTo>
                  <a:lnTo>
                    <a:pt x="540816" y="72529"/>
                  </a:lnTo>
                  <a:lnTo>
                    <a:pt x="558634" y="89255"/>
                  </a:lnTo>
                  <a:lnTo>
                    <a:pt x="1672767" y="2694000"/>
                  </a:lnTo>
                  <a:lnTo>
                    <a:pt x="1546326" y="2694000"/>
                  </a:lnTo>
                  <a:lnTo>
                    <a:pt x="1530121" y="2705163"/>
                  </a:lnTo>
                  <a:lnTo>
                    <a:pt x="1513916" y="2705163"/>
                  </a:lnTo>
                  <a:lnTo>
                    <a:pt x="1496148" y="2694000"/>
                  </a:lnTo>
                  <a:lnTo>
                    <a:pt x="1445971" y="2694000"/>
                  </a:lnTo>
                  <a:lnTo>
                    <a:pt x="1428203" y="2677274"/>
                  </a:lnTo>
                  <a:lnTo>
                    <a:pt x="1411998" y="2677274"/>
                  </a:lnTo>
                  <a:lnTo>
                    <a:pt x="1395793" y="2666111"/>
                  </a:lnTo>
                  <a:lnTo>
                    <a:pt x="1361757" y="2666111"/>
                  </a:lnTo>
                  <a:lnTo>
                    <a:pt x="1348790" y="2649385"/>
                  </a:lnTo>
                  <a:lnTo>
                    <a:pt x="1254887" y="2649385"/>
                  </a:lnTo>
                  <a:lnTo>
                    <a:pt x="1238694" y="2632646"/>
                  </a:lnTo>
                  <a:lnTo>
                    <a:pt x="1225740" y="2632646"/>
                  </a:lnTo>
                  <a:lnTo>
                    <a:pt x="1209548" y="2621496"/>
                  </a:lnTo>
                  <a:lnTo>
                    <a:pt x="1191729" y="2604770"/>
                  </a:lnTo>
                  <a:lnTo>
                    <a:pt x="1178788" y="2593606"/>
                  </a:lnTo>
                  <a:lnTo>
                    <a:pt x="1162596" y="2560142"/>
                  </a:lnTo>
                  <a:lnTo>
                    <a:pt x="1154506" y="2548991"/>
                  </a:lnTo>
                  <a:lnTo>
                    <a:pt x="1146403" y="2532253"/>
                  </a:lnTo>
                  <a:lnTo>
                    <a:pt x="1136688" y="2515527"/>
                  </a:lnTo>
                  <a:lnTo>
                    <a:pt x="1128585" y="2515527"/>
                  </a:lnTo>
                  <a:lnTo>
                    <a:pt x="1115644" y="2504363"/>
                  </a:lnTo>
                  <a:lnTo>
                    <a:pt x="1107541" y="2487625"/>
                  </a:lnTo>
                  <a:lnTo>
                    <a:pt x="1099451" y="2487625"/>
                  </a:lnTo>
                  <a:lnTo>
                    <a:pt x="1091349" y="2476474"/>
                  </a:lnTo>
                  <a:lnTo>
                    <a:pt x="1078395" y="2476474"/>
                  </a:lnTo>
                  <a:lnTo>
                    <a:pt x="1070292" y="2459748"/>
                  </a:lnTo>
                  <a:lnTo>
                    <a:pt x="1060577" y="2443010"/>
                  </a:lnTo>
                  <a:lnTo>
                    <a:pt x="1052474" y="2443010"/>
                  </a:lnTo>
                  <a:lnTo>
                    <a:pt x="1023340" y="2403970"/>
                  </a:lnTo>
                  <a:lnTo>
                    <a:pt x="1015250" y="2387231"/>
                  </a:lnTo>
                  <a:lnTo>
                    <a:pt x="1010386" y="2370505"/>
                  </a:lnTo>
                  <a:lnTo>
                    <a:pt x="1005522" y="2359342"/>
                  </a:lnTo>
                  <a:lnTo>
                    <a:pt x="1002284" y="2342616"/>
                  </a:lnTo>
                  <a:lnTo>
                    <a:pt x="997445" y="2331453"/>
                  </a:lnTo>
                  <a:lnTo>
                    <a:pt x="994194" y="2314727"/>
                  </a:lnTo>
                  <a:lnTo>
                    <a:pt x="989342" y="2297988"/>
                  </a:lnTo>
                  <a:lnTo>
                    <a:pt x="984478" y="2286838"/>
                  </a:lnTo>
                  <a:lnTo>
                    <a:pt x="976388" y="2286838"/>
                  </a:lnTo>
                  <a:lnTo>
                    <a:pt x="968286" y="2286838"/>
                  </a:lnTo>
                  <a:lnTo>
                    <a:pt x="960196" y="2270099"/>
                  </a:lnTo>
                  <a:lnTo>
                    <a:pt x="897039" y="2270099"/>
                  </a:lnTo>
                  <a:lnTo>
                    <a:pt x="887323" y="2258949"/>
                  </a:lnTo>
                  <a:lnTo>
                    <a:pt x="858189" y="2258949"/>
                  </a:lnTo>
                  <a:lnTo>
                    <a:pt x="841997" y="2225471"/>
                  </a:lnTo>
                  <a:lnTo>
                    <a:pt x="832269" y="2214334"/>
                  </a:lnTo>
                  <a:lnTo>
                    <a:pt x="824179" y="2214334"/>
                  </a:lnTo>
                  <a:lnTo>
                    <a:pt x="824179" y="2180844"/>
                  </a:lnTo>
                  <a:lnTo>
                    <a:pt x="829030" y="2169706"/>
                  </a:lnTo>
                  <a:lnTo>
                    <a:pt x="829030" y="2141804"/>
                  </a:lnTo>
                  <a:lnTo>
                    <a:pt x="832269" y="2108352"/>
                  </a:lnTo>
                  <a:lnTo>
                    <a:pt x="837133" y="2097214"/>
                  </a:lnTo>
                  <a:lnTo>
                    <a:pt x="837133" y="2080450"/>
                  </a:lnTo>
                  <a:lnTo>
                    <a:pt x="832269" y="2052586"/>
                  </a:lnTo>
                  <a:lnTo>
                    <a:pt x="816076" y="2052586"/>
                  </a:lnTo>
                  <a:lnTo>
                    <a:pt x="799896" y="2035873"/>
                  </a:lnTo>
                  <a:lnTo>
                    <a:pt x="782078" y="2024684"/>
                  </a:lnTo>
                  <a:lnTo>
                    <a:pt x="761022" y="2007958"/>
                  </a:lnTo>
                  <a:lnTo>
                    <a:pt x="744829" y="1996782"/>
                  </a:lnTo>
                  <a:lnTo>
                    <a:pt x="727024" y="1996782"/>
                  </a:lnTo>
                  <a:lnTo>
                    <a:pt x="710831" y="1980057"/>
                  </a:lnTo>
                  <a:lnTo>
                    <a:pt x="693026" y="1963331"/>
                  </a:lnTo>
                  <a:lnTo>
                    <a:pt x="655777" y="1963331"/>
                  </a:lnTo>
                  <a:lnTo>
                    <a:pt x="637959" y="1952205"/>
                  </a:lnTo>
                  <a:lnTo>
                    <a:pt x="587768" y="1952205"/>
                  </a:lnTo>
                  <a:lnTo>
                    <a:pt x="571576" y="1935429"/>
                  </a:lnTo>
                  <a:lnTo>
                    <a:pt x="482523" y="1935429"/>
                  </a:lnTo>
                  <a:lnTo>
                    <a:pt x="464705" y="1952205"/>
                  </a:lnTo>
                  <a:lnTo>
                    <a:pt x="393484" y="1952205"/>
                  </a:lnTo>
                  <a:lnTo>
                    <a:pt x="377278" y="1963331"/>
                  </a:lnTo>
                  <a:lnTo>
                    <a:pt x="322237" y="1963331"/>
                  </a:lnTo>
                  <a:lnTo>
                    <a:pt x="304419" y="1980057"/>
                  </a:lnTo>
                  <a:lnTo>
                    <a:pt x="288226" y="1980057"/>
                  </a:lnTo>
                  <a:lnTo>
                    <a:pt x="270421" y="1996782"/>
                  </a:lnTo>
                  <a:lnTo>
                    <a:pt x="270421" y="2007958"/>
                  </a:lnTo>
                  <a:lnTo>
                    <a:pt x="288226" y="2007958"/>
                  </a:lnTo>
                  <a:lnTo>
                    <a:pt x="304419" y="1996782"/>
                  </a:lnTo>
                  <a:lnTo>
                    <a:pt x="338416" y="1996782"/>
                  </a:lnTo>
                  <a:lnTo>
                    <a:pt x="354609" y="1980057"/>
                  </a:lnTo>
                  <a:lnTo>
                    <a:pt x="409663" y="1980057"/>
                  </a:lnTo>
                  <a:lnTo>
                    <a:pt x="427482" y="1963331"/>
                  </a:lnTo>
                  <a:lnTo>
                    <a:pt x="621779" y="1963331"/>
                  </a:lnTo>
                  <a:lnTo>
                    <a:pt x="637959" y="1980057"/>
                  </a:lnTo>
                  <a:lnTo>
                    <a:pt x="671969" y="1980057"/>
                  </a:lnTo>
                  <a:lnTo>
                    <a:pt x="693026" y="1996782"/>
                  </a:lnTo>
                  <a:lnTo>
                    <a:pt x="710831" y="1996782"/>
                  </a:lnTo>
                  <a:lnTo>
                    <a:pt x="727024" y="2007958"/>
                  </a:lnTo>
                  <a:lnTo>
                    <a:pt x="744829" y="2024684"/>
                  </a:lnTo>
                  <a:lnTo>
                    <a:pt x="761022" y="2024684"/>
                  </a:lnTo>
                  <a:lnTo>
                    <a:pt x="777214" y="2035873"/>
                  </a:lnTo>
                  <a:lnTo>
                    <a:pt x="795032" y="2052586"/>
                  </a:lnTo>
                  <a:lnTo>
                    <a:pt x="816076" y="2069312"/>
                  </a:lnTo>
                  <a:lnTo>
                    <a:pt x="832269" y="2080450"/>
                  </a:lnTo>
                  <a:lnTo>
                    <a:pt x="829030" y="2080450"/>
                  </a:lnTo>
                  <a:lnTo>
                    <a:pt x="829030" y="2108352"/>
                  </a:lnTo>
                  <a:lnTo>
                    <a:pt x="824179" y="2141804"/>
                  </a:lnTo>
                  <a:lnTo>
                    <a:pt x="820940" y="2152980"/>
                  </a:lnTo>
                  <a:lnTo>
                    <a:pt x="820940" y="2214334"/>
                  </a:lnTo>
                  <a:lnTo>
                    <a:pt x="824179" y="2225471"/>
                  </a:lnTo>
                  <a:lnTo>
                    <a:pt x="832269" y="2242210"/>
                  </a:lnTo>
                  <a:lnTo>
                    <a:pt x="841997" y="2258949"/>
                  </a:lnTo>
                  <a:lnTo>
                    <a:pt x="850087" y="2258949"/>
                  </a:lnTo>
                  <a:lnTo>
                    <a:pt x="858189" y="2270099"/>
                  </a:lnTo>
                  <a:lnTo>
                    <a:pt x="866279" y="2270099"/>
                  </a:lnTo>
                  <a:lnTo>
                    <a:pt x="879221" y="2286838"/>
                  </a:lnTo>
                  <a:lnTo>
                    <a:pt x="926198" y="2286838"/>
                  </a:lnTo>
                  <a:lnTo>
                    <a:pt x="939139" y="2297988"/>
                  </a:lnTo>
                  <a:lnTo>
                    <a:pt x="976388" y="2297988"/>
                  </a:lnTo>
                  <a:lnTo>
                    <a:pt x="981252" y="2314727"/>
                  </a:lnTo>
                  <a:lnTo>
                    <a:pt x="984478" y="2314727"/>
                  </a:lnTo>
                  <a:lnTo>
                    <a:pt x="989342" y="2331453"/>
                  </a:lnTo>
                  <a:lnTo>
                    <a:pt x="997445" y="2342616"/>
                  </a:lnTo>
                  <a:lnTo>
                    <a:pt x="997445" y="2359342"/>
                  </a:lnTo>
                  <a:lnTo>
                    <a:pt x="1002284" y="2370505"/>
                  </a:lnTo>
                  <a:lnTo>
                    <a:pt x="1005522" y="2387231"/>
                  </a:lnTo>
                  <a:lnTo>
                    <a:pt x="1015250" y="2403970"/>
                  </a:lnTo>
                  <a:lnTo>
                    <a:pt x="1023340" y="2415121"/>
                  </a:lnTo>
                  <a:lnTo>
                    <a:pt x="1031443" y="2431859"/>
                  </a:lnTo>
                  <a:lnTo>
                    <a:pt x="1039533" y="2443010"/>
                  </a:lnTo>
                  <a:lnTo>
                    <a:pt x="1049248" y="2459748"/>
                  </a:lnTo>
                  <a:lnTo>
                    <a:pt x="1057338" y="2476474"/>
                  </a:lnTo>
                  <a:lnTo>
                    <a:pt x="1070292" y="2476474"/>
                  </a:lnTo>
                  <a:lnTo>
                    <a:pt x="1078395" y="2487625"/>
                  </a:lnTo>
                  <a:lnTo>
                    <a:pt x="1086485" y="2504363"/>
                  </a:lnTo>
                  <a:lnTo>
                    <a:pt x="1094587" y="2504363"/>
                  </a:lnTo>
                  <a:lnTo>
                    <a:pt x="1107541" y="2515527"/>
                  </a:lnTo>
                  <a:lnTo>
                    <a:pt x="1115644" y="2515527"/>
                  </a:lnTo>
                  <a:lnTo>
                    <a:pt x="1123721" y="2532253"/>
                  </a:lnTo>
                  <a:lnTo>
                    <a:pt x="1133449" y="2548991"/>
                  </a:lnTo>
                  <a:lnTo>
                    <a:pt x="1141539" y="2560142"/>
                  </a:lnTo>
                  <a:lnTo>
                    <a:pt x="1154506" y="2560142"/>
                  </a:lnTo>
                  <a:lnTo>
                    <a:pt x="1157732" y="2576868"/>
                  </a:lnTo>
                  <a:lnTo>
                    <a:pt x="1175537" y="2604770"/>
                  </a:lnTo>
                  <a:lnTo>
                    <a:pt x="1191729" y="2621496"/>
                  </a:lnTo>
                  <a:lnTo>
                    <a:pt x="1209548" y="2632646"/>
                  </a:lnTo>
                  <a:lnTo>
                    <a:pt x="1222514" y="2649385"/>
                  </a:lnTo>
                  <a:lnTo>
                    <a:pt x="1238694" y="2666111"/>
                  </a:lnTo>
                  <a:lnTo>
                    <a:pt x="1254887" y="2666111"/>
                  </a:lnTo>
                  <a:lnTo>
                    <a:pt x="1267841" y="2677274"/>
                  </a:lnTo>
                  <a:lnTo>
                    <a:pt x="1377950" y="2677274"/>
                  </a:lnTo>
                  <a:lnTo>
                    <a:pt x="1395793" y="2694000"/>
                  </a:lnTo>
                  <a:lnTo>
                    <a:pt x="1411998" y="2694000"/>
                  </a:lnTo>
                  <a:lnTo>
                    <a:pt x="1428203" y="2705163"/>
                  </a:lnTo>
                  <a:lnTo>
                    <a:pt x="1445971" y="2705163"/>
                  </a:lnTo>
                  <a:lnTo>
                    <a:pt x="1462176" y="2721889"/>
                  </a:lnTo>
                  <a:lnTo>
                    <a:pt x="1643557" y="2721889"/>
                  </a:lnTo>
                  <a:lnTo>
                    <a:pt x="1661337" y="2705163"/>
                  </a:lnTo>
                  <a:lnTo>
                    <a:pt x="1677543" y="2705163"/>
                  </a:lnTo>
                  <a:lnTo>
                    <a:pt x="1690471" y="2705163"/>
                  </a:lnTo>
                  <a:close/>
                </a:path>
              </a:pathLst>
            </a:custGeom>
            <a:solidFill>
              <a:srgbClr val="000000"/>
            </a:solidFill>
          </p:spPr>
          <p:txBody>
            <a:bodyPr wrap="square" lIns="0" tIns="0" rIns="0" bIns="0" rtlCol="0"/>
            <a:lstStyle/>
            <a:p>
              <a:endParaRPr/>
            </a:p>
          </p:txBody>
        </p:sp>
        <p:sp>
          <p:nvSpPr>
            <p:cNvPr id="7" name="object 7"/>
            <p:cNvSpPr/>
            <p:nvPr/>
          </p:nvSpPr>
          <p:spPr>
            <a:xfrm>
              <a:off x="7107649" y="5700294"/>
              <a:ext cx="278507" cy="462964"/>
            </a:xfrm>
            <a:prstGeom prst="rect">
              <a:avLst/>
            </a:prstGeom>
            <a:blipFill>
              <a:blip r:embed="rId3" cstate="print"/>
              <a:stretch>
                <a:fillRect/>
              </a:stretch>
            </a:blipFill>
          </p:spPr>
          <p:txBody>
            <a:bodyPr wrap="square" lIns="0" tIns="0" rIns="0" bIns="0" rtlCol="0"/>
            <a:lstStyle/>
            <a:p>
              <a:endParaRPr/>
            </a:p>
          </p:txBody>
        </p:sp>
        <p:sp>
          <p:nvSpPr>
            <p:cNvPr id="8" name="object 8"/>
            <p:cNvSpPr/>
            <p:nvPr/>
          </p:nvSpPr>
          <p:spPr>
            <a:xfrm>
              <a:off x="7331101" y="3519458"/>
              <a:ext cx="766445" cy="1221740"/>
            </a:xfrm>
            <a:custGeom>
              <a:avLst/>
              <a:gdLst/>
              <a:ahLst/>
              <a:cxnLst/>
              <a:rect l="l" t="t" r="r" b="b"/>
              <a:pathLst>
                <a:path w="766445" h="1221739">
                  <a:moveTo>
                    <a:pt x="477659" y="27856"/>
                  </a:moveTo>
                  <a:lnTo>
                    <a:pt x="144113" y="27856"/>
                  </a:lnTo>
                  <a:lnTo>
                    <a:pt x="123061" y="39038"/>
                  </a:lnTo>
                  <a:lnTo>
                    <a:pt x="106869" y="39038"/>
                  </a:lnTo>
                  <a:lnTo>
                    <a:pt x="85817" y="55761"/>
                  </a:lnTo>
                  <a:lnTo>
                    <a:pt x="72867" y="55761"/>
                  </a:lnTo>
                  <a:lnTo>
                    <a:pt x="55055" y="72485"/>
                  </a:lnTo>
                  <a:lnTo>
                    <a:pt x="30761" y="72485"/>
                  </a:lnTo>
                  <a:lnTo>
                    <a:pt x="17811" y="83618"/>
                  </a:lnTo>
                  <a:lnTo>
                    <a:pt x="0" y="83618"/>
                  </a:lnTo>
                  <a:lnTo>
                    <a:pt x="0" y="189599"/>
                  </a:lnTo>
                  <a:lnTo>
                    <a:pt x="4861" y="289990"/>
                  </a:lnTo>
                  <a:lnTo>
                    <a:pt x="4861" y="390429"/>
                  </a:lnTo>
                  <a:lnTo>
                    <a:pt x="9708" y="490820"/>
                  </a:lnTo>
                  <a:lnTo>
                    <a:pt x="17811" y="596802"/>
                  </a:lnTo>
                  <a:lnTo>
                    <a:pt x="25900" y="680469"/>
                  </a:lnTo>
                  <a:lnTo>
                    <a:pt x="42091" y="780859"/>
                  </a:lnTo>
                  <a:lnTo>
                    <a:pt x="55055" y="870068"/>
                  </a:lnTo>
                  <a:lnTo>
                    <a:pt x="76093" y="942603"/>
                  </a:lnTo>
                  <a:lnTo>
                    <a:pt x="85817" y="970508"/>
                  </a:lnTo>
                  <a:lnTo>
                    <a:pt x="97146" y="1015088"/>
                  </a:lnTo>
                  <a:lnTo>
                    <a:pt x="106869" y="1042993"/>
                  </a:lnTo>
                  <a:lnTo>
                    <a:pt x="118199" y="1059717"/>
                  </a:lnTo>
                  <a:lnTo>
                    <a:pt x="127908" y="1087622"/>
                  </a:lnTo>
                  <a:lnTo>
                    <a:pt x="139252" y="1104346"/>
                  </a:lnTo>
                  <a:lnTo>
                    <a:pt x="152202" y="1132251"/>
                  </a:lnTo>
                  <a:lnTo>
                    <a:pt x="165152" y="1148975"/>
                  </a:lnTo>
                  <a:lnTo>
                    <a:pt x="178116" y="1160108"/>
                  </a:lnTo>
                  <a:lnTo>
                    <a:pt x="204016" y="1193604"/>
                  </a:lnTo>
                  <a:lnTo>
                    <a:pt x="215346" y="1193604"/>
                  </a:lnTo>
                  <a:lnTo>
                    <a:pt x="228310" y="1204737"/>
                  </a:lnTo>
                  <a:lnTo>
                    <a:pt x="254210" y="1204737"/>
                  </a:lnTo>
                  <a:lnTo>
                    <a:pt x="267160" y="1221460"/>
                  </a:lnTo>
                  <a:lnTo>
                    <a:pt x="456606" y="1221460"/>
                  </a:lnTo>
                  <a:lnTo>
                    <a:pt x="765886" y="1204737"/>
                  </a:lnTo>
                  <a:lnTo>
                    <a:pt x="765886" y="1193604"/>
                  </a:lnTo>
                  <a:lnTo>
                    <a:pt x="761025" y="1160108"/>
                  </a:lnTo>
                  <a:lnTo>
                    <a:pt x="757784" y="1132251"/>
                  </a:lnTo>
                  <a:lnTo>
                    <a:pt x="748075" y="1076440"/>
                  </a:lnTo>
                  <a:lnTo>
                    <a:pt x="739972" y="1003955"/>
                  </a:lnTo>
                  <a:lnTo>
                    <a:pt x="714072" y="858936"/>
                  </a:lnTo>
                  <a:lnTo>
                    <a:pt x="702728" y="769678"/>
                  </a:lnTo>
                  <a:lnTo>
                    <a:pt x="684917" y="680469"/>
                  </a:lnTo>
                  <a:lnTo>
                    <a:pt x="668725" y="580029"/>
                  </a:lnTo>
                  <a:lnTo>
                    <a:pt x="650914" y="490820"/>
                  </a:lnTo>
                  <a:lnTo>
                    <a:pt x="629861" y="407153"/>
                  </a:lnTo>
                  <a:lnTo>
                    <a:pt x="613670" y="317895"/>
                  </a:lnTo>
                  <a:lnTo>
                    <a:pt x="592631" y="245410"/>
                  </a:lnTo>
                  <a:lnTo>
                    <a:pt x="571579" y="189599"/>
                  </a:lnTo>
                  <a:lnTo>
                    <a:pt x="550526" y="128246"/>
                  </a:lnTo>
                  <a:lnTo>
                    <a:pt x="537576" y="100390"/>
                  </a:lnTo>
                  <a:lnTo>
                    <a:pt x="524626" y="83618"/>
                  </a:lnTo>
                  <a:lnTo>
                    <a:pt x="511662" y="55761"/>
                  </a:lnTo>
                  <a:lnTo>
                    <a:pt x="495470" y="39038"/>
                  </a:lnTo>
                  <a:lnTo>
                    <a:pt x="477659" y="27856"/>
                  </a:lnTo>
                  <a:close/>
                </a:path>
                <a:path w="766445" h="1221739">
                  <a:moveTo>
                    <a:pt x="414515" y="0"/>
                  </a:moveTo>
                  <a:lnTo>
                    <a:pt x="254210" y="0"/>
                  </a:lnTo>
                  <a:lnTo>
                    <a:pt x="233157" y="11132"/>
                  </a:lnTo>
                  <a:lnTo>
                    <a:pt x="186204" y="11132"/>
                  </a:lnTo>
                  <a:lnTo>
                    <a:pt x="165152" y="27856"/>
                  </a:lnTo>
                  <a:lnTo>
                    <a:pt x="456606" y="27856"/>
                  </a:lnTo>
                  <a:lnTo>
                    <a:pt x="435568" y="11132"/>
                  </a:lnTo>
                  <a:lnTo>
                    <a:pt x="414515" y="0"/>
                  </a:lnTo>
                  <a:close/>
                </a:path>
              </a:pathLst>
            </a:custGeom>
            <a:solidFill>
              <a:srgbClr val="007E00"/>
            </a:solidFill>
          </p:spPr>
          <p:txBody>
            <a:bodyPr wrap="square" lIns="0" tIns="0" rIns="0" bIns="0" rtlCol="0"/>
            <a:lstStyle/>
            <a:p>
              <a:endParaRPr/>
            </a:p>
          </p:txBody>
        </p:sp>
        <p:sp>
          <p:nvSpPr>
            <p:cNvPr id="9" name="object 9"/>
            <p:cNvSpPr/>
            <p:nvPr/>
          </p:nvSpPr>
          <p:spPr>
            <a:xfrm>
              <a:off x="7327849" y="3502698"/>
              <a:ext cx="772795" cy="1249680"/>
            </a:xfrm>
            <a:custGeom>
              <a:avLst/>
              <a:gdLst/>
              <a:ahLst/>
              <a:cxnLst/>
              <a:rect l="l" t="t" r="r" b="b"/>
              <a:pathLst>
                <a:path w="772795" h="1249679">
                  <a:moveTo>
                    <a:pt x="772363" y="1221498"/>
                  </a:moveTo>
                  <a:lnTo>
                    <a:pt x="769137" y="1210373"/>
                  </a:lnTo>
                  <a:lnTo>
                    <a:pt x="769137" y="1176870"/>
                  </a:lnTo>
                  <a:lnTo>
                    <a:pt x="764273" y="1150112"/>
                  </a:lnTo>
                  <a:lnTo>
                    <a:pt x="764273" y="1210373"/>
                  </a:lnTo>
                  <a:lnTo>
                    <a:pt x="764273" y="1210551"/>
                  </a:lnTo>
                  <a:lnTo>
                    <a:pt x="459854" y="1221498"/>
                  </a:lnTo>
                  <a:lnTo>
                    <a:pt x="257454" y="1221498"/>
                  </a:lnTo>
                  <a:lnTo>
                    <a:pt x="244500" y="1210373"/>
                  </a:lnTo>
                  <a:lnTo>
                    <a:pt x="231559" y="1210373"/>
                  </a:lnTo>
                  <a:lnTo>
                    <a:pt x="218592" y="1193647"/>
                  </a:lnTo>
                  <a:lnTo>
                    <a:pt x="207264" y="1193647"/>
                  </a:lnTo>
                  <a:lnTo>
                    <a:pt x="194310" y="1176870"/>
                  </a:lnTo>
                  <a:lnTo>
                    <a:pt x="181368" y="1165745"/>
                  </a:lnTo>
                  <a:lnTo>
                    <a:pt x="155448" y="1132293"/>
                  </a:lnTo>
                  <a:lnTo>
                    <a:pt x="142494" y="1121117"/>
                  </a:lnTo>
                  <a:lnTo>
                    <a:pt x="134391" y="1093203"/>
                  </a:lnTo>
                  <a:lnTo>
                    <a:pt x="121450" y="1076490"/>
                  </a:lnTo>
                  <a:lnTo>
                    <a:pt x="113347" y="1048626"/>
                  </a:lnTo>
                  <a:lnTo>
                    <a:pt x="100393" y="1020724"/>
                  </a:lnTo>
                  <a:lnTo>
                    <a:pt x="92303" y="987272"/>
                  </a:lnTo>
                  <a:lnTo>
                    <a:pt x="79336" y="959370"/>
                  </a:lnTo>
                  <a:lnTo>
                    <a:pt x="71247" y="914742"/>
                  </a:lnTo>
                  <a:lnTo>
                    <a:pt x="63144" y="875703"/>
                  </a:lnTo>
                  <a:lnTo>
                    <a:pt x="45339" y="786447"/>
                  </a:lnTo>
                  <a:lnTo>
                    <a:pt x="34010" y="697230"/>
                  </a:lnTo>
                  <a:lnTo>
                    <a:pt x="24295" y="613575"/>
                  </a:lnTo>
                  <a:lnTo>
                    <a:pt x="16192" y="507593"/>
                  </a:lnTo>
                  <a:lnTo>
                    <a:pt x="12954" y="407200"/>
                  </a:lnTo>
                  <a:lnTo>
                    <a:pt x="8102" y="306755"/>
                  </a:lnTo>
                  <a:lnTo>
                    <a:pt x="8102" y="117157"/>
                  </a:lnTo>
                  <a:lnTo>
                    <a:pt x="16192" y="117157"/>
                  </a:lnTo>
                  <a:lnTo>
                    <a:pt x="21056" y="100380"/>
                  </a:lnTo>
                  <a:lnTo>
                    <a:pt x="45339" y="100380"/>
                  </a:lnTo>
                  <a:lnTo>
                    <a:pt x="58305" y="89255"/>
                  </a:lnTo>
                  <a:lnTo>
                    <a:pt x="76111" y="89255"/>
                  </a:lnTo>
                  <a:lnTo>
                    <a:pt x="89065" y="72529"/>
                  </a:lnTo>
                  <a:lnTo>
                    <a:pt x="110121" y="72529"/>
                  </a:lnTo>
                  <a:lnTo>
                    <a:pt x="126301" y="55803"/>
                  </a:lnTo>
                  <a:lnTo>
                    <a:pt x="147358" y="55803"/>
                  </a:lnTo>
                  <a:lnTo>
                    <a:pt x="168402" y="44627"/>
                  </a:lnTo>
                  <a:lnTo>
                    <a:pt x="215366" y="44627"/>
                  </a:lnTo>
                  <a:lnTo>
                    <a:pt x="236397" y="27901"/>
                  </a:lnTo>
                  <a:lnTo>
                    <a:pt x="417766" y="27901"/>
                  </a:lnTo>
                  <a:lnTo>
                    <a:pt x="438810" y="44627"/>
                  </a:lnTo>
                  <a:lnTo>
                    <a:pt x="459854" y="44627"/>
                  </a:lnTo>
                  <a:lnTo>
                    <a:pt x="477659" y="55803"/>
                  </a:lnTo>
                  <a:lnTo>
                    <a:pt x="498716" y="72529"/>
                  </a:lnTo>
                  <a:lnTo>
                    <a:pt x="511670" y="89255"/>
                  </a:lnTo>
                  <a:lnTo>
                    <a:pt x="527875" y="100380"/>
                  </a:lnTo>
                  <a:lnTo>
                    <a:pt x="540816" y="128295"/>
                  </a:lnTo>
                  <a:lnTo>
                    <a:pt x="553770" y="145008"/>
                  </a:lnTo>
                  <a:lnTo>
                    <a:pt x="574827" y="206362"/>
                  </a:lnTo>
                  <a:lnTo>
                    <a:pt x="591019" y="278904"/>
                  </a:lnTo>
                  <a:lnTo>
                    <a:pt x="612063" y="351383"/>
                  </a:lnTo>
                  <a:lnTo>
                    <a:pt x="633107" y="435051"/>
                  </a:lnTo>
                  <a:lnTo>
                    <a:pt x="650913" y="524306"/>
                  </a:lnTo>
                  <a:lnTo>
                    <a:pt x="667105" y="613575"/>
                  </a:lnTo>
                  <a:lnTo>
                    <a:pt x="684923" y="697230"/>
                  </a:lnTo>
                  <a:lnTo>
                    <a:pt x="701116" y="786447"/>
                  </a:lnTo>
                  <a:lnTo>
                    <a:pt x="714082" y="875703"/>
                  </a:lnTo>
                  <a:lnTo>
                    <a:pt x="727024" y="959370"/>
                  </a:lnTo>
                  <a:lnTo>
                    <a:pt x="738352" y="1031849"/>
                  </a:lnTo>
                  <a:lnTo>
                    <a:pt x="748080" y="1093203"/>
                  </a:lnTo>
                  <a:lnTo>
                    <a:pt x="756170" y="1149019"/>
                  </a:lnTo>
                  <a:lnTo>
                    <a:pt x="761034" y="1193647"/>
                  </a:lnTo>
                  <a:lnTo>
                    <a:pt x="764273" y="1210373"/>
                  </a:lnTo>
                  <a:lnTo>
                    <a:pt x="764273" y="1150112"/>
                  </a:lnTo>
                  <a:lnTo>
                    <a:pt x="761034" y="1132293"/>
                  </a:lnTo>
                  <a:lnTo>
                    <a:pt x="751319" y="1076490"/>
                  </a:lnTo>
                  <a:lnTo>
                    <a:pt x="743216" y="1020724"/>
                  </a:lnTo>
                  <a:lnTo>
                    <a:pt x="735126" y="948182"/>
                  </a:lnTo>
                  <a:lnTo>
                    <a:pt x="722160" y="858977"/>
                  </a:lnTo>
                  <a:lnTo>
                    <a:pt x="705980" y="769721"/>
                  </a:lnTo>
                  <a:lnTo>
                    <a:pt x="688162" y="686054"/>
                  </a:lnTo>
                  <a:lnTo>
                    <a:pt x="675208" y="596798"/>
                  </a:lnTo>
                  <a:lnTo>
                    <a:pt x="654164" y="507593"/>
                  </a:lnTo>
                  <a:lnTo>
                    <a:pt x="637971" y="423926"/>
                  </a:lnTo>
                  <a:lnTo>
                    <a:pt x="616915" y="334657"/>
                  </a:lnTo>
                  <a:lnTo>
                    <a:pt x="599109" y="262178"/>
                  </a:lnTo>
                  <a:lnTo>
                    <a:pt x="578065" y="189649"/>
                  </a:lnTo>
                  <a:lnTo>
                    <a:pt x="553770" y="128295"/>
                  </a:lnTo>
                  <a:lnTo>
                    <a:pt x="544068" y="100380"/>
                  </a:lnTo>
                  <a:lnTo>
                    <a:pt x="527875" y="89255"/>
                  </a:lnTo>
                  <a:lnTo>
                    <a:pt x="514908" y="72529"/>
                  </a:lnTo>
                  <a:lnTo>
                    <a:pt x="498716" y="44627"/>
                  </a:lnTo>
                  <a:lnTo>
                    <a:pt x="480910" y="44627"/>
                  </a:lnTo>
                  <a:lnTo>
                    <a:pt x="459854" y="27901"/>
                  </a:lnTo>
                  <a:lnTo>
                    <a:pt x="438810" y="16764"/>
                  </a:lnTo>
                  <a:lnTo>
                    <a:pt x="417766" y="16764"/>
                  </a:lnTo>
                  <a:lnTo>
                    <a:pt x="396709" y="0"/>
                  </a:lnTo>
                  <a:lnTo>
                    <a:pt x="257454" y="0"/>
                  </a:lnTo>
                  <a:lnTo>
                    <a:pt x="236397" y="16764"/>
                  </a:lnTo>
                  <a:lnTo>
                    <a:pt x="215366" y="16764"/>
                  </a:lnTo>
                  <a:lnTo>
                    <a:pt x="189445" y="27901"/>
                  </a:lnTo>
                  <a:lnTo>
                    <a:pt x="168402" y="27901"/>
                  </a:lnTo>
                  <a:lnTo>
                    <a:pt x="147358" y="44627"/>
                  </a:lnTo>
                  <a:lnTo>
                    <a:pt x="110121" y="44627"/>
                  </a:lnTo>
                  <a:lnTo>
                    <a:pt x="89065" y="55803"/>
                  </a:lnTo>
                  <a:lnTo>
                    <a:pt x="76111" y="55803"/>
                  </a:lnTo>
                  <a:lnTo>
                    <a:pt x="58305" y="72529"/>
                  </a:lnTo>
                  <a:lnTo>
                    <a:pt x="45339" y="72529"/>
                  </a:lnTo>
                  <a:lnTo>
                    <a:pt x="34010" y="89255"/>
                  </a:lnTo>
                  <a:lnTo>
                    <a:pt x="8102" y="89255"/>
                  </a:lnTo>
                  <a:lnTo>
                    <a:pt x="3251" y="100380"/>
                  </a:lnTo>
                  <a:lnTo>
                    <a:pt x="0" y="100380"/>
                  </a:lnTo>
                  <a:lnTo>
                    <a:pt x="0" y="206362"/>
                  </a:lnTo>
                  <a:lnTo>
                    <a:pt x="3251" y="306755"/>
                  </a:lnTo>
                  <a:lnTo>
                    <a:pt x="12954" y="507593"/>
                  </a:lnTo>
                  <a:lnTo>
                    <a:pt x="16192" y="613575"/>
                  </a:lnTo>
                  <a:lnTo>
                    <a:pt x="29146" y="713955"/>
                  </a:lnTo>
                  <a:lnTo>
                    <a:pt x="42113" y="797623"/>
                  </a:lnTo>
                  <a:lnTo>
                    <a:pt x="58305" y="886841"/>
                  </a:lnTo>
                  <a:lnTo>
                    <a:pt x="68008" y="931468"/>
                  </a:lnTo>
                  <a:lnTo>
                    <a:pt x="76111" y="976096"/>
                  </a:lnTo>
                  <a:lnTo>
                    <a:pt x="89065" y="1003998"/>
                  </a:lnTo>
                  <a:lnTo>
                    <a:pt x="97155" y="1031849"/>
                  </a:lnTo>
                  <a:lnTo>
                    <a:pt x="110121" y="1059764"/>
                  </a:lnTo>
                  <a:lnTo>
                    <a:pt x="118198" y="1093203"/>
                  </a:lnTo>
                  <a:lnTo>
                    <a:pt x="131152" y="1121117"/>
                  </a:lnTo>
                  <a:lnTo>
                    <a:pt x="142494" y="1132293"/>
                  </a:lnTo>
                  <a:lnTo>
                    <a:pt x="155448" y="1165745"/>
                  </a:lnTo>
                  <a:lnTo>
                    <a:pt x="165163" y="1176870"/>
                  </a:lnTo>
                  <a:lnTo>
                    <a:pt x="176504" y="1193647"/>
                  </a:lnTo>
                  <a:lnTo>
                    <a:pt x="189445" y="1210373"/>
                  </a:lnTo>
                  <a:lnTo>
                    <a:pt x="202399" y="1210373"/>
                  </a:lnTo>
                  <a:lnTo>
                    <a:pt x="215366" y="1221498"/>
                  </a:lnTo>
                  <a:lnTo>
                    <a:pt x="228320" y="1221498"/>
                  </a:lnTo>
                  <a:lnTo>
                    <a:pt x="244500" y="1238224"/>
                  </a:lnTo>
                  <a:lnTo>
                    <a:pt x="270408" y="1238224"/>
                  </a:lnTo>
                  <a:lnTo>
                    <a:pt x="283375" y="1249413"/>
                  </a:lnTo>
                  <a:lnTo>
                    <a:pt x="417766" y="1249413"/>
                  </a:lnTo>
                  <a:lnTo>
                    <a:pt x="430707" y="1238224"/>
                  </a:lnTo>
                  <a:lnTo>
                    <a:pt x="459854" y="1238224"/>
                  </a:lnTo>
                  <a:lnTo>
                    <a:pt x="769137" y="1238224"/>
                  </a:lnTo>
                  <a:lnTo>
                    <a:pt x="772363" y="1238224"/>
                  </a:lnTo>
                  <a:lnTo>
                    <a:pt x="772363" y="1221498"/>
                  </a:lnTo>
                  <a:close/>
                </a:path>
              </a:pathLst>
            </a:custGeom>
            <a:solidFill>
              <a:srgbClr val="000000"/>
            </a:solidFill>
          </p:spPr>
          <p:txBody>
            <a:bodyPr wrap="square" lIns="0" tIns="0" rIns="0" bIns="0" rtlCol="0"/>
            <a:lstStyle/>
            <a:p>
              <a:endParaRPr/>
            </a:p>
          </p:txBody>
        </p:sp>
        <p:sp>
          <p:nvSpPr>
            <p:cNvPr id="10" name="object 10"/>
            <p:cNvSpPr/>
            <p:nvPr/>
          </p:nvSpPr>
          <p:spPr>
            <a:xfrm>
              <a:off x="8075935" y="2861254"/>
              <a:ext cx="240029" cy="2666365"/>
            </a:xfrm>
            <a:custGeom>
              <a:avLst/>
              <a:gdLst/>
              <a:ahLst/>
              <a:cxnLst/>
              <a:rect l="l" t="t" r="r" b="b"/>
              <a:pathLst>
                <a:path w="240029" h="2666365">
                  <a:moveTo>
                    <a:pt x="239639" y="0"/>
                  </a:moveTo>
                  <a:lnTo>
                    <a:pt x="110096" y="568945"/>
                  </a:lnTo>
                  <a:lnTo>
                    <a:pt x="0" y="306811"/>
                  </a:lnTo>
                  <a:lnTo>
                    <a:pt x="3241" y="2632668"/>
                  </a:lnTo>
                  <a:lnTo>
                    <a:pt x="215346" y="2666115"/>
                  </a:lnTo>
                  <a:lnTo>
                    <a:pt x="239639" y="0"/>
                  </a:lnTo>
                  <a:close/>
                </a:path>
              </a:pathLst>
            </a:custGeom>
            <a:solidFill>
              <a:srgbClr val="66B1E4"/>
            </a:solidFill>
          </p:spPr>
          <p:txBody>
            <a:bodyPr wrap="square" lIns="0" tIns="0" rIns="0" bIns="0" rtlCol="0"/>
            <a:lstStyle/>
            <a:p>
              <a:endParaRPr/>
            </a:p>
          </p:txBody>
        </p:sp>
        <p:sp>
          <p:nvSpPr>
            <p:cNvPr id="11" name="object 11"/>
            <p:cNvSpPr/>
            <p:nvPr/>
          </p:nvSpPr>
          <p:spPr>
            <a:xfrm>
              <a:off x="8071066" y="2833407"/>
              <a:ext cx="249554" cy="2694305"/>
            </a:xfrm>
            <a:custGeom>
              <a:avLst/>
              <a:gdLst/>
              <a:ahLst/>
              <a:cxnLst/>
              <a:rect l="l" t="t" r="r" b="b"/>
              <a:pathLst>
                <a:path w="249554" h="2694304">
                  <a:moveTo>
                    <a:pt x="249364" y="0"/>
                  </a:moveTo>
                  <a:lnTo>
                    <a:pt x="241261" y="27851"/>
                  </a:lnTo>
                  <a:lnTo>
                    <a:pt x="240944" y="29235"/>
                  </a:lnTo>
                  <a:lnTo>
                    <a:pt x="240944" y="60236"/>
                  </a:lnTo>
                  <a:lnTo>
                    <a:pt x="215531" y="2676639"/>
                  </a:lnTo>
                  <a:lnTo>
                    <a:pt x="12915" y="2649969"/>
                  </a:lnTo>
                  <a:lnTo>
                    <a:pt x="4902" y="347103"/>
                  </a:lnTo>
                  <a:lnTo>
                    <a:pt x="110109" y="613524"/>
                  </a:lnTo>
                  <a:lnTo>
                    <a:pt x="114960" y="624700"/>
                  </a:lnTo>
                  <a:lnTo>
                    <a:pt x="114960" y="613524"/>
                  </a:lnTo>
                  <a:lnTo>
                    <a:pt x="240944" y="60236"/>
                  </a:lnTo>
                  <a:lnTo>
                    <a:pt x="240944" y="29235"/>
                  </a:lnTo>
                  <a:lnTo>
                    <a:pt x="111887" y="589051"/>
                  </a:lnTo>
                  <a:lnTo>
                    <a:pt x="4864" y="317893"/>
                  </a:lnTo>
                  <a:lnTo>
                    <a:pt x="0" y="306755"/>
                  </a:lnTo>
                  <a:lnTo>
                    <a:pt x="0" y="334670"/>
                  </a:lnTo>
                  <a:lnTo>
                    <a:pt x="8102" y="2660523"/>
                  </a:lnTo>
                  <a:lnTo>
                    <a:pt x="8102" y="2677249"/>
                  </a:lnTo>
                  <a:lnTo>
                    <a:pt x="215366" y="2693593"/>
                  </a:lnTo>
                  <a:lnTo>
                    <a:pt x="215366" y="2693962"/>
                  </a:lnTo>
                  <a:lnTo>
                    <a:pt x="215468" y="2693593"/>
                  </a:lnTo>
                  <a:lnTo>
                    <a:pt x="220205" y="2693962"/>
                  </a:lnTo>
                  <a:lnTo>
                    <a:pt x="223456" y="2693962"/>
                  </a:lnTo>
                  <a:lnTo>
                    <a:pt x="223608" y="2677249"/>
                  </a:lnTo>
                  <a:lnTo>
                    <a:pt x="249364" y="27851"/>
                  </a:lnTo>
                  <a:lnTo>
                    <a:pt x="249364" y="0"/>
                  </a:lnTo>
                  <a:close/>
                </a:path>
              </a:pathLst>
            </a:custGeom>
            <a:solidFill>
              <a:srgbClr val="000000"/>
            </a:solidFill>
          </p:spPr>
          <p:txBody>
            <a:bodyPr wrap="square" lIns="0" tIns="0" rIns="0" bIns="0" rtlCol="0"/>
            <a:lstStyle/>
            <a:p>
              <a:endParaRPr/>
            </a:p>
          </p:txBody>
        </p:sp>
        <p:sp>
          <p:nvSpPr>
            <p:cNvPr id="12" name="object 12"/>
            <p:cNvSpPr/>
            <p:nvPr/>
          </p:nvSpPr>
          <p:spPr>
            <a:xfrm>
              <a:off x="8105076" y="3285180"/>
              <a:ext cx="134620" cy="2209165"/>
            </a:xfrm>
            <a:custGeom>
              <a:avLst/>
              <a:gdLst/>
              <a:ahLst/>
              <a:cxnLst/>
              <a:rect l="l" t="t" r="r" b="b"/>
              <a:pathLst>
                <a:path w="134620" h="2209165">
                  <a:moveTo>
                    <a:pt x="89058" y="0"/>
                  </a:moveTo>
                  <a:lnTo>
                    <a:pt x="71246" y="0"/>
                  </a:lnTo>
                  <a:lnTo>
                    <a:pt x="55055" y="55761"/>
                  </a:lnTo>
                  <a:lnTo>
                    <a:pt x="50193" y="100390"/>
                  </a:lnTo>
                  <a:lnTo>
                    <a:pt x="50193" y="189648"/>
                  </a:lnTo>
                  <a:lnTo>
                    <a:pt x="55055" y="234277"/>
                  </a:lnTo>
                  <a:lnTo>
                    <a:pt x="63143" y="262133"/>
                  </a:lnTo>
                  <a:lnTo>
                    <a:pt x="76108" y="290039"/>
                  </a:lnTo>
                  <a:lnTo>
                    <a:pt x="63143" y="379297"/>
                  </a:lnTo>
                  <a:lnTo>
                    <a:pt x="55055" y="462915"/>
                  </a:lnTo>
                  <a:lnTo>
                    <a:pt x="50193" y="568896"/>
                  </a:lnTo>
                  <a:lnTo>
                    <a:pt x="42105" y="652563"/>
                  </a:lnTo>
                  <a:lnTo>
                    <a:pt x="37243" y="741821"/>
                  </a:lnTo>
                  <a:lnTo>
                    <a:pt x="29141" y="831079"/>
                  </a:lnTo>
                  <a:lnTo>
                    <a:pt x="25914" y="914746"/>
                  </a:lnTo>
                  <a:lnTo>
                    <a:pt x="25914" y="1015137"/>
                  </a:lnTo>
                  <a:lnTo>
                    <a:pt x="21052" y="1165698"/>
                  </a:lnTo>
                  <a:lnTo>
                    <a:pt x="12950" y="1321900"/>
                  </a:lnTo>
                  <a:lnTo>
                    <a:pt x="8102" y="1466920"/>
                  </a:lnTo>
                  <a:lnTo>
                    <a:pt x="4861" y="1611939"/>
                  </a:lnTo>
                  <a:lnTo>
                    <a:pt x="4861" y="1762550"/>
                  </a:lnTo>
                  <a:lnTo>
                    <a:pt x="0" y="1907569"/>
                  </a:lnTo>
                  <a:lnTo>
                    <a:pt x="4861" y="2063722"/>
                  </a:lnTo>
                  <a:lnTo>
                    <a:pt x="4861" y="2208741"/>
                  </a:lnTo>
                  <a:lnTo>
                    <a:pt x="55055" y="2208741"/>
                  </a:lnTo>
                  <a:lnTo>
                    <a:pt x="63143" y="2197560"/>
                  </a:lnTo>
                  <a:lnTo>
                    <a:pt x="80955" y="2197560"/>
                  </a:lnTo>
                  <a:lnTo>
                    <a:pt x="84196" y="2180836"/>
                  </a:lnTo>
                  <a:lnTo>
                    <a:pt x="134390" y="2180836"/>
                  </a:lnTo>
                  <a:lnTo>
                    <a:pt x="131163" y="2108351"/>
                  </a:lnTo>
                  <a:lnTo>
                    <a:pt x="126302" y="2035816"/>
                  </a:lnTo>
                  <a:lnTo>
                    <a:pt x="126302" y="1673292"/>
                  </a:lnTo>
                  <a:lnTo>
                    <a:pt x="131163" y="1466920"/>
                  </a:lnTo>
                  <a:lnTo>
                    <a:pt x="134390" y="1277271"/>
                  </a:lnTo>
                  <a:lnTo>
                    <a:pt x="134390" y="1076490"/>
                  </a:lnTo>
                  <a:lnTo>
                    <a:pt x="131163" y="870117"/>
                  </a:lnTo>
                  <a:lnTo>
                    <a:pt x="126302" y="680469"/>
                  </a:lnTo>
                  <a:lnTo>
                    <a:pt x="113352" y="479687"/>
                  </a:lnTo>
                  <a:lnTo>
                    <a:pt x="97146" y="290039"/>
                  </a:lnTo>
                  <a:lnTo>
                    <a:pt x="113352" y="262133"/>
                  </a:lnTo>
                  <a:lnTo>
                    <a:pt x="123061" y="217504"/>
                  </a:lnTo>
                  <a:lnTo>
                    <a:pt x="123061" y="172925"/>
                  </a:lnTo>
                  <a:lnTo>
                    <a:pt x="113352" y="128296"/>
                  </a:lnTo>
                  <a:lnTo>
                    <a:pt x="105249" y="72485"/>
                  </a:lnTo>
                  <a:lnTo>
                    <a:pt x="97146" y="27905"/>
                  </a:lnTo>
                  <a:lnTo>
                    <a:pt x="89058" y="0"/>
                  </a:lnTo>
                  <a:close/>
                </a:path>
              </a:pathLst>
            </a:custGeom>
            <a:solidFill>
              <a:srgbClr val="7E0000"/>
            </a:solidFill>
          </p:spPr>
          <p:txBody>
            <a:bodyPr wrap="square" lIns="0" tIns="0" rIns="0" bIns="0" rtlCol="0"/>
            <a:lstStyle/>
            <a:p>
              <a:endParaRPr/>
            </a:p>
          </p:txBody>
        </p:sp>
        <p:sp>
          <p:nvSpPr>
            <p:cNvPr id="13" name="object 13"/>
            <p:cNvSpPr/>
            <p:nvPr/>
          </p:nvSpPr>
          <p:spPr>
            <a:xfrm>
              <a:off x="8105076" y="3268459"/>
              <a:ext cx="139700" cy="2242820"/>
            </a:xfrm>
            <a:custGeom>
              <a:avLst/>
              <a:gdLst/>
              <a:ahLst/>
              <a:cxnLst/>
              <a:rect l="l" t="t" r="r" b="b"/>
              <a:pathLst>
                <a:path w="139700" h="2242820">
                  <a:moveTo>
                    <a:pt x="76098" y="306768"/>
                  </a:moveTo>
                  <a:lnTo>
                    <a:pt x="71234" y="306768"/>
                  </a:lnTo>
                  <a:lnTo>
                    <a:pt x="63131" y="396024"/>
                  </a:lnTo>
                  <a:lnTo>
                    <a:pt x="55054" y="479640"/>
                  </a:lnTo>
                  <a:lnTo>
                    <a:pt x="46951" y="568896"/>
                  </a:lnTo>
                  <a:lnTo>
                    <a:pt x="37236" y="669290"/>
                  </a:lnTo>
                  <a:lnTo>
                    <a:pt x="33997" y="758545"/>
                  </a:lnTo>
                  <a:lnTo>
                    <a:pt x="29133" y="847813"/>
                  </a:lnTo>
                  <a:lnTo>
                    <a:pt x="25908" y="931468"/>
                  </a:lnTo>
                  <a:lnTo>
                    <a:pt x="21043" y="1031862"/>
                  </a:lnTo>
                  <a:lnTo>
                    <a:pt x="16179" y="1182420"/>
                  </a:lnTo>
                  <a:lnTo>
                    <a:pt x="12941" y="1338630"/>
                  </a:lnTo>
                  <a:lnTo>
                    <a:pt x="8102" y="1483652"/>
                  </a:lnTo>
                  <a:lnTo>
                    <a:pt x="4851" y="1628673"/>
                  </a:lnTo>
                  <a:lnTo>
                    <a:pt x="0" y="1779282"/>
                  </a:lnTo>
                  <a:lnTo>
                    <a:pt x="0" y="2080450"/>
                  </a:lnTo>
                  <a:lnTo>
                    <a:pt x="4851" y="2225471"/>
                  </a:lnTo>
                  <a:lnTo>
                    <a:pt x="4851" y="2242197"/>
                  </a:lnTo>
                  <a:lnTo>
                    <a:pt x="7886" y="2216086"/>
                  </a:lnTo>
                  <a:lnTo>
                    <a:pt x="4851" y="2080450"/>
                  </a:lnTo>
                  <a:lnTo>
                    <a:pt x="4851" y="1924304"/>
                  </a:lnTo>
                  <a:lnTo>
                    <a:pt x="8102" y="1779282"/>
                  </a:lnTo>
                  <a:lnTo>
                    <a:pt x="8102" y="1628673"/>
                  </a:lnTo>
                  <a:lnTo>
                    <a:pt x="12941" y="1483652"/>
                  </a:lnTo>
                  <a:lnTo>
                    <a:pt x="16179" y="1338630"/>
                  </a:lnTo>
                  <a:lnTo>
                    <a:pt x="21043" y="1182420"/>
                  </a:lnTo>
                  <a:lnTo>
                    <a:pt x="25908" y="1031862"/>
                  </a:lnTo>
                  <a:lnTo>
                    <a:pt x="29133" y="931468"/>
                  </a:lnTo>
                  <a:lnTo>
                    <a:pt x="33997" y="847813"/>
                  </a:lnTo>
                  <a:lnTo>
                    <a:pt x="37236" y="758545"/>
                  </a:lnTo>
                  <a:lnTo>
                    <a:pt x="46951" y="669290"/>
                  </a:lnTo>
                  <a:lnTo>
                    <a:pt x="50190" y="585622"/>
                  </a:lnTo>
                  <a:lnTo>
                    <a:pt x="59905" y="496417"/>
                  </a:lnTo>
                  <a:lnTo>
                    <a:pt x="67995" y="396024"/>
                  </a:lnTo>
                  <a:lnTo>
                    <a:pt x="76098" y="306768"/>
                  </a:lnTo>
                  <a:close/>
                </a:path>
                <a:path w="139700" h="2242820">
                  <a:moveTo>
                    <a:pt x="97142" y="290042"/>
                  </a:moveTo>
                  <a:lnTo>
                    <a:pt x="92290" y="290042"/>
                  </a:lnTo>
                  <a:lnTo>
                    <a:pt x="97142" y="306768"/>
                  </a:lnTo>
                  <a:lnTo>
                    <a:pt x="97142" y="290042"/>
                  </a:lnTo>
                  <a:close/>
                </a:path>
                <a:path w="139700" h="2242820">
                  <a:moveTo>
                    <a:pt x="123050" y="189649"/>
                  </a:moveTo>
                  <a:lnTo>
                    <a:pt x="118198" y="133845"/>
                  </a:lnTo>
                  <a:lnTo>
                    <a:pt x="110109" y="89217"/>
                  </a:lnTo>
                  <a:lnTo>
                    <a:pt x="89052" y="16725"/>
                  </a:lnTo>
                  <a:lnTo>
                    <a:pt x="80949" y="0"/>
                  </a:lnTo>
                  <a:lnTo>
                    <a:pt x="71234" y="0"/>
                  </a:lnTo>
                  <a:lnTo>
                    <a:pt x="67995" y="0"/>
                  </a:lnTo>
                  <a:lnTo>
                    <a:pt x="59905" y="27863"/>
                  </a:lnTo>
                  <a:lnTo>
                    <a:pt x="50190" y="117119"/>
                  </a:lnTo>
                  <a:lnTo>
                    <a:pt x="46951" y="161747"/>
                  </a:lnTo>
                  <a:lnTo>
                    <a:pt x="46951" y="217512"/>
                  </a:lnTo>
                  <a:lnTo>
                    <a:pt x="50190" y="262140"/>
                  </a:lnTo>
                  <a:lnTo>
                    <a:pt x="59905" y="290042"/>
                  </a:lnTo>
                  <a:lnTo>
                    <a:pt x="76098" y="306768"/>
                  </a:lnTo>
                  <a:lnTo>
                    <a:pt x="80949" y="290042"/>
                  </a:lnTo>
                  <a:lnTo>
                    <a:pt x="76098" y="290042"/>
                  </a:lnTo>
                  <a:lnTo>
                    <a:pt x="63131" y="278866"/>
                  </a:lnTo>
                  <a:lnTo>
                    <a:pt x="59905" y="251002"/>
                  </a:lnTo>
                  <a:lnTo>
                    <a:pt x="55054" y="206375"/>
                  </a:lnTo>
                  <a:lnTo>
                    <a:pt x="55054" y="117119"/>
                  </a:lnTo>
                  <a:lnTo>
                    <a:pt x="59905" y="72491"/>
                  </a:lnTo>
                  <a:lnTo>
                    <a:pt x="63131" y="44627"/>
                  </a:lnTo>
                  <a:lnTo>
                    <a:pt x="71234" y="27863"/>
                  </a:lnTo>
                  <a:lnTo>
                    <a:pt x="80949" y="16725"/>
                  </a:lnTo>
                  <a:lnTo>
                    <a:pt x="84188" y="27863"/>
                  </a:lnTo>
                  <a:lnTo>
                    <a:pt x="92290" y="61353"/>
                  </a:lnTo>
                  <a:lnTo>
                    <a:pt x="105244" y="105981"/>
                  </a:lnTo>
                  <a:lnTo>
                    <a:pt x="113347" y="145021"/>
                  </a:lnTo>
                  <a:lnTo>
                    <a:pt x="118198" y="189649"/>
                  </a:lnTo>
                  <a:lnTo>
                    <a:pt x="118198" y="234238"/>
                  </a:lnTo>
                  <a:lnTo>
                    <a:pt x="113347" y="278866"/>
                  </a:lnTo>
                  <a:lnTo>
                    <a:pt x="97142" y="290042"/>
                  </a:lnTo>
                  <a:lnTo>
                    <a:pt x="102006" y="306768"/>
                  </a:lnTo>
                  <a:lnTo>
                    <a:pt x="118198" y="290042"/>
                  </a:lnTo>
                  <a:lnTo>
                    <a:pt x="123050" y="251002"/>
                  </a:lnTo>
                  <a:lnTo>
                    <a:pt x="123050" y="189649"/>
                  </a:lnTo>
                  <a:close/>
                </a:path>
                <a:path w="139700" h="2242820">
                  <a:moveTo>
                    <a:pt x="139242" y="2197570"/>
                  </a:moveTo>
                  <a:lnTo>
                    <a:pt x="134378" y="2113902"/>
                  </a:lnTo>
                  <a:lnTo>
                    <a:pt x="131152" y="2052548"/>
                  </a:lnTo>
                  <a:lnTo>
                    <a:pt x="131152" y="1980057"/>
                  </a:lnTo>
                  <a:lnTo>
                    <a:pt x="126301" y="1907527"/>
                  </a:lnTo>
                  <a:lnTo>
                    <a:pt x="131152" y="1690014"/>
                  </a:lnTo>
                  <a:lnTo>
                    <a:pt x="134378" y="1483652"/>
                  </a:lnTo>
                  <a:lnTo>
                    <a:pt x="134378" y="886841"/>
                  </a:lnTo>
                  <a:lnTo>
                    <a:pt x="126301" y="697191"/>
                  </a:lnTo>
                  <a:lnTo>
                    <a:pt x="118198" y="496417"/>
                  </a:lnTo>
                  <a:lnTo>
                    <a:pt x="103314" y="306768"/>
                  </a:lnTo>
                  <a:lnTo>
                    <a:pt x="102006" y="306768"/>
                  </a:lnTo>
                  <a:lnTo>
                    <a:pt x="97142" y="306768"/>
                  </a:lnTo>
                  <a:lnTo>
                    <a:pt x="110109" y="496417"/>
                  </a:lnTo>
                  <a:lnTo>
                    <a:pt x="123050" y="697191"/>
                  </a:lnTo>
                  <a:lnTo>
                    <a:pt x="126301" y="886841"/>
                  </a:lnTo>
                  <a:lnTo>
                    <a:pt x="131152" y="1093216"/>
                  </a:lnTo>
                  <a:lnTo>
                    <a:pt x="131152" y="1294003"/>
                  </a:lnTo>
                  <a:lnTo>
                    <a:pt x="126301" y="1483652"/>
                  </a:lnTo>
                  <a:lnTo>
                    <a:pt x="126301" y="1690014"/>
                  </a:lnTo>
                  <a:lnTo>
                    <a:pt x="123050" y="1907527"/>
                  </a:lnTo>
                  <a:lnTo>
                    <a:pt x="123050" y="1980057"/>
                  </a:lnTo>
                  <a:lnTo>
                    <a:pt x="126301" y="2052548"/>
                  </a:lnTo>
                  <a:lnTo>
                    <a:pt x="126301" y="2125078"/>
                  </a:lnTo>
                  <a:lnTo>
                    <a:pt x="130403" y="2186432"/>
                  </a:lnTo>
                  <a:lnTo>
                    <a:pt x="92290" y="2186432"/>
                  </a:lnTo>
                  <a:lnTo>
                    <a:pt x="84188" y="2197570"/>
                  </a:lnTo>
                  <a:lnTo>
                    <a:pt x="67995" y="2197570"/>
                  </a:lnTo>
                  <a:lnTo>
                    <a:pt x="63131" y="2214283"/>
                  </a:lnTo>
                  <a:lnTo>
                    <a:pt x="8102" y="2214283"/>
                  </a:lnTo>
                  <a:lnTo>
                    <a:pt x="7886" y="2216086"/>
                  </a:lnTo>
                  <a:lnTo>
                    <a:pt x="4851" y="2242197"/>
                  </a:lnTo>
                  <a:lnTo>
                    <a:pt x="46951" y="2242197"/>
                  </a:lnTo>
                  <a:lnTo>
                    <a:pt x="55054" y="2225471"/>
                  </a:lnTo>
                  <a:lnTo>
                    <a:pt x="71234" y="2225471"/>
                  </a:lnTo>
                  <a:lnTo>
                    <a:pt x="80949" y="2214283"/>
                  </a:lnTo>
                  <a:lnTo>
                    <a:pt x="102006" y="2214283"/>
                  </a:lnTo>
                  <a:lnTo>
                    <a:pt x="110109" y="2197570"/>
                  </a:lnTo>
                  <a:lnTo>
                    <a:pt x="131152" y="2197570"/>
                  </a:lnTo>
                  <a:lnTo>
                    <a:pt x="139242" y="2197570"/>
                  </a:lnTo>
                  <a:close/>
                </a:path>
              </a:pathLst>
            </a:custGeom>
            <a:solidFill>
              <a:srgbClr val="000000"/>
            </a:solidFill>
          </p:spPr>
          <p:txBody>
            <a:bodyPr wrap="square" lIns="0" tIns="0" rIns="0" bIns="0" rtlCol="0"/>
            <a:lstStyle/>
            <a:p>
              <a:endParaRPr/>
            </a:p>
          </p:txBody>
        </p:sp>
        <p:sp>
          <p:nvSpPr>
            <p:cNvPr id="14" name="object 14"/>
            <p:cNvSpPr/>
            <p:nvPr/>
          </p:nvSpPr>
          <p:spPr>
            <a:xfrm>
              <a:off x="8088885" y="2905883"/>
              <a:ext cx="92710" cy="770255"/>
            </a:xfrm>
            <a:custGeom>
              <a:avLst/>
              <a:gdLst/>
              <a:ahLst/>
              <a:cxnLst/>
              <a:rect l="l" t="t" r="r" b="b"/>
              <a:pathLst>
                <a:path w="92709" h="770254">
                  <a:moveTo>
                    <a:pt x="8102" y="0"/>
                  </a:moveTo>
                  <a:lnTo>
                    <a:pt x="3241" y="0"/>
                  </a:lnTo>
                  <a:lnTo>
                    <a:pt x="0" y="72534"/>
                  </a:lnTo>
                  <a:lnTo>
                    <a:pt x="0" y="245410"/>
                  </a:lnTo>
                  <a:lnTo>
                    <a:pt x="3241" y="317944"/>
                  </a:lnTo>
                  <a:lnTo>
                    <a:pt x="11329" y="407202"/>
                  </a:lnTo>
                  <a:lnTo>
                    <a:pt x="21052" y="479687"/>
                  </a:lnTo>
                  <a:lnTo>
                    <a:pt x="32382" y="552222"/>
                  </a:lnTo>
                  <a:lnTo>
                    <a:pt x="45332" y="613574"/>
                  </a:lnTo>
                  <a:lnTo>
                    <a:pt x="50193" y="624707"/>
                  </a:lnTo>
                  <a:lnTo>
                    <a:pt x="53434" y="652612"/>
                  </a:lnTo>
                  <a:lnTo>
                    <a:pt x="58296" y="669336"/>
                  </a:lnTo>
                  <a:lnTo>
                    <a:pt x="63143" y="697192"/>
                  </a:lnTo>
                  <a:lnTo>
                    <a:pt x="66385" y="713965"/>
                  </a:lnTo>
                  <a:lnTo>
                    <a:pt x="66385" y="741821"/>
                  </a:lnTo>
                  <a:lnTo>
                    <a:pt x="71246" y="758594"/>
                  </a:lnTo>
                  <a:lnTo>
                    <a:pt x="76108" y="769727"/>
                  </a:lnTo>
                  <a:lnTo>
                    <a:pt x="79335" y="725098"/>
                  </a:lnTo>
                  <a:lnTo>
                    <a:pt x="79335" y="669336"/>
                  </a:lnTo>
                  <a:lnTo>
                    <a:pt x="76108" y="624707"/>
                  </a:lnTo>
                  <a:lnTo>
                    <a:pt x="76108" y="468555"/>
                  </a:lnTo>
                  <a:lnTo>
                    <a:pt x="79335" y="423926"/>
                  </a:lnTo>
                  <a:lnTo>
                    <a:pt x="92299" y="379297"/>
                  </a:lnTo>
                  <a:lnTo>
                    <a:pt x="84196" y="379297"/>
                  </a:lnTo>
                  <a:lnTo>
                    <a:pt x="76108" y="362573"/>
                  </a:lnTo>
                  <a:lnTo>
                    <a:pt x="66385" y="351391"/>
                  </a:lnTo>
                  <a:lnTo>
                    <a:pt x="50193" y="317944"/>
                  </a:lnTo>
                  <a:lnTo>
                    <a:pt x="45332" y="306762"/>
                  </a:lnTo>
                  <a:lnTo>
                    <a:pt x="24293" y="234277"/>
                  </a:lnTo>
                  <a:lnTo>
                    <a:pt x="21052" y="206372"/>
                  </a:lnTo>
                  <a:lnTo>
                    <a:pt x="16191" y="172925"/>
                  </a:lnTo>
                  <a:lnTo>
                    <a:pt x="16191" y="145019"/>
                  </a:lnTo>
                  <a:lnTo>
                    <a:pt x="11329" y="117163"/>
                  </a:lnTo>
                  <a:lnTo>
                    <a:pt x="11329" y="16723"/>
                  </a:lnTo>
                  <a:lnTo>
                    <a:pt x="8102" y="0"/>
                  </a:lnTo>
                  <a:close/>
                </a:path>
              </a:pathLst>
            </a:custGeom>
            <a:solidFill>
              <a:srgbClr val="66B1E4"/>
            </a:solidFill>
          </p:spPr>
          <p:txBody>
            <a:bodyPr wrap="square" lIns="0" tIns="0" rIns="0" bIns="0" rtlCol="0"/>
            <a:lstStyle/>
            <a:p>
              <a:endParaRPr/>
            </a:p>
          </p:txBody>
        </p:sp>
        <p:sp>
          <p:nvSpPr>
            <p:cNvPr id="15" name="object 15"/>
            <p:cNvSpPr/>
            <p:nvPr/>
          </p:nvSpPr>
          <p:spPr>
            <a:xfrm>
              <a:off x="8084020" y="2889160"/>
              <a:ext cx="102235" cy="820419"/>
            </a:xfrm>
            <a:custGeom>
              <a:avLst/>
              <a:gdLst/>
              <a:ahLst/>
              <a:cxnLst/>
              <a:rect l="l" t="t" r="r" b="b"/>
              <a:pathLst>
                <a:path w="102234" h="820420">
                  <a:moveTo>
                    <a:pt x="102006" y="396024"/>
                  </a:moveTo>
                  <a:lnTo>
                    <a:pt x="97155" y="379298"/>
                  </a:lnTo>
                  <a:lnTo>
                    <a:pt x="92290" y="379298"/>
                  </a:lnTo>
                  <a:lnTo>
                    <a:pt x="89916" y="379298"/>
                  </a:lnTo>
                  <a:lnTo>
                    <a:pt x="89916" y="397230"/>
                  </a:lnTo>
                  <a:lnTo>
                    <a:pt x="84188" y="440651"/>
                  </a:lnTo>
                  <a:lnTo>
                    <a:pt x="76111" y="485279"/>
                  </a:lnTo>
                  <a:lnTo>
                    <a:pt x="76111" y="585673"/>
                  </a:lnTo>
                  <a:lnTo>
                    <a:pt x="80962" y="641438"/>
                  </a:lnTo>
                  <a:lnTo>
                    <a:pt x="80962" y="775322"/>
                  </a:lnTo>
                  <a:lnTo>
                    <a:pt x="76111" y="741832"/>
                  </a:lnTo>
                  <a:lnTo>
                    <a:pt x="71247" y="730694"/>
                  </a:lnTo>
                  <a:lnTo>
                    <a:pt x="68008" y="702792"/>
                  </a:lnTo>
                  <a:lnTo>
                    <a:pt x="68008" y="686066"/>
                  </a:lnTo>
                  <a:lnTo>
                    <a:pt x="63157" y="658164"/>
                  </a:lnTo>
                  <a:lnTo>
                    <a:pt x="42100" y="568947"/>
                  </a:lnTo>
                  <a:lnTo>
                    <a:pt x="29159" y="496417"/>
                  </a:lnTo>
                  <a:lnTo>
                    <a:pt x="21056" y="423926"/>
                  </a:lnTo>
                  <a:lnTo>
                    <a:pt x="12966" y="334670"/>
                  </a:lnTo>
                  <a:lnTo>
                    <a:pt x="8102" y="262140"/>
                  </a:lnTo>
                  <a:lnTo>
                    <a:pt x="4864" y="178473"/>
                  </a:lnTo>
                  <a:lnTo>
                    <a:pt x="8102" y="89268"/>
                  </a:lnTo>
                  <a:lnTo>
                    <a:pt x="8102" y="33451"/>
                  </a:lnTo>
                  <a:lnTo>
                    <a:pt x="12966" y="33451"/>
                  </a:lnTo>
                  <a:lnTo>
                    <a:pt x="12966" y="133896"/>
                  </a:lnTo>
                  <a:lnTo>
                    <a:pt x="16192" y="161747"/>
                  </a:lnTo>
                  <a:lnTo>
                    <a:pt x="21056" y="189649"/>
                  </a:lnTo>
                  <a:lnTo>
                    <a:pt x="25908" y="223100"/>
                  </a:lnTo>
                  <a:lnTo>
                    <a:pt x="29159" y="251002"/>
                  </a:lnTo>
                  <a:lnTo>
                    <a:pt x="33997" y="278917"/>
                  </a:lnTo>
                  <a:lnTo>
                    <a:pt x="46964" y="323494"/>
                  </a:lnTo>
                  <a:lnTo>
                    <a:pt x="55054" y="351396"/>
                  </a:lnTo>
                  <a:lnTo>
                    <a:pt x="63157" y="368122"/>
                  </a:lnTo>
                  <a:lnTo>
                    <a:pt x="71247" y="379298"/>
                  </a:lnTo>
                  <a:lnTo>
                    <a:pt x="80962" y="396024"/>
                  </a:lnTo>
                  <a:lnTo>
                    <a:pt x="89052" y="396024"/>
                  </a:lnTo>
                  <a:lnTo>
                    <a:pt x="89916" y="397230"/>
                  </a:lnTo>
                  <a:lnTo>
                    <a:pt x="89916" y="379298"/>
                  </a:lnTo>
                  <a:lnTo>
                    <a:pt x="89052" y="379298"/>
                  </a:lnTo>
                  <a:lnTo>
                    <a:pt x="80962" y="368122"/>
                  </a:lnTo>
                  <a:lnTo>
                    <a:pt x="71247" y="351396"/>
                  </a:lnTo>
                  <a:lnTo>
                    <a:pt x="63157" y="351396"/>
                  </a:lnTo>
                  <a:lnTo>
                    <a:pt x="58293" y="323494"/>
                  </a:lnTo>
                  <a:lnTo>
                    <a:pt x="50190" y="306768"/>
                  </a:lnTo>
                  <a:lnTo>
                    <a:pt x="37236" y="262140"/>
                  </a:lnTo>
                  <a:lnTo>
                    <a:pt x="33997" y="234276"/>
                  </a:lnTo>
                  <a:lnTo>
                    <a:pt x="29159" y="223100"/>
                  </a:lnTo>
                  <a:lnTo>
                    <a:pt x="25908" y="189649"/>
                  </a:lnTo>
                  <a:lnTo>
                    <a:pt x="21056" y="161747"/>
                  </a:lnTo>
                  <a:lnTo>
                    <a:pt x="21056" y="133896"/>
                  </a:lnTo>
                  <a:lnTo>
                    <a:pt x="16192" y="105981"/>
                  </a:lnTo>
                  <a:lnTo>
                    <a:pt x="16192" y="33451"/>
                  </a:lnTo>
                  <a:lnTo>
                    <a:pt x="21056" y="33451"/>
                  </a:lnTo>
                  <a:lnTo>
                    <a:pt x="16192" y="16725"/>
                  </a:lnTo>
                  <a:lnTo>
                    <a:pt x="12966" y="16725"/>
                  </a:lnTo>
                  <a:lnTo>
                    <a:pt x="12966" y="0"/>
                  </a:lnTo>
                  <a:lnTo>
                    <a:pt x="8102" y="0"/>
                  </a:lnTo>
                  <a:lnTo>
                    <a:pt x="4864" y="0"/>
                  </a:lnTo>
                  <a:lnTo>
                    <a:pt x="4864" y="16725"/>
                  </a:lnTo>
                  <a:lnTo>
                    <a:pt x="0" y="89268"/>
                  </a:lnTo>
                  <a:lnTo>
                    <a:pt x="0" y="178473"/>
                  </a:lnTo>
                  <a:lnTo>
                    <a:pt x="4864" y="262140"/>
                  </a:lnTo>
                  <a:lnTo>
                    <a:pt x="8102" y="351396"/>
                  </a:lnTo>
                  <a:lnTo>
                    <a:pt x="12966" y="423926"/>
                  </a:lnTo>
                  <a:lnTo>
                    <a:pt x="33997" y="568947"/>
                  </a:lnTo>
                  <a:lnTo>
                    <a:pt x="46964" y="641438"/>
                  </a:lnTo>
                  <a:lnTo>
                    <a:pt x="55054" y="669340"/>
                  </a:lnTo>
                  <a:lnTo>
                    <a:pt x="58293" y="702792"/>
                  </a:lnTo>
                  <a:lnTo>
                    <a:pt x="63157" y="713917"/>
                  </a:lnTo>
                  <a:lnTo>
                    <a:pt x="68008" y="730694"/>
                  </a:lnTo>
                  <a:lnTo>
                    <a:pt x="71247" y="758545"/>
                  </a:lnTo>
                  <a:lnTo>
                    <a:pt x="76111" y="775322"/>
                  </a:lnTo>
                  <a:lnTo>
                    <a:pt x="80962" y="803186"/>
                  </a:lnTo>
                  <a:lnTo>
                    <a:pt x="84188" y="819899"/>
                  </a:lnTo>
                  <a:lnTo>
                    <a:pt x="84188" y="786460"/>
                  </a:lnTo>
                  <a:lnTo>
                    <a:pt x="89052" y="741832"/>
                  </a:lnTo>
                  <a:lnTo>
                    <a:pt x="89052" y="686066"/>
                  </a:lnTo>
                  <a:lnTo>
                    <a:pt x="84188" y="641438"/>
                  </a:lnTo>
                  <a:lnTo>
                    <a:pt x="84188" y="585673"/>
                  </a:lnTo>
                  <a:lnTo>
                    <a:pt x="80962" y="524319"/>
                  </a:lnTo>
                  <a:lnTo>
                    <a:pt x="84188" y="485279"/>
                  </a:lnTo>
                  <a:lnTo>
                    <a:pt x="89052" y="440651"/>
                  </a:lnTo>
                  <a:lnTo>
                    <a:pt x="97155" y="407162"/>
                  </a:lnTo>
                  <a:lnTo>
                    <a:pt x="102006" y="396024"/>
                  </a:lnTo>
                  <a:close/>
                </a:path>
              </a:pathLst>
            </a:custGeom>
            <a:solidFill>
              <a:srgbClr val="000000"/>
            </a:solidFill>
          </p:spPr>
          <p:txBody>
            <a:bodyPr wrap="square" lIns="0" tIns="0" rIns="0" bIns="0" rtlCol="0"/>
            <a:lstStyle/>
            <a:p>
              <a:endParaRPr/>
            </a:p>
          </p:txBody>
        </p:sp>
        <p:sp>
          <p:nvSpPr>
            <p:cNvPr id="16" name="object 16"/>
            <p:cNvSpPr/>
            <p:nvPr/>
          </p:nvSpPr>
          <p:spPr>
            <a:xfrm>
              <a:off x="8181185" y="2688378"/>
              <a:ext cx="118745" cy="931544"/>
            </a:xfrm>
            <a:custGeom>
              <a:avLst/>
              <a:gdLst/>
              <a:ahLst/>
              <a:cxnLst/>
              <a:rect l="l" t="t" r="r" b="b"/>
              <a:pathLst>
                <a:path w="118745" h="931545">
                  <a:moveTo>
                    <a:pt x="105249" y="0"/>
                  </a:moveTo>
                  <a:lnTo>
                    <a:pt x="105249" y="128296"/>
                  </a:lnTo>
                  <a:lnTo>
                    <a:pt x="102008" y="161743"/>
                  </a:lnTo>
                  <a:lnTo>
                    <a:pt x="97146" y="200781"/>
                  </a:lnTo>
                  <a:lnTo>
                    <a:pt x="76093" y="317895"/>
                  </a:lnTo>
                  <a:lnTo>
                    <a:pt x="68005" y="345800"/>
                  </a:lnTo>
                  <a:lnTo>
                    <a:pt x="63143" y="390429"/>
                  </a:lnTo>
                  <a:lnTo>
                    <a:pt x="55055" y="423877"/>
                  </a:lnTo>
                  <a:lnTo>
                    <a:pt x="42091" y="451782"/>
                  </a:lnTo>
                  <a:lnTo>
                    <a:pt x="25900" y="507544"/>
                  </a:lnTo>
                  <a:lnTo>
                    <a:pt x="4847" y="568896"/>
                  </a:lnTo>
                  <a:lnTo>
                    <a:pt x="0" y="580078"/>
                  </a:lnTo>
                  <a:lnTo>
                    <a:pt x="0" y="607934"/>
                  </a:lnTo>
                  <a:lnTo>
                    <a:pt x="8088" y="669287"/>
                  </a:lnTo>
                  <a:lnTo>
                    <a:pt x="12950" y="713916"/>
                  </a:lnTo>
                  <a:lnTo>
                    <a:pt x="21038" y="758545"/>
                  </a:lnTo>
                  <a:lnTo>
                    <a:pt x="29141" y="797583"/>
                  </a:lnTo>
                  <a:lnTo>
                    <a:pt x="34002" y="831079"/>
                  </a:lnTo>
                  <a:lnTo>
                    <a:pt x="42091" y="870117"/>
                  </a:lnTo>
                  <a:lnTo>
                    <a:pt x="46952" y="903565"/>
                  </a:lnTo>
                  <a:lnTo>
                    <a:pt x="55055" y="931470"/>
                  </a:lnTo>
                  <a:lnTo>
                    <a:pt x="58282" y="870117"/>
                  </a:lnTo>
                  <a:lnTo>
                    <a:pt x="68005" y="831079"/>
                  </a:lnTo>
                  <a:lnTo>
                    <a:pt x="76093" y="769727"/>
                  </a:lnTo>
                  <a:lnTo>
                    <a:pt x="84196" y="725098"/>
                  </a:lnTo>
                  <a:lnTo>
                    <a:pt x="92285" y="669287"/>
                  </a:lnTo>
                  <a:lnTo>
                    <a:pt x="102008" y="607934"/>
                  </a:lnTo>
                  <a:lnTo>
                    <a:pt x="110096" y="552173"/>
                  </a:lnTo>
                  <a:lnTo>
                    <a:pt x="110096" y="496411"/>
                  </a:lnTo>
                  <a:lnTo>
                    <a:pt x="113337" y="435058"/>
                  </a:lnTo>
                  <a:lnTo>
                    <a:pt x="118199" y="362524"/>
                  </a:lnTo>
                  <a:lnTo>
                    <a:pt x="118199" y="117114"/>
                  </a:lnTo>
                  <a:lnTo>
                    <a:pt x="113337" y="55761"/>
                  </a:lnTo>
                  <a:lnTo>
                    <a:pt x="105249" y="0"/>
                  </a:lnTo>
                  <a:close/>
                </a:path>
              </a:pathLst>
            </a:custGeom>
            <a:solidFill>
              <a:srgbClr val="66B1E4"/>
            </a:solidFill>
          </p:spPr>
          <p:txBody>
            <a:bodyPr wrap="square" lIns="0" tIns="0" rIns="0" bIns="0" rtlCol="0"/>
            <a:lstStyle/>
            <a:p>
              <a:endParaRPr/>
            </a:p>
          </p:txBody>
        </p:sp>
        <p:sp>
          <p:nvSpPr>
            <p:cNvPr id="17" name="object 17"/>
            <p:cNvSpPr/>
            <p:nvPr/>
          </p:nvSpPr>
          <p:spPr>
            <a:xfrm>
              <a:off x="7763421" y="2627032"/>
              <a:ext cx="541020" cy="2900680"/>
            </a:xfrm>
            <a:custGeom>
              <a:avLst/>
              <a:gdLst/>
              <a:ahLst/>
              <a:cxnLst/>
              <a:rect l="l" t="t" r="r" b="b"/>
              <a:pathLst>
                <a:path w="541020" h="2900679">
                  <a:moveTo>
                    <a:pt x="341655" y="2866898"/>
                  </a:moveTo>
                  <a:lnTo>
                    <a:pt x="333565" y="2710700"/>
                  </a:lnTo>
                  <a:lnTo>
                    <a:pt x="328701" y="2387206"/>
                  </a:lnTo>
                  <a:lnTo>
                    <a:pt x="328701" y="1048588"/>
                  </a:lnTo>
                  <a:lnTo>
                    <a:pt x="333565" y="669290"/>
                  </a:lnTo>
                  <a:lnTo>
                    <a:pt x="333565" y="295579"/>
                  </a:lnTo>
                  <a:lnTo>
                    <a:pt x="333565" y="278853"/>
                  </a:lnTo>
                  <a:lnTo>
                    <a:pt x="325462" y="262128"/>
                  </a:lnTo>
                  <a:lnTo>
                    <a:pt x="307644" y="262128"/>
                  </a:lnTo>
                  <a:lnTo>
                    <a:pt x="299554" y="278853"/>
                  </a:lnTo>
                  <a:lnTo>
                    <a:pt x="291452" y="278853"/>
                  </a:lnTo>
                  <a:lnTo>
                    <a:pt x="286588" y="295579"/>
                  </a:lnTo>
                  <a:lnTo>
                    <a:pt x="278511" y="306768"/>
                  </a:lnTo>
                  <a:lnTo>
                    <a:pt x="273646" y="306768"/>
                  </a:lnTo>
                  <a:lnTo>
                    <a:pt x="260692" y="334670"/>
                  </a:lnTo>
                  <a:lnTo>
                    <a:pt x="249351" y="351396"/>
                  </a:lnTo>
                  <a:lnTo>
                    <a:pt x="236397" y="368109"/>
                  </a:lnTo>
                  <a:lnTo>
                    <a:pt x="223443" y="379247"/>
                  </a:lnTo>
                  <a:lnTo>
                    <a:pt x="210502" y="396024"/>
                  </a:lnTo>
                  <a:lnTo>
                    <a:pt x="197535" y="407149"/>
                  </a:lnTo>
                  <a:lnTo>
                    <a:pt x="184581" y="440601"/>
                  </a:lnTo>
                  <a:lnTo>
                    <a:pt x="173253" y="451777"/>
                  </a:lnTo>
                  <a:lnTo>
                    <a:pt x="147345" y="485228"/>
                  </a:lnTo>
                  <a:lnTo>
                    <a:pt x="134391" y="496404"/>
                  </a:lnTo>
                  <a:lnTo>
                    <a:pt x="100393" y="568896"/>
                  </a:lnTo>
                  <a:lnTo>
                    <a:pt x="87439" y="585622"/>
                  </a:lnTo>
                  <a:lnTo>
                    <a:pt x="79336" y="613524"/>
                  </a:lnTo>
                  <a:lnTo>
                    <a:pt x="82105" y="623074"/>
                  </a:lnTo>
                  <a:lnTo>
                    <a:pt x="63144" y="686054"/>
                  </a:lnTo>
                  <a:lnTo>
                    <a:pt x="58280" y="730643"/>
                  </a:lnTo>
                  <a:lnTo>
                    <a:pt x="55054" y="775271"/>
                  </a:lnTo>
                  <a:lnTo>
                    <a:pt x="55054" y="875665"/>
                  </a:lnTo>
                  <a:lnTo>
                    <a:pt x="50190" y="931468"/>
                  </a:lnTo>
                  <a:lnTo>
                    <a:pt x="50190" y="976045"/>
                  </a:lnTo>
                  <a:lnTo>
                    <a:pt x="50190" y="1165694"/>
                  </a:lnTo>
                  <a:lnTo>
                    <a:pt x="45339" y="1266088"/>
                  </a:lnTo>
                  <a:lnTo>
                    <a:pt x="42087" y="1372069"/>
                  </a:lnTo>
                  <a:lnTo>
                    <a:pt x="32385" y="1572895"/>
                  </a:lnTo>
                  <a:lnTo>
                    <a:pt x="32385" y="1673288"/>
                  </a:lnTo>
                  <a:lnTo>
                    <a:pt x="29146" y="1779270"/>
                  </a:lnTo>
                  <a:lnTo>
                    <a:pt x="24282" y="1879663"/>
                  </a:lnTo>
                  <a:lnTo>
                    <a:pt x="21056" y="1980057"/>
                  </a:lnTo>
                  <a:lnTo>
                    <a:pt x="11328" y="2069312"/>
                  </a:lnTo>
                  <a:lnTo>
                    <a:pt x="8089" y="2113889"/>
                  </a:lnTo>
                  <a:lnTo>
                    <a:pt x="3238" y="2158517"/>
                  </a:lnTo>
                  <a:lnTo>
                    <a:pt x="3238" y="2214334"/>
                  </a:lnTo>
                  <a:lnTo>
                    <a:pt x="0" y="2270099"/>
                  </a:lnTo>
                  <a:lnTo>
                    <a:pt x="0" y="2342578"/>
                  </a:lnTo>
                  <a:lnTo>
                    <a:pt x="3238" y="2403932"/>
                  </a:lnTo>
                  <a:lnTo>
                    <a:pt x="3238" y="2459748"/>
                  </a:lnTo>
                  <a:lnTo>
                    <a:pt x="8089" y="2521089"/>
                  </a:lnTo>
                  <a:lnTo>
                    <a:pt x="8089" y="2576855"/>
                  </a:lnTo>
                  <a:lnTo>
                    <a:pt x="11328" y="2649347"/>
                  </a:lnTo>
                  <a:lnTo>
                    <a:pt x="11328" y="2666111"/>
                  </a:lnTo>
                  <a:lnTo>
                    <a:pt x="16192" y="2677249"/>
                  </a:lnTo>
                  <a:lnTo>
                    <a:pt x="21056" y="2677249"/>
                  </a:lnTo>
                  <a:lnTo>
                    <a:pt x="21056" y="2693974"/>
                  </a:lnTo>
                  <a:lnTo>
                    <a:pt x="24282" y="2710700"/>
                  </a:lnTo>
                  <a:lnTo>
                    <a:pt x="29146" y="2710700"/>
                  </a:lnTo>
                  <a:lnTo>
                    <a:pt x="29146" y="2721876"/>
                  </a:lnTo>
                  <a:lnTo>
                    <a:pt x="45339" y="2738602"/>
                  </a:lnTo>
                  <a:lnTo>
                    <a:pt x="58280" y="2755328"/>
                  </a:lnTo>
                  <a:lnTo>
                    <a:pt x="79336" y="2766504"/>
                  </a:lnTo>
                  <a:lnTo>
                    <a:pt x="97142" y="2783230"/>
                  </a:lnTo>
                  <a:lnTo>
                    <a:pt x="118198" y="2794355"/>
                  </a:lnTo>
                  <a:lnTo>
                    <a:pt x="139255" y="2811132"/>
                  </a:lnTo>
                  <a:lnTo>
                    <a:pt x="160312" y="2838996"/>
                  </a:lnTo>
                  <a:lnTo>
                    <a:pt x="184581" y="2855709"/>
                  </a:lnTo>
                  <a:lnTo>
                    <a:pt x="205638" y="2866898"/>
                  </a:lnTo>
                  <a:lnTo>
                    <a:pt x="228307" y="2866898"/>
                  </a:lnTo>
                  <a:lnTo>
                    <a:pt x="270408" y="2900337"/>
                  </a:lnTo>
                  <a:lnTo>
                    <a:pt x="325462" y="2900337"/>
                  </a:lnTo>
                  <a:lnTo>
                    <a:pt x="336791" y="2883624"/>
                  </a:lnTo>
                  <a:lnTo>
                    <a:pt x="341655" y="2883624"/>
                  </a:lnTo>
                  <a:lnTo>
                    <a:pt x="341655" y="2866898"/>
                  </a:lnTo>
                  <a:close/>
                </a:path>
                <a:path w="541020" h="2900679">
                  <a:moveTo>
                    <a:pt x="540816" y="234226"/>
                  </a:moveTo>
                  <a:lnTo>
                    <a:pt x="535952" y="178460"/>
                  </a:lnTo>
                  <a:lnTo>
                    <a:pt x="535952" y="117119"/>
                  </a:lnTo>
                  <a:lnTo>
                    <a:pt x="531101" y="83731"/>
                  </a:lnTo>
                  <a:lnTo>
                    <a:pt x="531101" y="178460"/>
                  </a:lnTo>
                  <a:lnTo>
                    <a:pt x="531101" y="423875"/>
                  </a:lnTo>
                  <a:lnTo>
                    <a:pt x="527850" y="496404"/>
                  </a:lnTo>
                  <a:lnTo>
                    <a:pt x="527850" y="557758"/>
                  </a:lnTo>
                  <a:lnTo>
                    <a:pt x="523011" y="613524"/>
                  </a:lnTo>
                  <a:lnTo>
                    <a:pt x="519760" y="669290"/>
                  </a:lnTo>
                  <a:lnTo>
                    <a:pt x="510044" y="713917"/>
                  </a:lnTo>
                  <a:lnTo>
                    <a:pt x="501954" y="775271"/>
                  </a:lnTo>
                  <a:lnTo>
                    <a:pt x="493852" y="831075"/>
                  </a:lnTo>
                  <a:lnTo>
                    <a:pt x="485762" y="875665"/>
                  </a:lnTo>
                  <a:lnTo>
                    <a:pt x="472808" y="931468"/>
                  </a:lnTo>
                  <a:lnTo>
                    <a:pt x="469442" y="974001"/>
                  </a:lnTo>
                  <a:lnTo>
                    <a:pt x="446900" y="847801"/>
                  </a:lnTo>
                  <a:lnTo>
                    <a:pt x="443661" y="819899"/>
                  </a:lnTo>
                  <a:lnTo>
                    <a:pt x="433946" y="775271"/>
                  </a:lnTo>
                  <a:lnTo>
                    <a:pt x="425843" y="713917"/>
                  </a:lnTo>
                  <a:lnTo>
                    <a:pt x="422605" y="669290"/>
                  </a:lnTo>
                  <a:lnTo>
                    <a:pt x="422605" y="641426"/>
                  </a:lnTo>
                  <a:lnTo>
                    <a:pt x="425843" y="630250"/>
                  </a:lnTo>
                  <a:lnTo>
                    <a:pt x="433946" y="613524"/>
                  </a:lnTo>
                  <a:lnTo>
                    <a:pt x="443661" y="585622"/>
                  </a:lnTo>
                  <a:lnTo>
                    <a:pt x="455002" y="557758"/>
                  </a:lnTo>
                  <a:lnTo>
                    <a:pt x="464705" y="524268"/>
                  </a:lnTo>
                  <a:lnTo>
                    <a:pt x="472808" y="485228"/>
                  </a:lnTo>
                  <a:lnTo>
                    <a:pt x="480898" y="451777"/>
                  </a:lnTo>
                  <a:lnTo>
                    <a:pt x="489000" y="423875"/>
                  </a:lnTo>
                  <a:lnTo>
                    <a:pt x="498716" y="379247"/>
                  </a:lnTo>
                  <a:lnTo>
                    <a:pt x="501954" y="351396"/>
                  </a:lnTo>
                  <a:lnTo>
                    <a:pt x="510044" y="306768"/>
                  </a:lnTo>
                  <a:lnTo>
                    <a:pt x="514908" y="262128"/>
                  </a:lnTo>
                  <a:lnTo>
                    <a:pt x="519760" y="234226"/>
                  </a:lnTo>
                  <a:lnTo>
                    <a:pt x="523011" y="189649"/>
                  </a:lnTo>
                  <a:lnTo>
                    <a:pt x="527850" y="150558"/>
                  </a:lnTo>
                  <a:lnTo>
                    <a:pt x="527850" y="117119"/>
                  </a:lnTo>
                  <a:lnTo>
                    <a:pt x="531101" y="178460"/>
                  </a:lnTo>
                  <a:lnTo>
                    <a:pt x="531101" y="83731"/>
                  </a:lnTo>
                  <a:lnTo>
                    <a:pt x="527850" y="61353"/>
                  </a:lnTo>
                  <a:lnTo>
                    <a:pt x="523011" y="0"/>
                  </a:lnTo>
                  <a:lnTo>
                    <a:pt x="523011" y="61353"/>
                  </a:lnTo>
                  <a:lnTo>
                    <a:pt x="523011" y="105981"/>
                  </a:lnTo>
                  <a:lnTo>
                    <a:pt x="519760" y="150558"/>
                  </a:lnTo>
                  <a:lnTo>
                    <a:pt x="519760" y="189649"/>
                  </a:lnTo>
                  <a:lnTo>
                    <a:pt x="514908" y="223100"/>
                  </a:lnTo>
                  <a:lnTo>
                    <a:pt x="510044" y="262128"/>
                  </a:lnTo>
                  <a:lnTo>
                    <a:pt x="506818" y="295579"/>
                  </a:lnTo>
                  <a:lnTo>
                    <a:pt x="498716" y="334670"/>
                  </a:lnTo>
                  <a:lnTo>
                    <a:pt x="493852" y="368109"/>
                  </a:lnTo>
                  <a:lnTo>
                    <a:pt x="485762" y="407149"/>
                  </a:lnTo>
                  <a:lnTo>
                    <a:pt x="438797" y="568896"/>
                  </a:lnTo>
                  <a:lnTo>
                    <a:pt x="430707" y="585622"/>
                  </a:lnTo>
                  <a:lnTo>
                    <a:pt x="422605" y="613524"/>
                  </a:lnTo>
                  <a:lnTo>
                    <a:pt x="417753" y="630250"/>
                  </a:lnTo>
                  <a:lnTo>
                    <a:pt x="412889" y="641426"/>
                  </a:lnTo>
                  <a:lnTo>
                    <a:pt x="412889" y="669290"/>
                  </a:lnTo>
                  <a:lnTo>
                    <a:pt x="422605" y="730643"/>
                  </a:lnTo>
                  <a:lnTo>
                    <a:pt x="430707" y="775271"/>
                  </a:lnTo>
                  <a:lnTo>
                    <a:pt x="433946" y="819899"/>
                  </a:lnTo>
                  <a:lnTo>
                    <a:pt x="443661" y="858939"/>
                  </a:lnTo>
                  <a:lnTo>
                    <a:pt x="451764" y="903566"/>
                  </a:lnTo>
                  <a:lnTo>
                    <a:pt x="455002" y="931468"/>
                  </a:lnTo>
                  <a:lnTo>
                    <a:pt x="464705" y="976045"/>
                  </a:lnTo>
                  <a:lnTo>
                    <a:pt x="467956" y="1003960"/>
                  </a:lnTo>
                  <a:lnTo>
                    <a:pt x="472808" y="1020673"/>
                  </a:lnTo>
                  <a:lnTo>
                    <a:pt x="472808" y="1003960"/>
                  </a:lnTo>
                  <a:lnTo>
                    <a:pt x="489000" y="892429"/>
                  </a:lnTo>
                  <a:lnTo>
                    <a:pt x="498716" y="831075"/>
                  </a:lnTo>
                  <a:lnTo>
                    <a:pt x="506818" y="786447"/>
                  </a:lnTo>
                  <a:lnTo>
                    <a:pt x="514908" y="730643"/>
                  </a:lnTo>
                  <a:lnTo>
                    <a:pt x="523011" y="669290"/>
                  </a:lnTo>
                  <a:lnTo>
                    <a:pt x="527850" y="613524"/>
                  </a:lnTo>
                  <a:lnTo>
                    <a:pt x="531101" y="557758"/>
                  </a:lnTo>
                  <a:lnTo>
                    <a:pt x="535952" y="496404"/>
                  </a:lnTo>
                  <a:lnTo>
                    <a:pt x="535952" y="423875"/>
                  </a:lnTo>
                  <a:lnTo>
                    <a:pt x="540816" y="368109"/>
                  </a:lnTo>
                  <a:lnTo>
                    <a:pt x="540816" y="234226"/>
                  </a:lnTo>
                  <a:close/>
                </a:path>
              </a:pathLst>
            </a:custGeom>
            <a:solidFill>
              <a:srgbClr val="000000"/>
            </a:solidFill>
          </p:spPr>
          <p:txBody>
            <a:bodyPr wrap="square" lIns="0" tIns="0" rIns="0" bIns="0" rtlCol="0"/>
            <a:lstStyle/>
            <a:p>
              <a:endParaRPr/>
            </a:p>
          </p:txBody>
        </p:sp>
        <p:sp>
          <p:nvSpPr>
            <p:cNvPr id="18" name="object 18"/>
            <p:cNvSpPr/>
            <p:nvPr/>
          </p:nvSpPr>
          <p:spPr>
            <a:xfrm>
              <a:off x="7086600" y="951525"/>
              <a:ext cx="2057935" cy="5881025"/>
            </a:xfrm>
            <a:prstGeom prst="rect">
              <a:avLst/>
            </a:prstGeom>
            <a:blipFill>
              <a:blip r:embed="rId4" cstate="print"/>
              <a:stretch>
                <a:fillRect/>
              </a:stretch>
            </a:blipFill>
          </p:spPr>
          <p:txBody>
            <a:bodyPr wrap="square" lIns="0" tIns="0" rIns="0" bIns="0" rtlCol="0"/>
            <a:lstStyle/>
            <a:p>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78281" y="13207"/>
            <a:ext cx="8130540" cy="2038350"/>
          </a:xfrm>
          <a:prstGeom prst="rect">
            <a:avLst/>
          </a:prstGeom>
        </p:spPr>
        <p:txBody>
          <a:bodyPr vert="horz" wrap="square" lIns="0" tIns="12700" rIns="0" bIns="0" rtlCol="0">
            <a:spAutoFit/>
          </a:bodyPr>
          <a:lstStyle/>
          <a:p>
            <a:pPr marL="12700" marR="5080" indent="60960">
              <a:lnSpc>
                <a:spcPct val="100000"/>
              </a:lnSpc>
              <a:spcBef>
                <a:spcPts val="100"/>
              </a:spcBef>
            </a:pPr>
            <a:r>
              <a:rPr sz="4400" u="none" dirty="0"/>
              <a:t>WHEN ARE PERFORMANCE  EVALUATIONS SUPPOSED</a:t>
            </a:r>
            <a:r>
              <a:rPr sz="4400" u="none" spc="-105" dirty="0"/>
              <a:t> </a:t>
            </a:r>
            <a:r>
              <a:rPr sz="4400" u="none" dirty="0"/>
              <a:t>TO</a:t>
            </a:r>
            <a:endParaRPr sz="4400"/>
          </a:p>
          <a:p>
            <a:pPr marL="2916555">
              <a:lnSpc>
                <a:spcPct val="100000"/>
              </a:lnSpc>
              <a:spcBef>
                <a:spcPts val="5"/>
              </a:spcBef>
            </a:pPr>
            <a:r>
              <a:rPr sz="4400" u="none" dirty="0"/>
              <a:t>HAPPEN</a:t>
            </a:r>
            <a:endParaRPr sz="4400"/>
          </a:p>
        </p:txBody>
      </p:sp>
      <p:grpSp>
        <p:nvGrpSpPr>
          <p:cNvPr id="3" name="object 3"/>
          <p:cNvGrpSpPr/>
          <p:nvPr/>
        </p:nvGrpSpPr>
        <p:grpSpPr>
          <a:xfrm>
            <a:off x="1828800" y="2466555"/>
            <a:ext cx="5871210" cy="3744595"/>
            <a:chOff x="1828800" y="2466555"/>
            <a:chExt cx="5871210" cy="3744595"/>
          </a:xfrm>
        </p:grpSpPr>
        <p:sp>
          <p:nvSpPr>
            <p:cNvPr id="4" name="object 4"/>
            <p:cNvSpPr/>
            <p:nvPr/>
          </p:nvSpPr>
          <p:spPr>
            <a:xfrm>
              <a:off x="4141515" y="5470916"/>
              <a:ext cx="3530600" cy="440690"/>
            </a:xfrm>
            <a:custGeom>
              <a:avLst/>
              <a:gdLst/>
              <a:ahLst/>
              <a:cxnLst/>
              <a:rect l="l" t="t" r="r" b="b"/>
              <a:pathLst>
                <a:path w="3530600" h="440689">
                  <a:moveTo>
                    <a:pt x="2319664" y="0"/>
                  </a:moveTo>
                  <a:lnTo>
                    <a:pt x="252672" y="119180"/>
                  </a:lnTo>
                  <a:lnTo>
                    <a:pt x="0" y="327754"/>
                  </a:lnTo>
                  <a:lnTo>
                    <a:pt x="1284357" y="440318"/>
                  </a:lnTo>
                  <a:lnTo>
                    <a:pt x="3470692" y="216844"/>
                  </a:lnTo>
                  <a:lnTo>
                    <a:pt x="3530466" y="119180"/>
                  </a:lnTo>
                  <a:lnTo>
                    <a:pt x="3309330" y="43035"/>
                  </a:lnTo>
                  <a:lnTo>
                    <a:pt x="2319664" y="0"/>
                  </a:lnTo>
                  <a:close/>
                </a:path>
              </a:pathLst>
            </a:custGeom>
            <a:solidFill>
              <a:srgbClr val="58917C"/>
            </a:solidFill>
          </p:spPr>
          <p:txBody>
            <a:bodyPr wrap="square" lIns="0" tIns="0" rIns="0" bIns="0" rtlCol="0"/>
            <a:lstStyle/>
            <a:p>
              <a:endParaRPr/>
            </a:p>
          </p:txBody>
        </p:sp>
        <p:sp>
          <p:nvSpPr>
            <p:cNvPr id="5" name="object 5"/>
            <p:cNvSpPr/>
            <p:nvPr/>
          </p:nvSpPr>
          <p:spPr>
            <a:xfrm>
              <a:off x="4159064" y="5659626"/>
              <a:ext cx="1341120" cy="236854"/>
            </a:xfrm>
            <a:custGeom>
              <a:avLst/>
              <a:gdLst/>
              <a:ahLst/>
              <a:cxnLst/>
              <a:rect l="l" t="t" r="r" b="b"/>
              <a:pathLst>
                <a:path w="1341120" h="236854">
                  <a:moveTo>
                    <a:pt x="263214" y="0"/>
                  </a:moveTo>
                  <a:lnTo>
                    <a:pt x="0" y="132427"/>
                  </a:lnTo>
                  <a:lnTo>
                    <a:pt x="1252968" y="236707"/>
                  </a:lnTo>
                  <a:lnTo>
                    <a:pt x="1340716" y="167178"/>
                  </a:lnTo>
                  <a:lnTo>
                    <a:pt x="1312448" y="56282"/>
                  </a:lnTo>
                  <a:lnTo>
                    <a:pt x="263214" y="0"/>
                  </a:lnTo>
                  <a:close/>
                </a:path>
              </a:pathLst>
            </a:custGeom>
            <a:solidFill>
              <a:srgbClr val="E2DDE6"/>
            </a:solidFill>
          </p:spPr>
          <p:txBody>
            <a:bodyPr wrap="square" lIns="0" tIns="0" rIns="0" bIns="0" rtlCol="0"/>
            <a:lstStyle/>
            <a:p>
              <a:endParaRPr/>
            </a:p>
          </p:txBody>
        </p:sp>
        <p:sp>
          <p:nvSpPr>
            <p:cNvPr id="6" name="object 6"/>
            <p:cNvSpPr/>
            <p:nvPr/>
          </p:nvSpPr>
          <p:spPr>
            <a:xfrm>
              <a:off x="2074458" y="3742738"/>
              <a:ext cx="4018915" cy="1840864"/>
            </a:xfrm>
            <a:custGeom>
              <a:avLst/>
              <a:gdLst/>
              <a:ahLst/>
              <a:cxnLst/>
              <a:rect l="l" t="t" r="r" b="b"/>
              <a:pathLst>
                <a:path w="4018915" h="1840864">
                  <a:moveTo>
                    <a:pt x="1431856" y="0"/>
                  </a:moveTo>
                  <a:lnTo>
                    <a:pt x="1003688" y="188765"/>
                  </a:lnTo>
                  <a:lnTo>
                    <a:pt x="400083" y="293017"/>
                  </a:lnTo>
                  <a:lnTo>
                    <a:pt x="0" y="445364"/>
                  </a:lnTo>
                  <a:lnTo>
                    <a:pt x="768565" y="1840742"/>
                  </a:lnTo>
                  <a:lnTo>
                    <a:pt x="3056663" y="1771213"/>
                  </a:lnTo>
                  <a:lnTo>
                    <a:pt x="4018356" y="1456705"/>
                  </a:lnTo>
                  <a:lnTo>
                    <a:pt x="3839327" y="321096"/>
                  </a:lnTo>
                  <a:lnTo>
                    <a:pt x="3456829" y="249926"/>
                  </a:lnTo>
                  <a:lnTo>
                    <a:pt x="2923275" y="62968"/>
                  </a:lnTo>
                  <a:lnTo>
                    <a:pt x="1431856" y="0"/>
                  </a:lnTo>
                  <a:close/>
                </a:path>
              </a:pathLst>
            </a:custGeom>
            <a:solidFill>
              <a:srgbClr val="FFA64D"/>
            </a:solidFill>
          </p:spPr>
          <p:txBody>
            <a:bodyPr wrap="square" lIns="0" tIns="0" rIns="0" bIns="0" rtlCol="0"/>
            <a:lstStyle/>
            <a:p>
              <a:endParaRPr/>
            </a:p>
          </p:txBody>
        </p:sp>
        <p:sp>
          <p:nvSpPr>
            <p:cNvPr id="7" name="object 7"/>
            <p:cNvSpPr/>
            <p:nvPr/>
          </p:nvSpPr>
          <p:spPr>
            <a:xfrm>
              <a:off x="3036039" y="2487962"/>
              <a:ext cx="3242945" cy="1308100"/>
            </a:xfrm>
            <a:custGeom>
              <a:avLst/>
              <a:gdLst/>
              <a:ahLst/>
              <a:cxnLst/>
              <a:rect l="l" t="t" r="r" b="b"/>
              <a:pathLst>
                <a:path w="3242945" h="1308100">
                  <a:moveTo>
                    <a:pt x="2565328" y="0"/>
                  </a:moveTo>
                  <a:lnTo>
                    <a:pt x="2172230" y="0"/>
                  </a:lnTo>
                  <a:lnTo>
                    <a:pt x="1393247" y="49762"/>
                  </a:lnTo>
                  <a:lnTo>
                    <a:pt x="986162" y="195437"/>
                  </a:lnTo>
                  <a:lnTo>
                    <a:pt x="610642" y="394072"/>
                  </a:lnTo>
                  <a:lnTo>
                    <a:pt x="438680" y="746583"/>
                  </a:lnTo>
                  <a:lnTo>
                    <a:pt x="77206" y="930344"/>
                  </a:lnTo>
                  <a:lnTo>
                    <a:pt x="7037" y="1004849"/>
                  </a:lnTo>
                  <a:lnTo>
                    <a:pt x="0" y="1128979"/>
                  </a:lnTo>
                  <a:lnTo>
                    <a:pt x="136863" y="1215021"/>
                  </a:lnTo>
                  <a:lnTo>
                    <a:pt x="2737291" y="1307736"/>
                  </a:lnTo>
                  <a:lnTo>
                    <a:pt x="3218137" y="941881"/>
                  </a:lnTo>
                  <a:lnTo>
                    <a:pt x="3242577" y="430491"/>
                  </a:lnTo>
                  <a:lnTo>
                    <a:pt x="3098882" y="210310"/>
                  </a:lnTo>
                  <a:lnTo>
                    <a:pt x="2565328" y="0"/>
                  </a:lnTo>
                  <a:close/>
                </a:path>
              </a:pathLst>
            </a:custGeom>
            <a:solidFill>
              <a:srgbClr val="5C4569"/>
            </a:solidFill>
          </p:spPr>
          <p:txBody>
            <a:bodyPr wrap="square" lIns="0" tIns="0" rIns="0" bIns="0" rtlCol="0"/>
            <a:lstStyle/>
            <a:p>
              <a:endParaRPr/>
            </a:p>
          </p:txBody>
        </p:sp>
        <p:sp>
          <p:nvSpPr>
            <p:cNvPr id="8" name="object 8"/>
            <p:cNvSpPr/>
            <p:nvPr/>
          </p:nvSpPr>
          <p:spPr>
            <a:xfrm>
              <a:off x="1853361" y="2641980"/>
              <a:ext cx="4934585" cy="3540760"/>
            </a:xfrm>
            <a:custGeom>
              <a:avLst/>
              <a:gdLst/>
              <a:ahLst/>
              <a:cxnLst/>
              <a:rect l="l" t="t" r="r" b="b"/>
              <a:pathLst>
                <a:path w="4934584" h="3540760">
                  <a:moveTo>
                    <a:pt x="4098988" y="604240"/>
                  </a:moveTo>
                  <a:lnTo>
                    <a:pt x="3993870" y="390601"/>
                  </a:lnTo>
                  <a:lnTo>
                    <a:pt x="3432340" y="87718"/>
                  </a:lnTo>
                  <a:lnTo>
                    <a:pt x="3088424" y="0"/>
                  </a:lnTo>
                  <a:lnTo>
                    <a:pt x="2607513" y="298018"/>
                  </a:lnTo>
                  <a:lnTo>
                    <a:pt x="2172335" y="576033"/>
                  </a:lnTo>
                  <a:lnTo>
                    <a:pt x="1979320" y="908799"/>
                  </a:lnTo>
                  <a:lnTo>
                    <a:pt x="2024938" y="1150391"/>
                  </a:lnTo>
                  <a:lnTo>
                    <a:pt x="2354808" y="1244765"/>
                  </a:lnTo>
                  <a:lnTo>
                    <a:pt x="2582926" y="1251445"/>
                  </a:lnTo>
                  <a:lnTo>
                    <a:pt x="2905798" y="1211694"/>
                  </a:lnTo>
                  <a:lnTo>
                    <a:pt x="3105797" y="1229893"/>
                  </a:lnTo>
                  <a:lnTo>
                    <a:pt x="3548062" y="1171930"/>
                  </a:lnTo>
                  <a:lnTo>
                    <a:pt x="4000639" y="897128"/>
                  </a:lnTo>
                  <a:lnTo>
                    <a:pt x="4098988" y="604240"/>
                  </a:lnTo>
                  <a:close/>
                </a:path>
                <a:path w="4934584" h="3540760">
                  <a:moveTo>
                    <a:pt x="4934369" y="2552509"/>
                  </a:moveTo>
                  <a:lnTo>
                    <a:pt x="4892256" y="2118817"/>
                  </a:lnTo>
                  <a:lnTo>
                    <a:pt x="4579836" y="1671929"/>
                  </a:lnTo>
                  <a:lnTo>
                    <a:pt x="4400804" y="1516240"/>
                  </a:lnTo>
                  <a:lnTo>
                    <a:pt x="4074553" y="1411986"/>
                  </a:lnTo>
                  <a:lnTo>
                    <a:pt x="3899052" y="1405318"/>
                  </a:lnTo>
                  <a:lnTo>
                    <a:pt x="3779507" y="1713204"/>
                  </a:lnTo>
                  <a:lnTo>
                    <a:pt x="3807777" y="2237981"/>
                  </a:lnTo>
                  <a:lnTo>
                    <a:pt x="3941165" y="2496223"/>
                  </a:lnTo>
                  <a:lnTo>
                    <a:pt x="3112859" y="2671686"/>
                  </a:lnTo>
                  <a:lnTo>
                    <a:pt x="2045982" y="2797479"/>
                  </a:lnTo>
                  <a:lnTo>
                    <a:pt x="2579420" y="2021103"/>
                  </a:lnTo>
                  <a:lnTo>
                    <a:pt x="2740876" y="1964804"/>
                  </a:lnTo>
                  <a:lnTo>
                    <a:pt x="2874226" y="1895297"/>
                  </a:lnTo>
                  <a:lnTo>
                    <a:pt x="3021584" y="1698332"/>
                  </a:lnTo>
                  <a:lnTo>
                    <a:pt x="3200603" y="1628838"/>
                  </a:lnTo>
                  <a:lnTo>
                    <a:pt x="3246247" y="1544459"/>
                  </a:lnTo>
                  <a:lnTo>
                    <a:pt x="3140837" y="1418666"/>
                  </a:lnTo>
                  <a:lnTo>
                    <a:pt x="2828594" y="1397114"/>
                  </a:lnTo>
                  <a:lnTo>
                    <a:pt x="2947962" y="1355699"/>
                  </a:lnTo>
                  <a:lnTo>
                    <a:pt x="3172637" y="1355699"/>
                  </a:lnTo>
                  <a:lnTo>
                    <a:pt x="3306026" y="1342491"/>
                  </a:lnTo>
                  <a:lnTo>
                    <a:pt x="3306026" y="1299400"/>
                  </a:lnTo>
                  <a:lnTo>
                    <a:pt x="3140837" y="1251445"/>
                  </a:lnTo>
                  <a:lnTo>
                    <a:pt x="2772435" y="1279525"/>
                  </a:lnTo>
                  <a:lnTo>
                    <a:pt x="2561869" y="1370571"/>
                  </a:lnTo>
                  <a:lnTo>
                    <a:pt x="2354808" y="1433537"/>
                  </a:lnTo>
                  <a:lnTo>
                    <a:pt x="2161794" y="1852345"/>
                  </a:lnTo>
                  <a:lnTo>
                    <a:pt x="2000377" y="1993023"/>
                  </a:lnTo>
                  <a:lnTo>
                    <a:pt x="1747697" y="2196655"/>
                  </a:lnTo>
                  <a:lnTo>
                    <a:pt x="1316024" y="2482977"/>
                  </a:lnTo>
                  <a:lnTo>
                    <a:pt x="1273924" y="2168448"/>
                  </a:lnTo>
                  <a:lnTo>
                    <a:pt x="933500" y="1789379"/>
                  </a:lnTo>
                  <a:lnTo>
                    <a:pt x="607123" y="1559331"/>
                  </a:lnTo>
                  <a:lnTo>
                    <a:pt x="294792" y="1537792"/>
                  </a:lnTo>
                  <a:lnTo>
                    <a:pt x="73698" y="1671929"/>
                  </a:lnTo>
                  <a:lnTo>
                    <a:pt x="0" y="1867230"/>
                  </a:lnTo>
                  <a:lnTo>
                    <a:pt x="28079" y="2140369"/>
                  </a:lnTo>
                  <a:lnTo>
                    <a:pt x="294792" y="2580640"/>
                  </a:lnTo>
                  <a:lnTo>
                    <a:pt x="382511" y="2888526"/>
                  </a:lnTo>
                  <a:lnTo>
                    <a:pt x="519379" y="3085515"/>
                  </a:lnTo>
                  <a:lnTo>
                    <a:pt x="828230" y="3232835"/>
                  </a:lnTo>
                  <a:lnTo>
                    <a:pt x="754532" y="3287471"/>
                  </a:lnTo>
                  <a:lnTo>
                    <a:pt x="754532" y="3400031"/>
                  </a:lnTo>
                  <a:lnTo>
                    <a:pt x="887895" y="3505962"/>
                  </a:lnTo>
                  <a:lnTo>
                    <a:pt x="1066863" y="3540734"/>
                  </a:lnTo>
                  <a:lnTo>
                    <a:pt x="1154607" y="3386785"/>
                  </a:lnTo>
                  <a:lnTo>
                    <a:pt x="1347622" y="3280841"/>
                  </a:lnTo>
                  <a:lnTo>
                    <a:pt x="1316024" y="3471202"/>
                  </a:lnTo>
                  <a:lnTo>
                    <a:pt x="1466938" y="3477831"/>
                  </a:lnTo>
                  <a:lnTo>
                    <a:pt x="1702066" y="3449688"/>
                  </a:lnTo>
                  <a:lnTo>
                    <a:pt x="1775764" y="3323894"/>
                  </a:lnTo>
                  <a:lnTo>
                    <a:pt x="2045982" y="3252711"/>
                  </a:lnTo>
                  <a:lnTo>
                    <a:pt x="2326754" y="3092145"/>
                  </a:lnTo>
                  <a:lnTo>
                    <a:pt x="2681211" y="3001099"/>
                  </a:lnTo>
                  <a:lnTo>
                    <a:pt x="4106062" y="2923298"/>
                  </a:lnTo>
                  <a:lnTo>
                    <a:pt x="4625479" y="2847149"/>
                  </a:lnTo>
                  <a:lnTo>
                    <a:pt x="4800968" y="2805773"/>
                  </a:lnTo>
                  <a:lnTo>
                    <a:pt x="4934369" y="2552509"/>
                  </a:lnTo>
                  <a:close/>
                </a:path>
              </a:pathLst>
            </a:custGeom>
            <a:solidFill>
              <a:srgbClr val="FFD5AB"/>
            </a:solidFill>
          </p:spPr>
          <p:txBody>
            <a:bodyPr wrap="square" lIns="0" tIns="0" rIns="0" bIns="0" rtlCol="0"/>
            <a:lstStyle/>
            <a:p>
              <a:endParaRPr/>
            </a:p>
          </p:txBody>
        </p:sp>
        <p:sp>
          <p:nvSpPr>
            <p:cNvPr id="9" name="object 9"/>
            <p:cNvSpPr/>
            <p:nvPr/>
          </p:nvSpPr>
          <p:spPr>
            <a:xfrm>
              <a:off x="4201172" y="3502681"/>
              <a:ext cx="435609" cy="442595"/>
            </a:xfrm>
            <a:custGeom>
              <a:avLst/>
              <a:gdLst/>
              <a:ahLst/>
              <a:cxnLst/>
              <a:rect l="l" t="t" r="r" b="b"/>
              <a:pathLst>
                <a:path w="435610" h="442595">
                  <a:moveTo>
                    <a:pt x="77206" y="0"/>
                  </a:moveTo>
                  <a:lnTo>
                    <a:pt x="0" y="15012"/>
                  </a:lnTo>
                  <a:lnTo>
                    <a:pt x="343924" y="442028"/>
                  </a:lnTo>
                  <a:lnTo>
                    <a:pt x="435176" y="412281"/>
                  </a:lnTo>
                  <a:lnTo>
                    <a:pt x="77206" y="0"/>
                  </a:lnTo>
                  <a:close/>
                </a:path>
              </a:pathLst>
            </a:custGeom>
            <a:solidFill>
              <a:srgbClr val="FFE400"/>
            </a:solidFill>
          </p:spPr>
          <p:txBody>
            <a:bodyPr wrap="square" lIns="0" tIns="0" rIns="0" bIns="0" rtlCol="0"/>
            <a:lstStyle/>
            <a:p>
              <a:endParaRPr/>
            </a:p>
          </p:txBody>
        </p:sp>
        <p:sp>
          <p:nvSpPr>
            <p:cNvPr id="10" name="object 10"/>
            <p:cNvSpPr/>
            <p:nvPr/>
          </p:nvSpPr>
          <p:spPr>
            <a:xfrm>
              <a:off x="4123965" y="3423310"/>
              <a:ext cx="161420" cy="97579"/>
            </a:xfrm>
            <a:prstGeom prst="rect">
              <a:avLst/>
            </a:prstGeom>
            <a:blipFill>
              <a:blip r:embed="rId2" cstate="print"/>
              <a:stretch>
                <a:fillRect/>
              </a:stretch>
            </a:blipFill>
          </p:spPr>
          <p:txBody>
            <a:bodyPr wrap="square" lIns="0" tIns="0" rIns="0" bIns="0" rtlCol="0"/>
            <a:lstStyle/>
            <a:p>
              <a:endParaRPr/>
            </a:p>
          </p:txBody>
        </p:sp>
        <p:sp>
          <p:nvSpPr>
            <p:cNvPr id="11" name="object 11"/>
            <p:cNvSpPr/>
            <p:nvPr/>
          </p:nvSpPr>
          <p:spPr>
            <a:xfrm>
              <a:off x="4734598" y="3108756"/>
              <a:ext cx="530225" cy="525145"/>
            </a:xfrm>
            <a:custGeom>
              <a:avLst/>
              <a:gdLst/>
              <a:ahLst/>
              <a:cxnLst/>
              <a:rect l="l" t="t" r="r" b="b"/>
              <a:pathLst>
                <a:path w="530225" h="525145">
                  <a:moveTo>
                    <a:pt x="308775" y="43091"/>
                  </a:moveTo>
                  <a:lnTo>
                    <a:pt x="270192" y="14871"/>
                  </a:lnTo>
                  <a:lnTo>
                    <a:pt x="207187" y="0"/>
                  </a:lnTo>
                  <a:lnTo>
                    <a:pt x="115900" y="0"/>
                  </a:lnTo>
                  <a:lnTo>
                    <a:pt x="0" y="6667"/>
                  </a:lnTo>
                  <a:lnTo>
                    <a:pt x="101765" y="57962"/>
                  </a:lnTo>
                  <a:lnTo>
                    <a:pt x="291401" y="69494"/>
                  </a:lnTo>
                  <a:lnTo>
                    <a:pt x="308775" y="43091"/>
                  </a:lnTo>
                  <a:close/>
                </a:path>
                <a:path w="530225" h="525145">
                  <a:moveTo>
                    <a:pt x="529907" y="494982"/>
                  </a:moveTo>
                  <a:lnTo>
                    <a:pt x="438619" y="451891"/>
                  </a:lnTo>
                  <a:lnTo>
                    <a:pt x="354406" y="442023"/>
                  </a:lnTo>
                  <a:lnTo>
                    <a:pt x="277266" y="427151"/>
                  </a:lnTo>
                  <a:lnTo>
                    <a:pt x="168313" y="427151"/>
                  </a:lnTo>
                  <a:lnTo>
                    <a:pt x="49060" y="438683"/>
                  </a:lnTo>
                  <a:lnTo>
                    <a:pt x="154470" y="491655"/>
                  </a:lnTo>
                  <a:lnTo>
                    <a:pt x="308775" y="506526"/>
                  </a:lnTo>
                  <a:lnTo>
                    <a:pt x="392988" y="524738"/>
                  </a:lnTo>
                  <a:lnTo>
                    <a:pt x="498398" y="518198"/>
                  </a:lnTo>
                  <a:lnTo>
                    <a:pt x="529907" y="494982"/>
                  </a:lnTo>
                  <a:close/>
                </a:path>
              </a:pathLst>
            </a:custGeom>
            <a:solidFill>
              <a:srgbClr val="FFFFFF"/>
            </a:solidFill>
          </p:spPr>
          <p:txBody>
            <a:bodyPr wrap="square" lIns="0" tIns="0" rIns="0" bIns="0" rtlCol="0"/>
            <a:lstStyle/>
            <a:p>
              <a:endParaRPr/>
            </a:p>
          </p:txBody>
        </p:sp>
        <p:sp>
          <p:nvSpPr>
            <p:cNvPr id="12" name="object 12"/>
            <p:cNvSpPr/>
            <p:nvPr/>
          </p:nvSpPr>
          <p:spPr>
            <a:xfrm>
              <a:off x="5524220" y="3206466"/>
              <a:ext cx="245576" cy="72837"/>
            </a:xfrm>
            <a:prstGeom prst="rect">
              <a:avLst/>
            </a:prstGeom>
            <a:blipFill>
              <a:blip r:embed="rId3" cstate="print"/>
              <a:stretch>
                <a:fillRect/>
              </a:stretch>
            </a:blipFill>
          </p:spPr>
          <p:txBody>
            <a:bodyPr wrap="square" lIns="0" tIns="0" rIns="0" bIns="0" rtlCol="0"/>
            <a:lstStyle/>
            <a:p>
              <a:endParaRPr/>
            </a:p>
          </p:txBody>
        </p:sp>
        <p:sp>
          <p:nvSpPr>
            <p:cNvPr id="13" name="object 13"/>
            <p:cNvSpPr/>
            <p:nvPr/>
          </p:nvSpPr>
          <p:spPr>
            <a:xfrm>
              <a:off x="4797798" y="3572321"/>
              <a:ext cx="452755" cy="104775"/>
            </a:xfrm>
            <a:custGeom>
              <a:avLst/>
              <a:gdLst/>
              <a:ahLst/>
              <a:cxnLst/>
              <a:rect l="l" t="t" r="r" b="b"/>
              <a:pathLst>
                <a:path w="452754" h="104775">
                  <a:moveTo>
                    <a:pt x="0" y="0"/>
                  </a:moveTo>
                  <a:lnTo>
                    <a:pt x="38573" y="46287"/>
                  </a:lnTo>
                  <a:lnTo>
                    <a:pt x="136921" y="79370"/>
                  </a:lnTo>
                  <a:lnTo>
                    <a:pt x="298283" y="104251"/>
                  </a:lnTo>
                  <a:lnTo>
                    <a:pt x="382498" y="104251"/>
                  </a:lnTo>
                  <a:lnTo>
                    <a:pt x="428138" y="79370"/>
                  </a:lnTo>
                  <a:lnTo>
                    <a:pt x="452578" y="49623"/>
                  </a:lnTo>
                  <a:lnTo>
                    <a:pt x="382498" y="57825"/>
                  </a:lnTo>
                  <a:lnTo>
                    <a:pt x="319190" y="57825"/>
                  </a:lnTo>
                  <a:lnTo>
                    <a:pt x="207002" y="31414"/>
                  </a:lnTo>
                  <a:lnTo>
                    <a:pt x="45640" y="18209"/>
                  </a:lnTo>
                  <a:lnTo>
                    <a:pt x="0" y="0"/>
                  </a:lnTo>
                  <a:close/>
                </a:path>
              </a:pathLst>
            </a:custGeom>
            <a:solidFill>
              <a:srgbClr val="DF6666"/>
            </a:solidFill>
          </p:spPr>
          <p:txBody>
            <a:bodyPr wrap="square" lIns="0" tIns="0" rIns="0" bIns="0" rtlCol="0"/>
            <a:lstStyle/>
            <a:p>
              <a:endParaRPr/>
            </a:p>
          </p:txBody>
        </p:sp>
        <p:sp>
          <p:nvSpPr>
            <p:cNvPr id="14" name="object 14"/>
            <p:cNvSpPr/>
            <p:nvPr/>
          </p:nvSpPr>
          <p:spPr>
            <a:xfrm>
              <a:off x="1835810" y="2632112"/>
              <a:ext cx="4966335" cy="3578860"/>
            </a:xfrm>
            <a:custGeom>
              <a:avLst/>
              <a:gdLst/>
              <a:ahLst/>
              <a:cxnLst/>
              <a:rect l="l" t="t" r="r" b="b"/>
              <a:pathLst>
                <a:path w="4966334" h="3578860">
                  <a:moveTo>
                    <a:pt x="3337407" y="1330807"/>
                  </a:moveTo>
                  <a:lnTo>
                    <a:pt x="3158388" y="1267841"/>
                  </a:lnTo>
                  <a:lnTo>
                    <a:pt x="3144545" y="1317612"/>
                  </a:lnTo>
                  <a:lnTo>
                    <a:pt x="2863697" y="1330807"/>
                  </a:lnTo>
                  <a:lnTo>
                    <a:pt x="2579420" y="1471485"/>
                  </a:lnTo>
                  <a:lnTo>
                    <a:pt x="2846146" y="1506232"/>
                  </a:lnTo>
                  <a:lnTo>
                    <a:pt x="2951378" y="1582407"/>
                  </a:lnTo>
                  <a:lnTo>
                    <a:pt x="3056801" y="1632026"/>
                  </a:lnTo>
                  <a:lnTo>
                    <a:pt x="2891777" y="1708200"/>
                  </a:lnTo>
                  <a:lnTo>
                    <a:pt x="2758427" y="1890293"/>
                  </a:lnTo>
                  <a:lnTo>
                    <a:pt x="2551366" y="2002891"/>
                  </a:lnTo>
                  <a:lnTo>
                    <a:pt x="2151291" y="2451468"/>
                  </a:lnTo>
                  <a:lnTo>
                    <a:pt x="1824913" y="2765971"/>
                  </a:lnTo>
                  <a:lnTo>
                    <a:pt x="1203731" y="2933166"/>
                  </a:lnTo>
                  <a:lnTo>
                    <a:pt x="877354" y="3045726"/>
                  </a:lnTo>
                  <a:lnTo>
                    <a:pt x="919454" y="2898394"/>
                  </a:lnTo>
                  <a:lnTo>
                    <a:pt x="1126515" y="2689822"/>
                  </a:lnTo>
                  <a:lnTo>
                    <a:pt x="1603806" y="2416695"/>
                  </a:lnTo>
                  <a:lnTo>
                    <a:pt x="1838960" y="2156764"/>
                  </a:lnTo>
                  <a:lnTo>
                    <a:pt x="1512557" y="2401798"/>
                  </a:lnTo>
                  <a:lnTo>
                    <a:pt x="891400" y="2640177"/>
                  </a:lnTo>
                  <a:lnTo>
                    <a:pt x="519417" y="2878531"/>
                  </a:lnTo>
                  <a:lnTo>
                    <a:pt x="491324" y="2583891"/>
                  </a:lnTo>
                  <a:lnTo>
                    <a:pt x="164947" y="2093937"/>
                  </a:lnTo>
                  <a:lnTo>
                    <a:pt x="224599" y="1723072"/>
                  </a:lnTo>
                  <a:lnTo>
                    <a:pt x="386054" y="1554327"/>
                  </a:lnTo>
                  <a:lnTo>
                    <a:pt x="164947" y="1618830"/>
                  </a:lnTo>
                  <a:lnTo>
                    <a:pt x="0" y="1855546"/>
                  </a:lnTo>
                  <a:lnTo>
                    <a:pt x="17551" y="2122017"/>
                  </a:lnTo>
                  <a:lnTo>
                    <a:pt x="193027" y="2443200"/>
                  </a:lnTo>
                  <a:lnTo>
                    <a:pt x="343916" y="2653411"/>
                  </a:lnTo>
                  <a:lnTo>
                    <a:pt x="417614" y="2961297"/>
                  </a:lnTo>
                  <a:lnTo>
                    <a:pt x="579069" y="3115246"/>
                  </a:lnTo>
                  <a:lnTo>
                    <a:pt x="845781" y="3234436"/>
                  </a:lnTo>
                  <a:lnTo>
                    <a:pt x="1098461" y="3067240"/>
                  </a:lnTo>
                  <a:lnTo>
                    <a:pt x="1824913" y="2863634"/>
                  </a:lnTo>
                  <a:lnTo>
                    <a:pt x="2017928" y="2822257"/>
                  </a:lnTo>
                  <a:lnTo>
                    <a:pt x="2239010" y="2527604"/>
                  </a:lnTo>
                  <a:lnTo>
                    <a:pt x="2611018" y="2037638"/>
                  </a:lnTo>
                  <a:lnTo>
                    <a:pt x="2758427" y="1974672"/>
                  </a:lnTo>
                  <a:lnTo>
                    <a:pt x="2863697" y="1911845"/>
                  </a:lnTo>
                  <a:lnTo>
                    <a:pt x="3025000" y="1708200"/>
                  </a:lnTo>
                  <a:lnTo>
                    <a:pt x="3232289" y="1625498"/>
                  </a:lnTo>
                  <a:lnTo>
                    <a:pt x="3246132" y="1547660"/>
                  </a:lnTo>
                  <a:lnTo>
                    <a:pt x="3158388" y="1428534"/>
                  </a:lnTo>
                  <a:lnTo>
                    <a:pt x="2863697" y="1415186"/>
                  </a:lnTo>
                  <a:lnTo>
                    <a:pt x="2997022" y="1365567"/>
                  </a:lnTo>
                  <a:lnTo>
                    <a:pt x="3277933" y="1365567"/>
                  </a:lnTo>
                  <a:lnTo>
                    <a:pt x="3337407" y="1330807"/>
                  </a:lnTo>
                  <a:close/>
                </a:path>
                <a:path w="4966334" h="3578860">
                  <a:moveTo>
                    <a:pt x="3547948" y="820953"/>
                  </a:moveTo>
                  <a:lnTo>
                    <a:pt x="3477869" y="787869"/>
                  </a:lnTo>
                  <a:lnTo>
                    <a:pt x="3397186" y="797737"/>
                  </a:lnTo>
                  <a:lnTo>
                    <a:pt x="3323577" y="762990"/>
                  </a:lnTo>
                  <a:lnTo>
                    <a:pt x="3228759" y="756450"/>
                  </a:lnTo>
                  <a:lnTo>
                    <a:pt x="3148076" y="779526"/>
                  </a:lnTo>
                  <a:lnTo>
                    <a:pt x="3295307" y="811085"/>
                  </a:lnTo>
                  <a:lnTo>
                    <a:pt x="3316503" y="842492"/>
                  </a:lnTo>
                  <a:lnTo>
                    <a:pt x="3288233" y="880579"/>
                  </a:lnTo>
                  <a:lnTo>
                    <a:pt x="3344481" y="890447"/>
                  </a:lnTo>
                  <a:lnTo>
                    <a:pt x="3390125" y="835825"/>
                  </a:lnTo>
                  <a:lnTo>
                    <a:pt x="3460204" y="824280"/>
                  </a:lnTo>
                  <a:lnTo>
                    <a:pt x="3512909" y="839165"/>
                  </a:lnTo>
                  <a:lnTo>
                    <a:pt x="3547948" y="820953"/>
                  </a:lnTo>
                  <a:close/>
                </a:path>
                <a:path w="4966334" h="3578860">
                  <a:moveTo>
                    <a:pt x="3825329" y="571030"/>
                  </a:moveTo>
                  <a:lnTo>
                    <a:pt x="3779685" y="532942"/>
                  </a:lnTo>
                  <a:lnTo>
                    <a:pt x="3786746" y="499859"/>
                  </a:lnTo>
                  <a:lnTo>
                    <a:pt x="3614788" y="541274"/>
                  </a:lnTo>
                  <a:lnTo>
                    <a:pt x="3527044" y="589229"/>
                  </a:lnTo>
                  <a:lnTo>
                    <a:pt x="3492004" y="676948"/>
                  </a:lnTo>
                  <a:lnTo>
                    <a:pt x="3505847" y="736574"/>
                  </a:lnTo>
                  <a:lnTo>
                    <a:pt x="3547948" y="762990"/>
                  </a:lnTo>
                  <a:lnTo>
                    <a:pt x="3555009" y="670267"/>
                  </a:lnTo>
                  <a:lnTo>
                    <a:pt x="3642766" y="605777"/>
                  </a:lnTo>
                  <a:lnTo>
                    <a:pt x="3737584" y="571030"/>
                  </a:lnTo>
                  <a:lnTo>
                    <a:pt x="3825329" y="571030"/>
                  </a:lnTo>
                  <a:close/>
                </a:path>
                <a:path w="4966334" h="3578860">
                  <a:moveTo>
                    <a:pt x="4056773" y="506526"/>
                  </a:moveTo>
                  <a:lnTo>
                    <a:pt x="3839464" y="349173"/>
                  </a:lnTo>
                  <a:lnTo>
                    <a:pt x="3446361" y="112458"/>
                  </a:lnTo>
                  <a:lnTo>
                    <a:pt x="3165449" y="0"/>
                  </a:lnTo>
                  <a:lnTo>
                    <a:pt x="2807538" y="215176"/>
                  </a:lnTo>
                  <a:lnTo>
                    <a:pt x="2270595" y="526262"/>
                  </a:lnTo>
                  <a:lnTo>
                    <a:pt x="2045982" y="794537"/>
                  </a:lnTo>
                  <a:lnTo>
                    <a:pt x="1951228" y="1157058"/>
                  </a:lnTo>
                  <a:lnTo>
                    <a:pt x="2175840" y="1214882"/>
                  </a:lnTo>
                  <a:lnTo>
                    <a:pt x="2154783" y="1160259"/>
                  </a:lnTo>
                  <a:lnTo>
                    <a:pt x="2358352" y="1140523"/>
                  </a:lnTo>
                  <a:lnTo>
                    <a:pt x="2519769" y="1223225"/>
                  </a:lnTo>
                  <a:lnTo>
                    <a:pt x="2554871" y="1133843"/>
                  </a:lnTo>
                  <a:lnTo>
                    <a:pt x="2365349" y="883920"/>
                  </a:lnTo>
                  <a:lnTo>
                    <a:pt x="2302192" y="814412"/>
                  </a:lnTo>
                  <a:lnTo>
                    <a:pt x="2403957" y="791210"/>
                  </a:lnTo>
                  <a:lnTo>
                    <a:pt x="2410968" y="650532"/>
                  </a:lnTo>
                  <a:lnTo>
                    <a:pt x="2446070" y="544474"/>
                  </a:lnTo>
                  <a:lnTo>
                    <a:pt x="2611018" y="481647"/>
                  </a:lnTo>
                  <a:lnTo>
                    <a:pt x="2807538" y="493179"/>
                  </a:lnTo>
                  <a:lnTo>
                    <a:pt x="2916339" y="513054"/>
                  </a:lnTo>
                  <a:lnTo>
                    <a:pt x="2867190" y="474967"/>
                  </a:lnTo>
                  <a:lnTo>
                    <a:pt x="3077705" y="471639"/>
                  </a:lnTo>
                  <a:lnTo>
                    <a:pt x="3179584" y="486651"/>
                  </a:lnTo>
                  <a:lnTo>
                    <a:pt x="3091840" y="455091"/>
                  </a:lnTo>
                  <a:lnTo>
                    <a:pt x="2923349" y="458431"/>
                  </a:lnTo>
                  <a:lnTo>
                    <a:pt x="2793492" y="430352"/>
                  </a:lnTo>
                  <a:lnTo>
                    <a:pt x="2772435" y="375729"/>
                  </a:lnTo>
                  <a:lnTo>
                    <a:pt x="2895282" y="355854"/>
                  </a:lnTo>
                  <a:lnTo>
                    <a:pt x="2860192" y="292874"/>
                  </a:lnTo>
                  <a:lnTo>
                    <a:pt x="3039135" y="167081"/>
                  </a:lnTo>
                  <a:lnTo>
                    <a:pt x="3193719" y="122466"/>
                  </a:lnTo>
                  <a:lnTo>
                    <a:pt x="3375990" y="205168"/>
                  </a:lnTo>
                  <a:lnTo>
                    <a:pt x="3547948" y="337642"/>
                  </a:lnTo>
                  <a:lnTo>
                    <a:pt x="3860368" y="445223"/>
                  </a:lnTo>
                  <a:lnTo>
                    <a:pt x="4056773" y="506526"/>
                  </a:lnTo>
                  <a:close/>
                </a:path>
                <a:path w="4966334" h="3578860">
                  <a:moveTo>
                    <a:pt x="4376255" y="2514358"/>
                  </a:moveTo>
                  <a:lnTo>
                    <a:pt x="4077970" y="2269388"/>
                  </a:lnTo>
                  <a:lnTo>
                    <a:pt x="3916603" y="2044319"/>
                  </a:lnTo>
                  <a:lnTo>
                    <a:pt x="3825329" y="1688325"/>
                  </a:lnTo>
                  <a:lnTo>
                    <a:pt x="3797058" y="1968144"/>
                  </a:lnTo>
                  <a:lnTo>
                    <a:pt x="3884803" y="2304135"/>
                  </a:lnTo>
                  <a:lnTo>
                    <a:pt x="3976090" y="2506091"/>
                  </a:lnTo>
                  <a:lnTo>
                    <a:pt x="3498773" y="2605405"/>
                  </a:lnTo>
                  <a:lnTo>
                    <a:pt x="3011157" y="2696451"/>
                  </a:lnTo>
                  <a:lnTo>
                    <a:pt x="2119693" y="2800731"/>
                  </a:lnTo>
                  <a:lnTo>
                    <a:pt x="1765249" y="2898394"/>
                  </a:lnTo>
                  <a:lnTo>
                    <a:pt x="2179345" y="2822257"/>
                  </a:lnTo>
                  <a:lnTo>
                    <a:pt x="2951378" y="2752737"/>
                  </a:lnTo>
                  <a:lnTo>
                    <a:pt x="3649827" y="2625267"/>
                  </a:lnTo>
                  <a:lnTo>
                    <a:pt x="4376255" y="2514358"/>
                  </a:lnTo>
                  <a:close/>
                </a:path>
                <a:path w="4966334" h="3578860">
                  <a:moveTo>
                    <a:pt x="4965751" y="2395182"/>
                  </a:moveTo>
                  <a:lnTo>
                    <a:pt x="4878006" y="2100465"/>
                  </a:lnTo>
                  <a:lnTo>
                    <a:pt x="4864163" y="2479598"/>
                  </a:lnTo>
                  <a:lnTo>
                    <a:pt x="4744618" y="2612021"/>
                  </a:lnTo>
                  <a:lnTo>
                    <a:pt x="4509643" y="2765971"/>
                  </a:lnTo>
                  <a:lnTo>
                    <a:pt x="4685131" y="2765971"/>
                  </a:lnTo>
                  <a:lnTo>
                    <a:pt x="4299102" y="2843771"/>
                  </a:lnTo>
                  <a:lnTo>
                    <a:pt x="3590061" y="2898394"/>
                  </a:lnTo>
                  <a:lnTo>
                    <a:pt x="2625064" y="2961297"/>
                  </a:lnTo>
                  <a:lnTo>
                    <a:pt x="2196896" y="3095383"/>
                  </a:lnTo>
                  <a:lnTo>
                    <a:pt x="2003882" y="3221190"/>
                  </a:lnTo>
                  <a:lnTo>
                    <a:pt x="1810867" y="3297339"/>
                  </a:lnTo>
                  <a:lnTo>
                    <a:pt x="1645907" y="3325469"/>
                  </a:lnTo>
                  <a:lnTo>
                    <a:pt x="1512557" y="3305606"/>
                  </a:lnTo>
                  <a:lnTo>
                    <a:pt x="1379220" y="3262579"/>
                  </a:lnTo>
                  <a:lnTo>
                    <a:pt x="1158113" y="3361893"/>
                  </a:lnTo>
                  <a:lnTo>
                    <a:pt x="1010716" y="3312236"/>
                  </a:lnTo>
                  <a:lnTo>
                    <a:pt x="905446" y="3312236"/>
                  </a:lnTo>
                  <a:lnTo>
                    <a:pt x="905446" y="3221190"/>
                  </a:lnTo>
                  <a:lnTo>
                    <a:pt x="786104" y="3305606"/>
                  </a:lnTo>
                  <a:lnTo>
                    <a:pt x="758037" y="3423132"/>
                  </a:lnTo>
                  <a:lnTo>
                    <a:pt x="937006" y="3529076"/>
                  </a:lnTo>
                  <a:lnTo>
                    <a:pt x="1084414" y="3578733"/>
                  </a:lnTo>
                  <a:lnTo>
                    <a:pt x="1186180" y="3423132"/>
                  </a:lnTo>
                  <a:lnTo>
                    <a:pt x="1365173" y="3297339"/>
                  </a:lnTo>
                  <a:lnTo>
                    <a:pt x="1319530" y="3466185"/>
                  </a:lnTo>
                  <a:lnTo>
                    <a:pt x="1470444" y="3500932"/>
                  </a:lnTo>
                  <a:lnTo>
                    <a:pt x="1677504" y="3459556"/>
                  </a:lnTo>
                  <a:lnTo>
                    <a:pt x="1852968" y="3333762"/>
                  </a:lnTo>
                  <a:lnTo>
                    <a:pt x="2137245" y="3234436"/>
                  </a:lnTo>
                  <a:lnTo>
                    <a:pt x="2312708" y="3115246"/>
                  </a:lnTo>
                  <a:lnTo>
                    <a:pt x="2804033" y="3017583"/>
                  </a:lnTo>
                  <a:lnTo>
                    <a:pt x="3632162" y="2954680"/>
                  </a:lnTo>
                  <a:lnTo>
                    <a:pt x="4284967" y="2898394"/>
                  </a:lnTo>
                  <a:lnTo>
                    <a:pt x="4716640" y="2857017"/>
                  </a:lnTo>
                  <a:lnTo>
                    <a:pt x="4850028" y="2794114"/>
                  </a:lnTo>
                  <a:lnTo>
                    <a:pt x="4951920" y="2625267"/>
                  </a:lnTo>
                  <a:lnTo>
                    <a:pt x="4965751" y="2395182"/>
                  </a:lnTo>
                  <a:close/>
                </a:path>
              </a:pathLst>
            </a:custGeom>
            <a:solidFill>
              <a:srgbClr val="CCAB89"/>
            </a:solidFill>
          </p:spPr>
          <p:txBody>
            <a:bodyPr wrap="square" lIns="0" tIns="0" rIns="0" bIns="0" rtlCol="0"/>
            <a:lstStyle/>
            <a:p>
              <a:endParaRPr/>
            </a:p>
          </p:txBody>
        </p:sp>
        <p:sp>
          <p:nvSpPr>
            <p:cNvPr id="15" name="object 15"/>
            <p:cNvSpPr/>
            <p:nvPr/>
          </p:nvSpPr>
          <p:spPr>
            <a:xfrm>
              <a:off x="3141332" y="2541066"/>
              <a:ext cx="3092450" cy="1054735"/>
            </a:xfrm>
            <a:custGeom>
              <a:avLst/>
              <a:gdLst/>
              <a:ahLst/>
              <a:cxnLst/>
              <a:rect l="l" t="t" r="r" b="b"/>
              <a:pathLst>
                <a:path w="3092450" h="1054735">
                  <a:moveTo>
                    <a:pt x="691349" y="938542"/>
                  </a:moveTo>
                  <a:lnTo>
                    <a:pt x="617651" y="905459"/>
                  </a:lnTo>
                  <a:lnTo>
                    <a:pt x="421132" y="973302"/>
                  </a:lnTo>
                  <a:lnTo>
                    <a:pt x="263182" y="963295"/>
                  </a:lnTo>
                  <a:lnTo>
                    <a:pt x="136855" y="1009713"/>
                  </a:lnTo>
                  <a:lnTo>
                    <a:pt x="17551" y="976630"/>
                  </a:lnTo>
                  <a:lnTo>
                    <a:pt x="0" y="1037793"/>
                  </a:lnTo>
                  <a:lnTo>
                    <a:pt x="189509" y="1054341"/>
                  </a:lnTo>
                  <a:lnTo>
                    <a:pt x="263182" y="998042"/>
                  </a:lnTo>
                  <a:lnTo>
                    <a:pt x="393039" y="1009713"/>
                  </a:lnTo>
                  <a:lnTo>
                    <a:pt x="543941" y="976630"/>
                  </a:lnTo>
                  <a:lnTo>
                    <a:pt x="691349" y="938542"/>
                  </a:lnTo>
                  <a:close/>
                </a:path>
                <a:path w="3092450" h="1054735">
                  <a:moveTo>
                    <a:pt x="1249349" y="334302"/>
                  </a:moveTo>
                  <a:lnTo>
                    <a:pt x="986129" y="352513"/>
                  </a:lnTo>
                  <a:lnTo>
                    <a:pt x="1242339" y="216839"/>
                  </a:lnTo>
                  <a:lnTo>
                    <a:pt x="1077379" y="231724"/>
                  </a:lnTo>
                  <a:lnTo>
                    <a:pt x="1196695" y="139001"/>
                  </a:lnTo>
                  <a:lnTo>
                    <a:pt x="1038783" y="153873"/>
                  </a:lnTo>
                  <a:lnTo>
                    <a:pt x="1151089" y="67830"/>
                  </a:lnTo>
                  <a:lnTo>
                    <a:pt x="986129" y="114122"/>
                  </a:lnTo>
                  <a:lnTo>
                    <a:pt x="796620" y="216839"/>
                  </a:lnTo>
                  <a:lnTo>
                    <a:pt x="908926" y="220040"/>
                  </a:lnTo>
                  <a:lnTo>
                    <a:pt x="796620" y="306222"/>
                  </a:lnTo>
                  <a:lnTo>
                    <a:pt x="961567" y="294551"/>
                  </a:lnTo>
                  <a:lnTo>
                    <a:pt x="782599" y="430352"/>
                  </a:lnTo>
                  <a:lnTo>
                    <a:pt x="1031773" y="387261"/>
                  </a:lnTo>
                  <a:lnTo>
                    <a:pt x="617651" y="622312"/>
                  </a:lnTo>
                  <a:lnTo>
                    <a:pt x="1249349" y="334302"/>
                  </a:lnTo>
                  <a:close/>
                </a:path>
                <a:path w="3092450" h="1054735">
                  <a:moveTo>
                    <a:pt x="2347836" y="0"/>
                  </a:moveTo>
                  <a:lnTo>
                    <a:pt x="2235365" y="0"/>
                  </a:lnTo>
                  <a:lnTo>
                    <a:pt x="2137308" y="39611"/>
                  </a:lnTo>
                  <a:lnTo>
                    <a:pt x="2165273" y="95910"/>
                  </a:lnTo>
                  <a:lnTo>
                    <a:pt x="2038959" y="157213"/>
                  </a:lnTo>
                  <a:lnTo>
                    <a:pt x="2295131" y="104254"/>
                  </a:lnTo>
                  <a:lnTo>
                    <a:pt x="2242426" y="54622"/>
                  </a:lnTo>
                  <a:lnTo>
                    <a:pt x="2347836" y="0"/>
                  </a:lnTo>
                  <a:close/>
                </a:path>
                <a:path w="3092450" h="1054735">
                  <a:moveTo>
                    <a:pt x="3091929" y="349173"/>
                  </a:moveTo>
                  <a:lnTo>
                    <a:pt x="3053067" y="393928"/>
                  </a:lnTo>
                  <a:lnTo>
                    <a:pt x="2947949" y="334302"/>
                  </a:lnTo>
                  <a:lnTo>
                    <a:pt x="2955010" y="398932"/>
                  </a:lnTo>
                  <a:lnTo>
                    <a:pt x="2811018" y="415480"/>
                  </a:lnTo>
                  <a:lnTo>
                    <a:pt x="2909366" y="526262"/>
                  </a:lnTo>
                  <a:lnTo>
                    <a:pt x="2962071" y="436880"/>
                  </a:lnTo>
                  <a:lnTo>
                    <a:pt x="3074263" y="532942"/>
                  </a:lnTo>
                  <a:lnTo>
                    <a:pt x="3091929" y="349173"/>
                  </a:lnTo>
                  <a:close/>
                </a:path>
              </a:pathLst>
            </a:custGeom>
            <a:solidFill>
              <a:srgbClr val="8F769B"/>
            </a:solidFill>
          </p:spPr>
          <p:txBody>
            <a:bodyPr wrap="square" lIns="0" tIns="0" rIns="0" bIns="0" rtlCol="0"/>
            <a:lstStyle/>
            <a:p>
              <a:endParaRPr/>
            </a:p>
          </p:txBody>
        </p:sp>
        <p:sp>
          <p:nvSpPr>
            <p:cNvPr id="16" name="object 16"/>
            <p:cNvSpPr/>
            <p:nvPr/>
          </p:nvSpPr>
          <p:spPr>
            <a:xfrm>
              <a:off x="2520150" y="3721201"/>
              <a:ext cx="3278504" cy="1695450"/>
            </a:xfrm>
            <a:custGeom>
              <a:avLst/>
              <a:gdLst/>
              <a:ahLst/>
              <a:cxnLst/>
              <a:rect l="l" t="t" r="r" b="b"/>
              <a:pathLst>
                <a:path w="3278504" h="1695450">
                  <a:moveTo>
                    <a:pt x="1284439" y="907135"/>
                  </a:moveTo>
                  <a:lnTo>
                    <a:pt x="810691" y="1059472"/>
                  </a:lnTo>
                  <a:lnTo>
                    <a:pt x="382524" y="794537"/>
                  </a:lnTo>
                  <a:lnTo>
                    <a:pt x="617651" y="1122299"/>
                  </a:lnTo>
                  <a:lnTo>
                    <a:pt x="722947" y="1359065"/>
                  </a:lnTo>
                  <a:lnTo>
                    <a:pt x="1063371" y="1130642"/>
                  </a:lnTo>
                  <a:lnTo>
                    <a:pt x="1284439" y="907135"/>
                  </a:lnTo>
                  <a:close/>
                </a:path>
                <a:path w="3278504" h="1695450">
                  <a:moveTo>
                    <a:pt x="1652955" y="188760"/>
                  </a:moveTo>
                  <a:lnTo>
                    <a:pt x="1400251" y="91046"/>
                  </a:lnTo>
                  <a:lnTo>
                    <a:pt x="1238834" y="0"/>
                  </a:lnTo>
                  <a:lnTo>
                    <a:pt x="958062" y="34747"/>
                  </a:lnTo>
                  <a:lnTo>
                    <a:pt x="708901" y="160540"/>
                  </a:lnTo>
                  <a:lnTo>
                    <a:pt x="336918" y="251587"/>
                  </a:lnTo>
                  <a:lnTo>
                    <a:pt x="0" y="334441"/>
                  </a:lnTo>
                  <a:lnTo>
                    <a:pt x="280758" y="314566"/>
                  </a:lnTo>
                  <a:lnTo>
                    <a:pt x="691349" y="390728"/>
                  </a:lnTo>
                  <a:lnTo>
                    <a:pt x="884364" y="245059"/>
                  </a:lnTo>
                  <a:lnTo>
                    <a:pt x="1224788" y="447027"/>
                  </a:lnTo>
                  <a:lnTo>
                    <a:pt x="1119517" y="264934"/>
                  </a:lnTo>
                  <a:lnTo>
                    <a:pt x="1533613" y="327761"/>
                  </a:lnTo>
                  <a:lnTo>
                    <a:pt x="1312532" y="125793"/>
                  </a:lnTo>
                  <a:lnTo>
                    <a:pt x="1652955" y="188760"/>
                  </a:lnTo>
                  <a:close/>
                </a:path>
                <a:path w="3278504" h="1695450">
                  <a:moveTo>
                    <a:pt x="3277908" y="1408722"/>
                  </a:moveTo>
                  <a:lnTo>
                    <a:pt x="3053245" y="865847"/>
                  </a:lnTo>
                  <a:lnTo>
                    <a:pt x="2891879" y="1109103"/>
                  </a:lnTo>
                  <a:lnTo>
                    <a:pt x="1712607" y="1562671"/>
                  </a:lnTo>
                  <a:lnTo>
                    <a:pt x="1961781" y="1018057"/>
                  </a:lnTo>
                  <a:lnTo>
                    <a:pt x="2228494" y="837628"/>
                  </a:lnTo>
                  <a:lnTo>
                    <a:pt x="2361857" y="642327"/>
                  </a:lnTo>
                  <a:lnTo>
                    <a:pt x="2168842" y="802881"/>
                  </a:lnTo>
                  <a:lnTo>
                    <a:pt x="1933689" y="907135"/>
                  </a:lnTo>
                  <a:lnTo>
                    <a:pt x="1561706" y="1408722"/>
                  </a:lnTo>
                  <a:lnTo>
                    <a:pt x="1358150" y="1695094"/>
                  </a:lnTo>
                  <a:lnTo>
                    <a:pt x="1888070" y="1632191"/>
                  </a:lnTo>
                  <a:lnTo>
                    <a:pt x="2375992" y="1575917"/>
                  </a:lnTo>
                  <a:lnTo>
                    <a:pt x="2863608" y="1478254"/>
                  </a:lnTo>
                  <a:lnTo>
                    <a:pt x="3277908" y="1408722"/>
                  </a:lnTo>
                  <a:close/>
                </a:path>
              </a:pathLst>
            </a:custGeom>
            <a:solidFill>
              <a:srgbClr val="CC853C"/>
            </a:solidFill>
          </p:spPr>
          <p:txBody>
            <a:bodyPr wrap="square" lIns="0" tIns="0" rIns="0" bIns="0" rtlCol="0"/>
            <a:lstStyle/>
            <a:p>
              <a:endParaRPr/>
            </a:p>
          </p:txBody>
        </p:sp>
        <p:sp>
          <p:nvSpPr>
            <p:cNvPr id="17" name="object 17"/>
            <p:cNvSpPr/>
            <p:nvPr/>
          </p:nvSpPr>
          <p:spPr>
            <a:xfrm>
              <a:off x="3014980" y="2466555"/>
              <a:ext cx="3313429" cy="1617345"/>
            </a:xfrm>
            <a:custGeom>
              <a:avLst/>
              <a:gdLst/>
              <a:ahLst/>
              <a:cxnLst/>
              <a:rect l="l" t="t" r="r" b="b"/>
              <a:pathLst>
                <a:path w="3313429" h="1617345">
                  <a:moveTo>
                    <a:pt x="2046058" y="720039"/>
                  </a:moveTo>
                  <a:lnTo>
                    <a:pt x="2028393" y="691819"/>
                  </a:lnTo>
                  <a:lnTo>
                    <a:pt x="2021319" y="675284"/>
                  </a:lnTo>
                  <a:lnTo>
                    <a:pt x="2003945" y="660412"/>
                  </a:lnTo>
                  <a:lnTo>
                    <a:pt x="1979218" y="648868"/>
                  </a:lnTo>
                  <a:lnTo>
                    <a:pt x="1962924" y="645528"/>
                  </a:lnTo>
                  <a:lnTo>
                    <a:pt x="1954771" y="643864"/>
                  </a:lnTo>
                  <a:lnTo>
                    <a:pt x="1909127" y="637197"/>
                  </a:lnTo>
                  <a:lnTo>
                    <a:pt x="1909127" y="660412"/>
                  </a:lnTo>
                  <a:lnTo>
                    <a:pt x="1909127" y="670420"/>
                  </a:lnTo>
                  <a:lnTo>
                    <a:pt x="1905596" y="680288"/>
                  </a:lnTo>
                  <a:lnTo>
                    <a:pt x="1887931" y="680288"/>
                  </a:lnTo>
                  <a:lnTo>
                    <a:pt x="1870557" y="675284"/>
                  </a:lnTo>
                  <a:lnTo>
                    <a:pt x="1870557" y="665416"/>
                  </a:lnTo>
                  <a:lnTo>
                    <a:pt x="1884692" y="658736"/>
                  </a:lnTo>
                  <a:lnTo>
                    <a:pt x="1905596" y="658736"/>
                  </a:lnTo>
                  <a:lnTo>
                    <a:pt x="1907705" y="659079"/>
                  </a:lnTo>
                  <a:lnTo>
                    <a:pt x="1909127" y="660412"/>
                  </a:lnTo>
                  <a:lnTo>
                    <a:pt x="1909127" y="637197"/>
                  </a:lnTo>
                  <a:lnTo>
                    <a:pt x="1870557" y="635660"/>
                  </a:lnTo>
                  <a:lnTo>
                    <a:pt x="1861159" y="636320"/>
                  </a:lnTo>
                  <a:lnTo>
                    <a:pt x="1861159" y="670979"/>
                  </a:lnTo>
                  <a:lnTo>
                    <a:pt x="1856422" y="672084"/>
                  </a:lnTo>
                  <a:lnTo>
                    <a:pt x="1842592" y="673608"/>
                  </a:lnTo>
                  <a:lnTo>
                    <a:pt x="1839048" y="673608"/>
                  </a:lnTo>
                  <a:lnTo>
                    <a:pt x="1828457" y="670420"/>
                  </a:lnTo>
                  <a:lnTo>
                    <a:pt x="1828457" y="665416"/>
                  </a:lnTo>
                  <a:lnTo>
                    <a:pt x="1839048" y="660412"/>
                  </a:lnTo>
                  <a:lnTo>
                    <a:pt x="1842592" y="660412"/>
                  </a:lnTo>
                  <a:lnTo>
                    <a:pt x="1856422" y="665416"/>
                  </a:lnTo>
                  <a:lnTo>
                    <a:pt x="1859965" y="667080"/>
                  </a:lnTo>
                  <a:lnTo>
                    <a:pt x="1859965" y="670420"/>
                  </a:lnTo>
                  <a:lnTo>
                    <a:pt x="1861159" y="670979"/>
                  </a:lnTo>
                  <a:lnTo>
                    <a:pt x="1861159" y="636320"/>
                  </a:lnTo>
                  <a:lnTo>
                    <a:pt x="1800479" y="640524"/>
                  </a:lnTo>
                  <a:lnTo>
                    <a:pt x="1733664" y="643864"/>
                  </a:lnTo>
                  <a:lnTo>
                    <a:pt x="1652930" y="643864"/>
                  </a:lnTo>
                  <a:lnTo>
                    <a:pt x="1663471" y="658736"/>
                  </a:lnTo>
                  <a:lnTo>
                    <a:pt x="1688020" y="675284"/>
                  </a:lnTo>
                  <a:lnTo>
                    <a:pt x="1709077" y="683615"/>
                  </a:lnTo>
                  <a:lnTo>
                    <a:pt x="1744179" y="691819"/>
                  </a:lnTo>
                  <a:lnTo>
                    <a:pt x="1796948" y="696823"/>
                  </a:lnTo>
                  <a:lnTo>
                    <a:pt x="1839048" y="705167"/>
                  </a:lnTo>
                  <a:lnTo>
                    <a:pt x="1887931" y="711695"/>
                  </a:lnTo>
                  <a:lnTo>
                    <a:pt x="1919732" y="711695"/>
                  </a:lnTo>
                  <a:lnTo>
                    <a:pt x="1842592" y="698500"/>
                  </a:lnTo>
                  <a:lnTo>
                    <a:pt x="1803717" y="690295"/>
                  </a:lnTo>
                  <a:lnTo>
                    <a:pt x="1782813" y="680288"/>
                  </a:lnTo>
                  <a:lnTo>
                    <a:pt x="1765147" y="667080"/>
                  </a:lnTo>
                  <a:lnTo>
                    <a:pt x="1754720" y="660412"/>
                  </a:lnTo>
                  <a:lnTo>
                    <a:pt x="1751215" y="648868"/>
                  </a:lnTo>
                  <a:lnTo>
                    <a:pt x="1818855" y="646722"/>
                  </a:lnTo>
                  <a:lnTo>
                    <a:pt x="1814322" y="648868"/>
                  </a:lnTo>
                  <a:lnTo>
                    <a:pt x="1803717" y="658736"/>
                  </a:lnTo>
                  <a:lnTo>
                    <a:pt x="1803717" y="670420"/>
                  </a:lnTo>
                  <a:lnTo>
                    <a:pt x="1814322" y="681951"/>
                  </a:lnTo>
                  <a:lnTo>
                    <a:pt x="1828457" y="691819"/>
                  </a:lnTo>
                  <a:lnTo>
                    <a:pt x="1863496" y="696823"/>
                  </a:lnTo>
                  <a:lnTo>
                    <a:pt x="1884692" y="696823"/>
                  </a:lnTo>
                  <a:lnTo>
                    <a:pt x="1905596" y="693496"/>
                  </a:lnTo>
                  <a:lnTo>
                    <a:pt x="1928418" y="680288"/>
                  </a:lnTo>
                  <a:lnTo>
                    <a:pt x="1937105" y="675284"/>
                  </a:lnTo>
                  <a:lnTo>
                    <a:pt x="1940636" y="665416"/>
                  </a:lnTo>
                  <a:lnTo>
                    <a:pt x="1937105" y="657072"/>
                  </a:lnTo>
                  <a:lnTo>
                    <a:pt x="1937105" y="653872"/>
                  </a:lnTo>
                  <a:lnTo>
                    <a:pt x="1931073" y="648995"/>
                  </a:lnTo>
                  <a:lnTo>
                    <a:pt x="1954771" y="652208"/>
                  </a:lnTo>
                  <a:lnTo>
                    <a:pt x="1979218" y="660412"/>
                  </a:lnTo>
                  <a:lnTo>
                    <a:pt x="1996884" y="672084"/>
                  </a:lnTo>
                  <a:lnTo>
                    <a:pt x="2003945" y="685292"/>
                  </a:lnTo>
                  <a:lnTo>
                    <a:pt x="2014550" y="696823"/>
                  </a:lnTo>
                  <a:lnTo>
                    <a:pt x="2003945" y="703503"/>
                  </a:lnTo>
                  <a:lnTo>
                    <a:pt x="1986280" y="711695"/>
                  </a:lnTo>
                  <a:lnTo>
                    <a:pt x="1954771" y="715035"/>
                  </a:lnTo>
                  <a:lnTo>
                    <a:pt x="2031923" y="721702"/>
                  </a:lnTo>
                  <a:lnTo>
                    <a:pt x="2046058" y="720039"/>
                  </a:lnTo>
                  <a:close/>
                </a:path>
                <a:path w="3313429" h="1617345">
                  <a:moveTo>
                    <a:pt x="2161781" y="604113"/>
                  </a:moveTo>
                  <a:lnTo>
                    <a:pt x="2158238" y="594245"/>
                  </a:lnTo>
                  <a:lnTo>
                    <a:pt x="2140864" y="587565"/>
                  </a:lnTo>
                  <a:lnTo>
                    <a:pt x="2098763" y="577697"/>
                  </a:lnTo>
                  <a:lnTo>
                    <a:pt x="2021319" y="562825"/>
                  </a:lnTo>
                  <a:lnTo>
                    <a:pt x="1905596" y="537946"/>
                  </a:lnTo>
                  <a:lnTo>
                    <a:pt x="1831987" y="529602"/>
                  </a:lnTo>
                  <a:lnTo>
                    <a:pt x="1800479" y="523074"/>
                  </a:lnTo>
                  <a:lnTo>
                    <a:pt x="1747685" y="524738"/>
                  </a:lnTo>
                  <a:lnTo>
                    <a:pt x="1688020" y="531279"/>
                  </a:lnTo>
                  <a:lnTo>
                    <a:pt x="1575727" y="551154"/>
                  </a:lnTo>
                  <a:lnTo>
                    <a:pt x="1681022" y="539610"/>
                  </a:lnTo>
                  <a:lnTo>
                    <a:pt x="1737169" y="537946"/>
                  </a:lnTo>
                  <a:lnTo>
                    <a:pt x="1779282" y="537946"/>
                  </a:lnTo>
                  <a:lnTo>
                    <a:pt x="1887931" y="567690"/>
                  </a:lnTo>
                  <a:lnTo>
                    <a:pt x="2028393" y="594245"/>
                  </a:lnTo>
                  <a:lnTo>
                    <a:pt x="2095233" y="614121"/>
                  </a:lnTo>
                  <a:lnTo>
                    <a:pt x="2154707" y="614121"/>
                  </a:lnTo>
                  <a:lnTo>
                    <a:pt x="2161781" y="609117"/>
                  </a:lnTo>
                  <a:lnTo>
                    <a:pt x="2161781" y="604113"/>
                  </a:lnTo>
                  <a:close/>
                </a:path>
                <a:path w="3313429" h="1617345">
                  <a:moveTo>
                    <a:pt x="2796921" y="830961"/>
                  </a:moveTo>
                  <a:lnTo>
                    <a:pt x="2772473" y="809421"/>
                  </a:lnTo>
                  <a:lnTo>
                    <a:pt x="2761881" y="789546"/>
                  </a:lnTo>
                  <a:lnTo>
                    <a:pt x="2740977" y="772998"/>
                  </a:lnTo>
                  <a:lnTo>
                    <a:pt x="2712707" y="756462"/>
                  </a:lnTo>
                  <a:lnTo>
                    <a:pt x="2672677" y="746455"/>
                  </a:lnTo>
                  <a:lnTo>
                    <a:pt x="2653220" y="741591"/>
                  </a:lnTo>
                  <a:lnTo>
                    <a:pt x="2607576" y="736587"/>
                  </a:lnTo>
                  <a:lnTo>
                    <a:pt x="2565476" y="736587"/>
                  </a:lnTo>
                  <a:lnTo>
                    <a:pt x="2488323" y="749782"/>
                  </a:lnTo>
                  <a:lnTo>
                    <a:pt x="2460066" y="764654"/>
                  </a:lnTo>
                  <a:lnTo>
                    <a:pt x="2445931" y="772998"/>
                  </a:lnTo>
                  <a:lnTo>
                    <a:pt x="2488323" y="781342"/>
                  </a:lnTo>
                  <a:lnTo>
                    <a:pt x="2523363" y="789546"/>
                  </a:lnTo>
                  <a:lnTo>
                    <a:pt x="2569006" y="802741"/>
                  </a:lnTo>
                  <a:lnTo>
                    <a:pt x="2505697" y="776338"/>
                  </a:lnTo>
                  <a:lnTo>
                    <a:pt x="2491562" y="764654"/>
                  </a:lnTo>
                  <a:lnTo>
                    <a:pt x="2554871" y="746455"/>
                  </a:lnTo>
                  <a:lnTo>
                    <a:pt x="2596985" y="746455"/>
                  </a:lnTo>
                  <a:lnTo>
                    <a:pt x="2632024" y="748118"/>
                  </a:lnTo>
                  <a:lnTo>
                    <a:pt x="2670594" y="758126"/>
                  </a:lnTo>
                  <a:lnTo>
                    <a:pt x="2709164" y="772998"/>
                  </a:lnTo>
                  <a:lnTo>
                    <a:pt x="2723299" y="789546"/>
                  </a:lnTo>
                  <a:lnTo>
                    <a:pt x="2723299" y="794550"/>
                  </a:lnTo>
                  <a:lnTo>
                    <a:pt x="2716238" y="797877"/>
                  </a:lnTo>
                  <a:lnTo>
                    <a:pt x="2695333" y="806081"/>
                  </a:lnTo>
                  <a:lnTo>
                    <a:pt x="2670594" y="809421"/>
                  </a:lnTo>
                  <a:lnTo>
                    <a:pt x="2624950" y="809421"/>
                  </a:lnTo>
                  <a:lnTo>
                    <a:pt x="2582849" y="806081"/>
                  </a:lnTo>
                  <a:lnTo>
                    <a:pt x="2611120" y="812749"/>
                  </a:lnTo>
                  <a:lnTo>
                    <a:pt x="2656751" y="822629"/>
                  </a:lnTo>
                  <a:lnTo>
                    <a:pt x="2709164" y="830961"/>
                  </a:lnTo>
                  <a:lnTo>
                    <a:pt x="2740977" y="832637"/>
                  </a:lnTo>
                  <a:lnTo>
                    <a:pt x="2772473" y="832637"/>
                  </a:lnTo>
                  <a:lnTo>
                    <a:pt x="2796921" y="830961"/>
                  </a:lnTo>
                  <a:close/>
                </a:path>
                <a:path w="3313429" h="1617345">
                  <a:moveTo>
                    <a:pt x="3312807" y="888923"/>
                  </a:moveTo>
                  <a:lnTo>
                    <a:pt x="3295434" y="676948"/>
                  </a:lnTo>
                  <a:lnTo>
                    <a:pt x="3246259" y="441896"/>
                  </a:lnTo>
                  <a:lnTo>
                    <a:pt x="3158515" y="648868"/>
                  </a:lnTo>
                  <a:lnTo>
                    <a:pt x="3169107" y="816089"/>
                  </a:lnTo>
                  <a:lnTo>
                    <a:pt x="3119932" y="917003"/>
                  </a:lnTo>
                  <a:lnTo>
                    <a:pt x="3032188" y="1008049"/>
                  </a:lnTo>
                  <a:lnTo>
                    <a:pt x="3032188" y="870724"/>
                  </a:lnTo>
                  <a:lnTo>
                    <a:pt x="2983014" y="713371"/>
                  </a:lnTo>
                  <a:lnTo>
                    <a:pt x="3091662" y="801077"/>
                  </a:lnTo>
                  <a:lnTo>
                    <a:pt x="3081363" y="658736"/>
                  </a:lnTo>
                  <a:lnTo>
                    <a:pt x="2965348" y="534606"/>
                  </a:lnTo>
                  <a:lnTo>
                    <a:pt x="2712707" y="428688"/>
                  </a:lnTo>
                  <a:lnTo>
                    <a:pt x="2547810" y="327774"/>
                  </a:lnTo>
                  <a:lnTo>
                    <a:pt x="2758338" y="423684"/>
                  </a:lnTo>
                  <a:lnTo>
                    <a:pt x="2926778" y="483323"/>
                  </a:lnTo>
                  <a:lnTo>
                    <a:pt x="3004210" y="501523"/>
                  </a:lnTo>
                  <a:lnTo>
                    <a:pt x="2916466" y="428688"/>
                  </a:lnTo>
                  <a:lnTo>
                    <a:pt x="2789847" y="364197"/>
                  </a:lnTo>
                  <a:lnTo>
                    <a:pt x="2955036" y="405472"/>
                  </a:lnTo>
                  <a:lnTo>
                    <a:pt x="3091662" y="479983"/>
                  </a:lnTo>
                  <a:lnTo>
                    <a:pt x="3042793" y="405472"/>
                  </a:lnTo>
                  <a:lnTo>
                    <a:pt x="2944444" y="309562"/>
                  </a:lnTo>
                  <a:lnTo>
                    <a:pt x="3140837" y="410476"/>
                  </a:lnTo>
                  <a:lnTo>
                    <a:pt x="3091662" y="304558"/>
                  </a:lnTo>
                  <a:lnTo>
                    <a:pt x="3010992" y="198640"/>
                  </a:lnTo>
                  <a:lnTo>
                    <a:pt x="3197085" y="377393"/>
                  </a:lnTo>
                  <a:lnTo>
                    <a:pt x="3147911" y="230060"/>
                  </a:lnTo>
                  <a:lnTo>
                    <a:pt x="2965348" y="110934"/>
                  </a:lnTo>
                  <a:lnTo>
                    <a:pt x="2604046" y="19634"/>
                  </a:lnTo>
                  <a:lnTo>
                    <a:pt x="2604046" y="105930"/>
                  </a:lnTo>
                  <a:lnTo>
                    <a:pt x="2312835" y="97586"/>
                  </a:lnTo>
                  <a:lnTo>
                    <a:pt x="2498636" y="144018"/>
                  </a:lnTo>
                  <a:lnTo>
                    <a:pt x="2547810" y="180428"/>
                  </a:lnTo>
                  <a:lnTo>
                    <a:pt x="2340800" y="162217"/>
                  </a:lnTo>
                  <a:lnTo>
                    <a:pt x="2207412" y="144018"/>
                  </a:lnTo>
                  <a:lnTo>
                    <a:pt x="2361717" y="203504"/>
                  </a:lnTo>
                  <a:lnTo>
                    <a:pt x="2168842" y="180428"/>
                  </a:lnTo>
                  <a:lnTo>
                    <a:pt x="2253056" y="235064"/>
                  </a:lnTo>
                  <a:lnTo>
                    <a:pt x="2126742" y="211848"/>
                  </a:lnTo>
                  <a:lnTo>
                    <a:pt x="2042350" y="182702"/>
                  </a:lnTo>
                  <a:lnTo>
                    <a:pt x="2168842" y="139014"/>
                  </a:lnTo>
                  <a:lnTo>
                    <a:pt x="2081098" y="110934"/>
                  </a:lnTo>
                  <a:lnTo>
                    <a:pt x="2225090" y="87718"/>
                  </a:lnTo>
                  <a:lnTo>
                    <a:pt x="2109063" y="69507"/>
                  </a:lnTo>
                  <a:lnTo>
                    <a:pt x="2242032" y="31254"/>
                  </a:lnTo>
                  <a:lnTo>
                    <a:pt x="2505697" y="46291"/>
                  </a:lnTo>
                  <a:lnTo>
                    <a:pt x="2604046" y="105930"/>
                  </a:lnTo>
                  <a:lnTo>
                    <a:pt x="2604046" y="19634"/>
                  </a:lnTo>
                  <a:lnTo>
                    <a:pt x="2565476" y="9880"/>
                  </a:lnTo>
                  <a:lnTo>
                    <a:pt x="2186508" y="28079"/>
                  </a:lnTo>
                  <a:lnTo>
                    <a:pt x="2220798" y="30048"/>
                  </a:lnTo>
                  <a:lnTo>
                    <a:pt x="2088159" y="38087"/>
                  </a:lnTo>
                  <a:lnTo>
                    <a:pt x="1972437" y="14884"/>
                  </a:lnTo>
                  <a:lnTo>
                    <a:pt x="1719618" y="0"/>
                  </a:lnTo>
                  <a:lnTo>
                    <a:pt x="1417802" y="51295"/>
                  </a:lnTo>
                  <a:lnTo>
                    <a:pt x="1186180" y="157213"/>
                  </a:lnTo>
                  <a:lnTo>
                    <a:pt x="1456410" y="102590"/>
                  </a:lnTo>
                  <a:lnTo>
                    <a:pt x="1242339" y="188633"/>
                  </a:lnTo>
                  <a:lnTo>
                    <a:pt x="1466951" y="165557"/>
                  </a:lnTo>
                  <a:lnTo>
                    <a:pt x="1323047" y="230060"/>
                  </a:lnTo>
                  <a:lnTo>
                    <a:pt x="1526603" y="198640"/>
                  </a:lnTo>
                  <a:lnTo>
                    <a:pt x="1312532" y="299554"/>
                  </a:lnTo>
                  <a:lnTo>
                    <a:pt x="1186180" y="364197"/>
                  </a:lnTo>
                  <a:lnTo>
                    <a:pt x="1379207" y="335978"/>
                  </a:lnTo>
                  <a:lnTo>
                    <a:pt x="1614322" y="263144"/>
                  </a:lnTo>
                  <a:lnTo>
                    <a:pt x="1477467" y="350850"/>
                  </a:lnTo>
                  <a:lnTo>
                    <a:pt x="1203731" y="456768"/>
                  </a:lnTo>
                  <a:lnTo>
                    <a:pt x="1449400" y="392277"/>
                  </a:lnTo>
                  <a:lnTo>
                    <a:pt x="1242339" y="498195"/>
                  </a:lnTo>
                  <a:lnTo>
                    <a:pt x="922972" y="599249"/>
                  </a:lnTo>
                  <a:lnTo>
                    <a:pt x="610641" y="756462"/>
                  </a:lnTo>
                  <a:lnTo>
                    <a:pt x="357974" y="860704"/>
                  </a:lnTo>
                  <a:lnTo>
                    <a:pt x="582574" y="741591"/>
                  </a:lnTo>
                  <a:lnTo>
                    <a:pt x="912456" y="529602"/>
                  </a:lnTo>
                  <a:lnTo>
                    <a:pt x="621182" y="635660"/>
                  </a:lnTo>
                  <a:lnTo>
                    <a:pt x="982624" y="423684"/>
                  </a:lnTo>
                  <a:lnTo>
                    <a:pt x="698385" y="506526"/>
                  </a:lnTo>
                  <a:lnTo>
                    <a:pt x="1021232" y="354190"/>
                  </a:lnTo>
                  <a:lnTo>
                    <a:pt x="729957" y="441896"/>
                  </a:lnTo>
                  <a:lnTo>
                    <a:pt x="1038783" y="286346"/>
                  </a:lnTo>
                  <a:lnTo>
                    <a:pt x="768553" y="374065"/>
                  </a:lnTo>
                  <a:lnTo>
                    <a:pt x="1021232" y="216852"/>
                  </a:lnTo>
                  <a:lnTo>
                    <a:pt x="649249" y="405472"/>
                  </a:lnTo>
                  <a:lnTo>
                    <a:pt x="438683" y="741591"/>
                  </a:lnTo>
                  <a:lnTo>
                    <a:pt x="115811" y="945083"/>
                  </a:lnTo>
                  <a:lnTo>
                    <a:pt x="105295" y="1059345"/>
                  </a:lnTo>
                  <a:lnTo>
                    <a:pt x="193014" y="1013053"/>
                  </a:lnTo>
                  <a:lnTo>
                    <a:pt x="308825" y="1022921"/>
                  </a:lnTo>
                  <a:lnTo>
                    <a:pt x="445693" y="971638"/>
                  </a:lnTo>
                  <a:lnTo>
                    <a:pt x="477278" y="1031265"/>
                  </a:lnTo>
                  <a:lnTo>
                    <a:pt x="631698" y="935215"/>
                  </a:lnTo>
                  <a:lnTo>
                    <a:pt x="680834" y="981506"/>
                  </a:lnTo>
                  <a:lnTo>
                    <a:pt x="845769" y="834301"/>
                  </a:lnTo>
                  <a:lnTo>
                    <a:pt x="1038783" y="718375"/>
                  </a:lnTo>
                  <a:lnTo>
                    <a:pt x="905421" y="847509"/>
                  </a:lnTo>
                  <a:lnTo>
                    <a:pt x="824712" y="922007"/>
                  </a:lnTo>
                  <a:lnTo>
                    <a:pt x="736993" y="1087564"/>
                  </a:lnTo>
                  <a:lnTo>
                    <a:pt x="621182" y="1017917"/>
                  </a:lnTo>
                  <a:lnTo>
                    <a:pt x="543953" y="1095768"/>
                  </a:lnTo>
                  <a:lnTo>
                    <a:pt x="368477" y="1082560"/>
                  </a:lnTo>
                  <a:lnTo>
                    <a:pt x="270217" y="1157058"/>
                  </a:lnTo>
                  <a:lnTo>
                    <a:pt x="154406" y="1105776"/>
                  </a:lnTo>
                  <a:lnTo>
                    <a:pt x="147408" y="1198346"/>
                  </a:lnTo>
                  <a:lnTo>
                    <a:pt x="66687" y="1118971"/>
                  </a:lnTo>
                  <a:lnTo>
                    <a:pt x="59651" y="999718"/>
                  </a:lnTo>
                  <a:lnTo>
                    <a:pt x="0" y="1118971"/>
                  </a:lnTo>
                  <a:lnTo>
                    <a:pt x="38608" y="1243101"/>
                  </a:lnTo>
                  <a:lnTo>
                    <a:pt x="224612" y="1335824"/>
                  </a:lnTo>
                  <a:lnTo>
                    <a:pt x="515886" y="1372235"/>
                  </a:lnTo>
                  <a:lnTo>
                    <a:pt x="505345" y="1325816"/>
                  </a:lnTo>
                  <a:lnTo>
                    <a:pt x="680834" y="1344028"/>
                  </a:lnTo>
                  <a:lnTo>
                    <a:pt x="944029" y="1344028"/>
                  </a:lnTo>
                  <a:lnTo>
                    <a:pt x="873861" y="1299400"/>
                  </a:lnTo>
                  <a:lnTo>
                    <a:pt x="1108976" y="1284528"/>
                  </a:lnTo>
                  <a:lnTo>
                    <a:pt x="944029" y="1170266"/>
                  </a:lnTo>
                  <a:lnTo>
                    <a:pt x="912456" y="1008049"/>
                  </a:lnTo>
                  <a:lnTo>
                    <a:pt x="1087920" y="733247"/>
                  </a:lnTo>
                  <a:lnTo>
                    <a:pt x="1466951" y="544614"/>
                  </a:lnTo>
                  <a:lnTo>
                    <a:pt x="1796948" y="350850"/>
                  </a:lnTo>
                  <a:lnTo>
                    <a:pt x="1964905" y="213029"/>
                  </a:lnTo>
                  <a:lnTo>
                    <a:pt x="2168842" y="291350"/>
                  </a:lnTo>
                  <a:lnTo>
                    <a:pt x="2323134" y="470115"/>
                  </a:lnTo>
                  <a:lnTo>
                    <a:pt x="2498636" y="562825"/>
                  </a:lnTo>
                  <a:lnTo>
                    <a:pt x="2681198" y="627329"/>
                  </a:lnTo>
                  <a:lnTo>
                    <a:pt x="2547810" y="552818"/>
                  </a:lnTo>
                  <a:lnTo>
                    <a:pt x="2439149" y="474980"/>
                  </a:lnTo>
                  <a:lnTo>
                    <a:pt x="2382913" y="397281"/>
                  </a:lnTo>
                  <a:lnTo>
                    <a:pt x="2537206" y="511390"/>
                  </a:lnTo>
                  <a:lnTo>
                    <a:pt x="2730373" y="609117"/>
                  </a:lnTo>
                  <a:lnTo>
                    <a:pt x="2808782" y="665302"/>
                  </a:lnTo>
                  <a:lnTo>
                    <a:pt x="2719768" y="652208"/>
                  </a:lnTo>
                  <a:lnTo>
                    <a:pt x="2639085" y="645528"/>
                  </a:lnTo>
                  <a:lnTo>
                    <a:pt x="2593454" y="645528"/>
                  </a:lnTo>
                  <a:lnTo>
                    <a:pt x="2565476" y="648868"/>
                  </a:lnTo>
                  <a:lnTo>
                    <a:pt x="2547810" y="657072"/>
                  </a:lnTo>
                  <a:lnTo>
                    <a:pt x="2547810" y="667080"/>
                  </a:lnTo>
                  <a:lnTo>
                    <a:pt x="2572537" y="670420"/>
                  </a:lnTo>
                  <a:lnTo>
                    <a:pt x="2681198" y="675284"/>
                  </a:lnTo>
                  <a:lnTo>
                    <a:pt x="2772473" y="686955"/>
                  </a:lnTo>
                  <a:lnTo>
                    <a:pt x="2839021" y="686955"/>
                  </a:lnTo>
                  <a:lnTo>
                    <a:pt x="2856687" y="811085"/>
                  </a:lnTo>
                  <a:lnTo>
                    <a:pt x="2768943" y="1013053"/>
                  </a:lnTo>
                  <a:lnTo>
                    <a:pt x="2586380" y="1206690"/>
                  </a:lnTo>
                  <a:lnTo>
                    <a:pt x="2302230" y="1330820"/>
                  </a:lnTo>
                  <a:lnTo>
                    <a:pt x="2059889" y="1377238"/>
                  </a:lnTo>
                  <a:lnTo>
                    <a:pt x="1895005" y="1400314"/>
                  </a:lnTo>
                  <a:lnTo>
                    <a:pt x="1874088" y="1423530"/>
                  </a:lnTo>
                  <a:lnTo>
                    <a:pt x="1565211" y="1446745"/>
                  </a:lnTo>
                  <a:lnTo>
                    <a:pt x="1224788" y="1598955"/>
                  </a:lnTo>
                  <a:lnTo>
                    <a:pt x="1389748" y="1557667"/>
                  </a:lnTo>
                  <a:lnTo>
                    <a:pt x="1614322" y="1459953"/>
                  </a:lnTo>
                  <a:lnTo>
                    <a:pt x="1933575" y="1446745"/>
                  </a:lnTo>
                  <a:lnTo>
                    <a:pt x="2168842" y="1493037"/>
                  </a:lnTo>
                  <a:lnTo>
                    <a:pt x="1972437" y="1431874"/>
                  </a:lnTo>
                  <a:lnTo>
                    <a:pt x="2147646" y="1428534"/>
                  </a:lnTo>
                  <a:lnTo>
                    <a:pt x="2361717" y="1511236"/>
                  </a:lnTo>
                  <a:lnTo>
                    <a:pt x="2575776" y="1547660"/>
                  </a:lnTo>
                  <a:lnTo>
                    <a:pt x="2740977" y="1459953"/>
                  </a:lnTo>
                  <a:lnTo>
                    <a:pt x="2779547" y="1519580"/>
                  </a:lnTo>
                  <a:lnTo>
                    <a:pt x="2818117" y="1575879"/>
                  </a:lnTo>
                  <a:lnTo>
                    <a:pt x="3042793" y="1617167"/>
                  </a:lnTo>
                  <a:lnTo>
                    <a:pt x="2933839" y="1534452"/>
                  </a:lnTo>
                  <a:lnTo>
                    <a:pt x="2905861" y="1441742"/>
                  </a:lnTo>
                  <a:lnTo>
                    <a:pt x="2916466" y="1363903"/>
                  </a:lnTo>
                  <a:lnTo>
                    <a:pt x="3060166" y="1234770"/>
                  </a:lnTo>
                  <a:lnTo>
                    <a:pt x="3197085" y="1095768"/>
                  </a:lnTo>
                  <a:lnTo>
                    <a:pt x="3312807" y="888923"/>
                  </a:lnTo>
                  <a:close/>
                </a:path>
              </a:pathLst>
            </a:custGeom>
            <a:solidFill>
              <a:srgbClr val="000000"/>
            </a:solidFill>
          </p:spPr>
          <p:txBody>
            <a:bodyPr wrap="square" lIns="0" tIns="0" rIns="0" bIns="0" rtlCol="0"/>
            <a:lstStyle/>
            <a:p>
              <a:endParaRPr/>
            </a:p>
          </p:txBody>
        </p:sp>
        <p:sp>
          <p:nvSpPr>
            <p:cNvPr id="18" name="object 18"/>
            <p:cNvSpPr/>
            <p:nvPr/>
          </p:nvSpPr>
          <p:spPr>
            <a:xfrm>
              <a:off x="5334591" y="3176581"/>
              <a:ext cx="140455" cy="79509"/>
            </a:xfrm>
            <a:prstGeom prst="rect">
              <a:avLst/>
            </a:prstGeom>
            <a:blipFill>
              <a:blip r:embed="rId4" cstate="print"/>
              <a:stretch>
                <a:fillRect/>
              </a:stretch>
            </a:blipFill>
          </p:spPr>
          <p:txBody>
            <a:bodyPr wrap="square" lIns="0" tIns="0" rIns="0" bIns="0" rtlCol="0"/>
            <a:lstStyle/>
            <a:p>
              <a:endParaRPr/>
            </a:p>
          </p:txBody>
        </p:sp>
        <p:sp>
          <p:nvSpPr>
            <p:cNvPr id="19" name="object 19"/>
            <p:cNvSpPr/>
            <p:nvPr/>
          </p:nvSpPr>
          <p:spPr>
            <a:xfrm>
              <a:off x="5201497" y="3282640"/>
              <a:ext cx="199935" cy="188626"/>
            </a:xfrm>
            <a:prstGeom prst="rect">
              <a:avLst/>
            </a:prstGeom>
            <a:blipFill>
              <a:blip r:embed="rId5" cstate="print"/>
              <a:stretch>
                <a:fillRect/>
              </a:stretch>
            </a:blipFill>
          </p:spPr>
          <p:txBody>
            <a:bodyPr wrap="square" lIns="0" tIns="0" rIns="0" bIns="0" rtlCol="0"/>
            <a:lstStyle/>
            <a:p>
              <a:endParaRPr/>
            </a:p>
          </p:txBody>
        </p:sp>
        <p:sp>
          <p:nvSpPr>
            <p:cNvPr id="20" name="object 20"/>
            <p:cNvSpPr/>
            <p:nvPr/>
          </p:nvSpPr>
          <p:spPr>
            <a:xfrm>
              <a:off x="1828800" y="3209810"/>
              <a:ext cx="5871210" cy="3001645"/>
            </a:xfrm>
            <a:custGeom>
              <a:avLst/>
              <a:gdLst/>
              <a:ahLst/>
              <a:cxnLst/>
              <a:rect l="l" t="t" r="r" b="b"/>
              <a:pathLst>
                <a:path w="5871209" h="3001645">
                  <a:moveTo>
                    <a:pt x="1852980" y="988174"/>
                  </a:moveTo>
                  <a:lnTo>
                    <a:pt x="1483194" y="692734"/>
                  </a:lnTo>
                  <a:lnTo>
                    <a:pt x="1691525" y="612444"/>
                  </a:lnTo>
                  <a:lnTo>
                    <a:pt x="1477454" y="567690"/>
                  </a:lnTo>
                  <a:lnTo>
                    <a:pt x="1112481" y="708355"/>
                  </a:lnTo>
                  <a:lnTo>
                    <a:pt x="547471" y="835825"/>
                  </a:lnTo>
                  <a:lnTo>
                    <a:pt x="157924" y="1008049"/>
                  </a:lnTo>
                  <a:lnTo>
                    <a:pt x="0" y="1256309"/>
                  </a:lnTo>
                  <a:lnTo>
                    <a:pt x="10515" y="1529448"/>
                  </a:lnTo>
                  <a:lnTo>
                    <a:pt x="305320" y="1987981"/>
                  </a:lnTo>
                  <a:lnTo>
                    <a:pt x="428129" y="2305799"/>
                  </a:lnTo>
                  <a:lnTo>
                    <a:pt x="361467" y="1994598"/>
                  </a:lnTo>
                  <a:lnTo>
                    <a:pt x="91236" y="1549323"/>
                  </a:lnTo>
                  <a:lnTo>
                    <a:pt x="63157" y="1319276"/>
                  </a:lnTo>
                  <a:lnTo>
                    <a:pt x="157924" y="1122311"/>
                  </a:lnTo>
                  <a:lnTo>
                    <a:pt x="333375" y="988174"/>
                  </a:lnTo>
                  <a:lnTo>
                    <a:pt x="642226" y="988174"/>
                  </a:lnTo>
                  <a:lnTo>
                    <a:pt x="428129" y="931875"/>
                  </a:lnTo>
                  <a:lnTo>
                    <a:pt x="751001" y="835825"/>
                  </a:lnTo>
                  <a:lnTo>
                    <a:pt x="1326540" y="753110"/>
                  </a:lnTo>
                  <a:lnTo>
                    <a:pt x="1384884" y="730631"/>
                  </a:lnTo>
                  <a:lnTo>
                    <a:pt x="1852980" y="988174"/>
                  </a:lnTo>
                  <a:close/>
                </a:path>
                <a:path w="5871209" h="3001645">
                  <a:moveTo>
                    <a:pt x="2133739" y="784529"/>
                  </a:moveTo>
                  <a:lnTo>
                    <a:pt x="1877529" y="625652"/>
                  </a:lnTo>
                  <a:lnTo>
                    <a:pt x="1800326" y="524738"/>
                  </a:lnTo>
                  <a:lnTo>
                    <a:pt x="1691525" y="567690"/>
                  </a:lnTo>
                  <a:lnTo>
                    <a:pt x="1810867" y="739914"/>
                  </a:lnTo>
                  <a:lnTo>
                    <a:pt x="2038985" y="963282"/>
                  </a:lnTo>
                  <a:lnTo>
                    <a:pt x="1947735" y="739914"/>
                  </a:lnTo>
                  <a:lnTo>
                    <a:pt x="2133739" y="784529"/>
                  </a:lnTo>
                  <a:close/>
                </a:path>
                <a:path w="5871209" h="3001645">
                  <a:moveTo>
                    <a:pt x="2140750" y="2626944"/>
                  </a:moveTo>
                  <a:lnTo>
                    <a:pt x="1968779" y="2696464"/>
                  </a:lnTo>
                  <a:lnTo>
                    <a:pt x="1789811" y="2737853"/>
                  </a:lnTo>
                  <a:lnTo>
                    <a:pt x="1712607" y="2857030"/>
                  </a:lnTo>
                  <a:lnTo>
                    <a:pt x="1628368" y="2870276"/>
                  </a:lnTo>
                  <a:lnTo>
                    <a:pt x="1586255" y="2857030"/>
                  </a:lnTo>
                  <a:lnTo>
                    <a:pt x="1593265" y="2721292"/>
                  </a:lnTo>
                  <a:lnTo>
                    <a:pt x="1516062" y="2868612"/>
                  </a:lnTo>
                  <a:lnTo>
                    <a:pt x="1417802" y="2888488"/>
                  </a:lnTo>
                  <a:lnTo>
                    <a:pt x="1368679" y="2873591"/>
                  </a:lnTo>
                  <a:lnTo>
                    <a:pt x="1396746" y="2663355"/>
                  </a:lnTo>
                  <a:lnTo>
                    <a:pt x="1319542" y="2865297"/>
                  </a:lnTo>
                  <a:lnTo>
                    <a:pt x="1421307" y="2939796"/>
                  </a:lnTo>
                  <a:lnTo>
                    <a:pt x="1512557" y="2951378"/>
                  </a:lnTo>
                  <a:lnTo>
                    <a:pt x="1568704" y="2931515"/>
                  </a:lnTo>
                  <a:lnTo>
                    <a:pt x="1586255" y="2888488"/>
                  </a:lnTo>
                  <a:lnTo>
                    <a:pt x="1726628" y="2878544"/>
                  </a:lnTo>
                  <a:lnTo>
                    <a:pt x="1761718" y="2843784"/>
                  </a:lnTo>
                  <a:lnTo>
                    <a:pt x="1835429" y="2746121"/>
                  </a:lnTo>
                  <a:lnTo>
                    <a:pt x="2021433" y="2691498"/>
                  </a:lnTo>
                  <a:lnTo>
                    <a:pt x="2140750" y="2626944"/>
                  </a:lnTo>
                  <a:close/>
                </a:path>
                <a:path w="5871209" h="3001645">
                  <a:moveTo>
                    <a:pt x="2361857" y="887247"/>
                  </a:moveTo>
                  <a:lnTo>
                    <a:pt x="2161794" y="1281188"/>
                  </a:lnTo>
                  <a:lnTo>
                    <a:pt x="1972284" y="1428534"/>
                  </a:lnTo>
                  <a:lnTo>
                    <a:pt x="1758213" y="1625498"/>
                  </a:lnTo>
                  <a:lnTo>
                    <a:pt x="1421307" y="1822450"/>
                  </a:lnTo>
                  <a:lnTo>
                    <a:pt x="1301991" y="1517904"/>
                  </a:lnTo>
                  <a:lnTo>
                    <a:pt x="965073" y="1205014"/>
                  </a:lnTo>
                  <a:lnTo>
                    <a:pt x="1193190" y="1511236"/>
                  </a:lnTo>
                  <a:lnTo>
                    <a:pt x="1179169" y="1930044"/>
                  </a:lnTo>
                  <a:lnTo>
                    <a:pt x="898410" y="2070747"/>
                  </a:lnTo>
                  <a:lnTo>
                    <a:pt x="751001" y="2223033"/>
                  </a:lnTo>
                  <a:lnTo>
                    <a:pt x="736981" y="2395194"/>
                  </a:lnTo>
                  <a:lnTo>
                    <a:pt x="817702" y="2204834"/>
                  </a:lnTo>
                  <a:lnTo>
                    <a:pt x="1031760" y="2057514"/>
                  </a:lnTo>
                  <a:lnTo>
                    <a:pt x="1407287" y="1911845"/>
                  </a:lnTo>
                  <a:lnTo>
                    <a:pt x="1786280" y="1656918"/>
                  </a:lnTo>
                  <a:lnTo>
                    <a:pt x="1986330" y="1459941"/>
                  </a:lnTo>
                  <a:lnTo>
                    <a:pt x="2119693" y="1370558"/>
                  </a:lnTo>
                  <a:lnTo>
                    <a:pt x="2242515" y="1229893"/>
                  </a:lnTo>
                  <a:lnTo>
                    <a:pt x="2361857" y="887247"/>
                  </a:lnTo>
                  <a:close/>
                </a:path>
                <a:path w="5871209" h="3001645">
                  <a:moveTo>
                    <a:pt x="2940901" y="645528"/>
                  </a:moveTo>
                  <a:lnTo>
                    <a:pt x="2716288" y="590892"/>
                  </a:lnTo>
                  <a:lnTo>
                    <a:pt x="2467127" y="306222"/>
                  </a:lnTo>
                  <a:lnTo>
                    <a:pt x="2453081" y="276339"/>
                  </a:lnTo>
                  <a:lnTo>
                    <a:pt x="2425014" y="256463"/>
                  </a:lnTo>
                  <a:lnTo>
                    <a:pt x="2414473" y="243255"/>
                  </a:lnTo>
                  <a:lnTo>
                    <a:pt x="2400452" y="223380"/>
                  </a:lnTo>
                  <a:lnTo>
                    <a:pt x="2389289" y="221297"/>
                  </a:lnTo>
                  <a:lnTo>
                    <a:pt x="2354821" y="211836"/>
                  </a:lnTo>
                  <a:lnTo>
                    <a:pt x="2347950" y="213550"/>
                  </a:lnTo>
                  <a:lnTo>
                    <a:pt x="2347811" y="213512"/>
                  </a:lnTo>
                  <a:lnTo>
                    <a:pt x="2288146" y="228384"/>
                  </a:lnTo>
                  <a:lnTo>
                    <a:pt x="2309203" y="264795"/>
                  </a:lnTo>
                  <a:lnTo>
                    <a:pt x="2312708" y="281343"/>
                  </a:lnTo>
                  <a:lnTo>
                    <a:pt x="2337270" y="296214"/>
                  </a:lnTo>
                  <a:lnTo>
                    <a:pt x="2533815" y="532930"/>
                  </a:lnTo>
                  <a:lnTo>
                    <a:pt x="2253056" y="402132"/>
                  </a:lnTo>
                  <a:lnTo>
                    <a:pt x="2119693" y="218516"/>
                  </a:lnTo>
                  <a:lnTo>
                    <a:pt x="2077580" y="266471"/>
                  </a:lnTo>
                  <a:lnTo>
                    <a:pt x="2189886" y="397268"/>
                  </a:lnTo>
                  <a:lnTo>
                    <a:pt x="2432024" y="518058"/>
                  </a:lnTo>
                  <a:lnTo>
                    <a:pt x="2498712" y="622312"/>
                  </a:lnTo>
                  <a:lnTo>
                    <a:pt x="2400452" y="663740"/>
                  </a:lnTo>
                  <a:lnTo>
                    <a:pt x="1982825" y="587565"/>
                  </a:lnTo>
                  <a:lnTo>
                    <a:pt x="2347811" y="696823"/>
                  </a:lnTo>
                  <a:lnTo>
                    <a:pt x="2537320" y="708355"/>
                  </a:lnTo>
                  <a:lnTo>
                    <a:pt x="2649626" y="690143"/>
                  </a:lnTo>
                  <a:lnTo>
                    <a:pt x="2695232" y="739914"/>
                  </a:lnTo>
                  <a:lnTo>
                    <a:pt x="2730335" y="728230"/>
                  </a:lnTo>
                  <a:lnTo>
                    <a:pt x="2386406" y="312750"/>
                  </a:lnTo>
                  <a:lnTo>
                    <a:pt x="2421509" y="297878"/>
                  </a:lnTo>
                  <a:lnTo>
                    <a:pt x="2358313" y="296214"/>
                  </a:lnTo>
                  <a:lnTo>
                    <a:pt x="2410968" y="276339"/>
                  </a:lnTo>
                  <a:lnTo>
                    <a:pt x="2347811" y="274662"/>
                  </a:lnTo>
                  <a:lnTo>
                    <a:pt x="2396921" y="259791"/>
                  </a:lnTo>
                  <a:lnTo>
                    <a:pt x="2337270" y="259791"/>
                  </a:lnTo>
                  <a:lnTo>
                    <a:pt x="2319718" y="243255"/>
                  </a:lnTo>
                  <a:lnTo>
                    <a:pt x="2344305" y="225044"/>
                  </a:lnTo>
                  <a:lnTo>
                    <a:pt x="2365146" y="224396"/>
                  </a:lnTo>
                  <a:lnTo>
                    <a:pt x="2389911" y="239915"/>
                  </a:lnTo>
                  <a:lnTo>
                    <a:pt x="2793492" y="708355"/>
                  </a:lnTo>
                  <a:lnTo>
                    <a:pt x="2821584" y="703491"/>
                  </a:lnTo>
                  <a:lnTo>
                    <a:pt x="2786494" y="665403"/>
                  </a:lnTo>
                  <a:lnTo>
                    <a:pt x="2940901" y="645528"/>
                  </a:lnTo>
                  <a:close/>
                </a:path>
                <a:path w="5871209" h="3001645">
                  <a:moveTo>
                    <a:pt x="3330587" y="296214"/>
                  </a:moveTo>
                  <a:lnTo>
                    <a:pt x="3312922" y="299554"/>
                  </a:lnTo>
                  <a:lnTo>
                    <a:pt x="3305848" y="299554"/>
                  </a:lnTo>
                  <a:lnTo>
                    <a:pt x="3298787" y="294551"/>
                  </a:lnTo>
                  <a:lnTo>
                    <a:pt x="3288182" y="291350"/>
                  </a:lnTo>
                  <a:lnTo>
                    <a:pt x="3284944" y="283006"/>
                  </a:lnTo>
                  <a:lnTo>
                    <a:pt x="3288182" y="278003"/>
                  </a:lnTo>
                  <a:lnTo>
                    <a:pt x="3302317" y="266471"/>
                  </a:lnTo>
                  <a:lnTo>
                    <a:pt x="3327044" y="244919"/>
                  </a:lnTo>
                  <a:lnTo>
                    <a:pt x="3302317" y="261467"/>
                  </a:lnTo>
                  <a:lnTo>
                    <a:pt x="3284944" y="278003"/>
                  </a:lnTo>
                  <a:lnTo>
                    <a:pt x="3281413" y="289674"/>
                  </a:lnTo>
                  <a:lnTo>
                    <a:pt x="3281413" y="307886"/>
                  </a:lnTo>
                  <a:lnTo>
                    <a:pt x="3291713" y="312750"/>
                  </a:lnTo>
                  <a:lnTo>
                    <a:pt x="3302317" y="316090"/>
                  </a:lnTo>
                  <a:lnTo>
                    <a:pt x="3312922" y="314426"/>
                  </a:lnTo>
                  <a:lnTo>
                    <a:pt x="3316452" y="312750"/>
                  </a:lnTo>
                  <a:lnTo>
                    <a:pt x="3327044" y="306222"/>
                  </a:lnTo>
                  <a:lnTo>
                    <a:pt x="3329406" y="299554"/>
                  </a:lnTo>
                  <a:lnTo>
                    <a:pt x="3330587" y="296214"/>
                  </a:lnTo>
                  <a:close/>
                </a:path>
                <a:path w="5871209" h="3001645">
                  <a:moveTo>
                    <a:pt x="3340887" y="195300"/>
                  </a:moveTo>
                  <a:lnTo>
                    <a:pt x="3327044" y="195300"/>
                  </a:lnTo>
                  <a:lnTo>
                    <a:pt x="3274339" y="191960"/>
                  </a:lnTo>
                  <a:lnTo>
                    <a:pt x="3235769" y="195300"/>
                  </a:lnTo>
                  <a:lnTo>
                    <a:pt x="3218103" y="195300"/>
                  </a:lnTo>
                  <a:lnTo>
                    <a:pt x="3207499" y="198628"/>
                  </a:lnTo>
                  <a:lnTo>
                    <a:pt x="3207499" y="208508"/>
                  </a:lnTo>
                  <a:lnTo>
                    <a:pt x="3253143" y="216839"/>
                  </a:lnTo>
                  <a:lnTo>
                    <a:pt x="3270808" y="211836"/>
                  </a:lnTo>
                  <a:lnTo>
                    <a:pt x="3284944" y="205168"/>
                  </a:lnTo>
                  <a:lnTo>
                    <a:pt x="3312922" y="203492"/>
                  </a:lnTo>
                  <a:lnTo>
                    <a:pt x="3327044" y="203492"/>
                  </a:lnTo>
                  <a:lnTo>
                    <a:pt x="3323513" y="206832"/>
                  </a:lnTo>
                  <a:lnTo>
                    <a:pt x="3316452" y="208508"/>
                  </a:lnTo>
                  <a:lnTo>
                    <a:pt x="3330587" y="206832"/>
                  </a:lnTo>
                  <a:lnTo>
                    <a:pt x="3340887" y="203492"/>
                  </a:lnTo>
                  <a:lnTo>
                    <a:pt x="3340887" y="195300"/>
                  </a:lnTo>
                  <a:close/>
                </a:path>
                <a:path w="5871209" h="3001645">
                  <a:moveTo>
                    <a:pt x="3467214" y="415480"/>
                  </a:moveTo>
                  <a:lnTo>
                    <a:pt x="3442766" y="372389"/>
                  </a:lnTo>
                  <a:lnTo>
                    <a:pt x="3397135" y="345973"/>
                  </a:lnTo>
                  <a:lnTo>
                    <a:pt x="3394100" y="345262"/>
                  </a:lnTo>
                  <a:lnTo>
                    <a:pt x="3394100" y="399122"/>
                  </a:lnTo>
                  <a:lnTo>
                    <a:pt x="3390061" y="403796"/>
                  </a:lnTo>
                  <a:lnTo>
                    <a:pt x="3355022" y="413804"/>
                  </a:lnTo>
                  <a:lnTo>
                    <a:pt x="3340887" y="418668"/>
                  </a:lnTo>
                  <a:lnTo>
                    <a:pt x="3316452" y="420344"/>
                  </a:lnTo>
                  <a:lnTo>
                    <a:pt x="3288182" y="420344"/>
                  </a:lnTo>
                  <a:lnTo>
                    <a:pt x="3263747" y="418668"/>
                  </a:lnTo>
                  <a:lnTo>
                    <a:pt x="3232239" y="410476"/>
                  </a:lnTo>
                  <a:lnTo>
                    <a:pt x="3200730" y="400469"/>
                  </a:lnTo>
                  <a:lnTo>
                    <a:pt x="3091777" y="385597"/>
                  </a:lnTo>
                  <a:lnTo>
                    <a:pt x="3042602" y="377393"/>
                  </a:lnTo>
                  <a:lnTo>
                    <a:pt x="3000502" y="352513"/>
                  </a:lnTo>
                  <a:lnTo>
                    <a:pt x="3000502" y="337769"/>
                  </a:lnTo>
                  <a:lnTo>
                    <a:pt x="3004032" y="337629"/>
                  </a:lnTo>
                  <a:lnTo>
                    <a:pt x="3046145" y="332625"/>
                  </a:lnTo>
                  <a:lnTo>
                    <a:pt x="3123285" y="332625"/>
                  </a:lnTo>
                  <a:lnTo>
                    <a:pt x="3155086" y="334302"/>
                  </a:lnTo>
                  <a:lnTo>
                    <a:pt x="3200730" y="339305"/>
                  </a:lnTo>
                  <a:lnTo>
                    <a:pt x="3256673" y="359181"/>
                  </a:lnTo>
                  <a:lnTo>
                    <a:pt x="3312922" y="359181"/>
                  </a:lnTo>
                  <a:lnTo>
                    <a:pt x="3340887" y="367385"/>
                  </a:lnTo>
                  <a:lnTo>
                    <a:pt x="3369157" y="377393"/>
                  </a:lnTo>
                  <a:lnTo>
                    <a:pt x="3372688" y="390601"/>
                  </a:lnTo>
                  <a:lnTo>
                    <a:pt x="3393592" y="398932"/>
                  </a:lnTo>
                  <a:lnTo>
                    <a:pt x="3394100" y="399122"/>
                  </a:lnTo>
                  <a:lnTo>
                    <a:pt x="3394100" y="345262"/>
                  </a:lnTo>
                  <a:lnTo>
                    <a:pt x="3369157" y="339305"/>
                  </a:lnTo>
                  <a:lnTo>
                    <a:pt x="3298787" y="339305"/>
                  </a:lnTo>
                  <a:lnTo>
                    <a:pt x="3287814" y="332625"/>
                  </a:lnTo>
                  <a:lnTo>
                    <a:pt x="3274339" y="324434"/>
                  </a:lnTo>
                  <a:lnTo>
                    <a:pt x="3260204" y="314426"/>
                  </a:lnTo>
                  <a:lnTo>
                    <a:pt x="3228708" y="309562"/>
                  </a:lnTo>
                  <a:lnTo>
                    <a:pt x="3168929" y="307886"/>
                  </a:lnTo>
                  <a:lnTo>
                    <a:pt x="3116224" y="309562"/>
                  </a:lnTo>
                  <a:lnTo>
                    <a:pt x="3049676" y="312750"/>
                  </a:lnTo>
                  <a:lnTo>
                    <a:pt x="2983128" y="324434"/>
                  </a:lnTo>
                  <a:lnTo>
                    <a:pt x="2912808" y="332625"/>
                  </a:lnTo>
                  <a:lnTo>
                    <a:pt x="2923349" y="339305"/>
                  </a:lnTo>
                  <a:lnTo>
                    <a:pt x="2933865" y="357517"/>
                  </a:lnTo>
                  <a:lnTo>
                    <a:pt x="2951327" y="377393"/>
                  </a:lnTo>
                  <a:lnTo>
                    <a:pt x="2965462" y="390601"/>
                  </a:lnTo>
                  <a:lnTo>
                    <a:pt x="3004032" y="408800"/>
                  </a:lnTo>
                  <a:lnTo>
                    <a:pt x="2968993" y="382257"/>
                  </a:lnTo>
                  <a:lnTo>
                    <a:pt x="3000502" y="390601"/>
                  </a:lnTo>
                  <a:lnTo>
                    <a:pt x="3025229" y="392264"/>
                  </a:lnTo>
                  <a:lnTo>
                    <a:pt x="3067342" y="398932"/>
                  </a:lnTo>
                  <a:lnTo>
                    <a:pt x="3123285" y="403796"/>
                  </a:lnTo>
                  <a:lnTo>
                    <a:pt x="3168929" y="408800"/>
                  </a:lnTo>
                  <a:lnTo>
                    <a:pt x="3211030" y="415480"/>
                  </a:lnTo>
                  <a:lnTo>
                    <a:pt x="3239300" y="423684"/>
                  </a:lnTo>
                  <a:lnTo>
                    <a:pt x="3274339" y="432015"/>
                  </a:lnTo>
                  <a:lnTo>
                    <a:pt x="3344418" y="432015"/>
                  </a:lnTo>
                  <a:lnTo>
                    <a:pt x="3369157" y="425348"/>
                  </a:lnTo>
                  <a:lnTo>
                    <a:pt x="3369157" y="435356"/>
                  </a:lnTo>
                  <a:lnTo>
                    <a:pt x="3351492" y="448564"/>
                  </a:lnTo>
                  <a:lnTo>
                    <a:pt x="3340887" y="456755"/>
                  </a:lnTo>
                  <a:lnTo>
                    <a:pt x="3309378" y="463435"/>
                  </a:lnTo>
                  <a:lnTo>
                    <a:pt x="3288182" y="465099"/>
                  </a:lnTo>
                  <a:lnTo>
                    <a:pt x="3260204" y="465099"/>
                  </a:lnTo>
                  <a:lnTo>
                    <a:pt x="3232239" y="460095"/>
                  </a:lnTo>
                  <a:lnTo>
                    <a:pt x="3200730" y="453567"/>
                  </a:lnTo>
                  <a:lnTo>
                    <a:pt x="3155086" y="445223"/>
                  </a:lnTo>
                  <a:lnTo>
                    <a:pt x="3123285" y="443560"/>
                  </a:lnTo>
                  <a:lnTo>
                    <a:pt x="3077641" y="441883"/>
                  </a:lnTo>
                  <a:lnTo>
                    <a:pt x="3102381" y="455091"/>
                  </a:lnTo>
                  <a:lnTo>
                    <a:pt x="3140951" y="463435"/>
                  </a:lnTo>
                  <a:lnTo>
                    <a:pt x="3183064" y="470103"/>
                  </a:lnTo>
                  <a:lnTo>
                    <a:pt x="3249612" y="478307"/>
                  </a:lnTo>
                  <a:lnTo>
                    <a:pt x="3284944" y="479971"/>
                  </a:lnTo>
                  <a:lnTo>
                    <a:pt x="3316452" y="478307"/>
                  </a:lnTo>
                  <a:lnTo>
                    <a:pt x="3340887" y="474967"/>
                  </a:lnTo>
                  <a:lnTo>
                    <a:pt x="3372688" y="465099"/>
                  </a:lnTo>
                  <a:lnTo>
                    <a:pt x="3390061" y="453567"/>
                  </a:lnTo>
                  <a:lnTo>
                    <a:pt x="3416477" y="425348"/>
                  </a:lnTo>
                  <a:lnTo>
                    <a:pt x="3418040" y="423684"/>
                  </a:lnTo>
                  <a:lnTo>
                    <a:pt x="3425177" y="420344"/>
                  </a:lnTo>
                  <a:lnTo>
                    <a:pt x="3442004" y="412496"/>
                  </a:lnTo>
                  <a:lnTo>
                    <a:pt x="3467214" y="415480"/>
                  </a:lnTo>
                  <a:close/>
                </a:path>
                <a:path w="5871209" h="3001645">
                  <a:moveTo>
                    <a:pt x="3853243" y="21399"/>
                  </a:moveTo>
                  <a:lnTo>
                    <a:pt x="3846474" y="13208"/>
                  </a:lnTo>
                  <a:lnTo>
                    <a:pt x="3846474" y="9867"/>
                  </a:lnTo>
                  <a:lnTo>
                    <a:pt x="3835870" y="1663"/>
                  </a:lnTo>
                  <a:lnTo>
                    <a:pt x="3818204" y="279"/>
                  </a:lnTo>
                  <a:lnTo>
                    <a:pt x="3818204" y="16535"/>
                  </a:lnTo>
                  <a:lnTo>
                    <a:pt x="3818204" y="26403"/>
                  </a:lnTo>
                  <a:lnTo>
                    <a:pt x="3814673" y="36410"/>
                  </a:lnTo>
                  <a:lnTo>
                    <a:pt x="3797300" y="36410"/>
                  </a:lnTo>
                  <a:lnTo>
                    <a:pt x="3779634" y="31407"/>
                  </a:lnTo>
                  <a:lnTo>
                    <a:pt x="3779634" y="21399"/>
                  </a:lnTo>
                  <a:lnTo>
                    <a:pt x="3793756" y="14871"/>
                  </a:lnTo>
                  <a:lnTo>
                    <a:pt x="3814673" y="14871"/>
                  </a:lnTo>
                  <a:lnTo>
                    <a:pt x="3816781" y="15214"/>
                  </a:lnTo>
                  <a:lnTo>
                    <a:pt x="3818204" y="16535"/>
                  </a:lnTo>
                  <a:lnTo>
                    <a:pt x="3818204" y="279"/>
                  </a:lnTo>
                  <a:lnTo>
                    <a:pt x="3814673" y="0"/>
                  </a:lnTo>
                  <a:lnTo>
                    <a:pt x="3779634" y="0"/>
                  </a:lnTo>
                  <a:lnTo>
                    <a:pt x="3772560" y="0"/>
                  </a:lnTo>
                  <a:lnTo>
                    <a:pt x="3770211" y="0"/>
                  </a:lnTo>
                  <a:lnTo>
                    <a:pt x="3770211" y="26962"/>
                  </a:lnTo>
                  <a:lnTo>
                    <a:pt x="3765499" y="28079"/>
                  </a:lnTo>
                  <a:lnTo>
                    <a:pt x="3751656" y="29743"/>
                  </a:lnTo>
                  <a:lnTo>
                    <a:pt x="3748125" y="29743"/>
                  </a:lnTo>
                  <a:lnTo>
                    <a:pt x="3741051" y="26403"/>
                  </a:lnTo>
                  <a:lnTo>
                    <a:pt x="3741051" y="21399"/>
                  </a:lnTo>
                  <a:lnTo>
                    <a:pt x="3748125" y="16535"/>
                  </a:lnTo>
                  <a:lnTo>
                    <a:pt x="3751656" y="16535"/>
                  </a:lnTo>
                  <a:lnTo>
                    <a:pt x="3765499" y="21399"/>
                  </a:lnTo>
                  <a:lnTo>
                    <a:pt x="3769029" y="23075"/>
                  </a:lnTo>
                  <a:lnTo>
                    <a:pt x="3769029" y="26403"/>
                  </a:lnTo>
                  <a:lnTo>
                    <a:pt x="3770211" y="26962"/>
                  </a:lnTo>
                  <a:lnTo>
                    <a:pt x="3770211" y="0"/>
                  </a:lnTo>
                  <a:lnTo>
                    <a:pt x="3737521" y="0"/>
                  </a:lnTo>
                  <a:lnTo>
                    <a:pt x="3723386" y="6527"/>
                  </a:lnTo>
                  <a:lnTo>
                    <a:pt x="3716617" y="14871"/>
                  </a:lnTo>
                  <a:lnTo>
                    <a:pt x="3716617" y="26403"/>
                  </a:lnTo>
                  <a:lnTo>
                    <a:pt x="3723386" y="38087"/>
                  </a:lnTo>
                  <a:lnTo>
                    <a:pt x="3741051" y="47955"/>
                  </a:lnTo>
                  <a:lnTo>
                    <a:pt x="3772560" y="54622"/>
                  </a:lnTo>
                  <a:lnTo>
                    <a:pt x="3793756" y="54622"/>
                  </a:lnTo>
                  <a:lnTo>
                    <a:pt x="3814673" y="51295"/>
                  </a:lnTo>
                  <a:lnTo>
                    <a:pt x="3828808" y="42951"/>
                  </a:lnTo>
                  <a:lnTo>
                    <a:pt x="3838803" y="36410"/>
                  </a:lnTo>
                  <a:lnTo>
                    <a:pt x="3846474" y="31407"/>
                  </a:lnTo>
                  <a:lnTo>
                    <a:pt x="3853243" y="21399"/>
                  </a:lnTo>
                  <a:close/>
                </a:path>
                <a:path w="5871209" h="3001645">
                  <a:moveTo>
                    <a:pt x="4432439" y="1905228"/>
                  </a:moveTo>
                  <a:lnTo>
                    <a:pt x="4014901" y="1918462"/>
                  </a:lnTo>
                  <a:lnTo>
                    <a:pt x="3933926" y="1777758"/>
                  </a:lnTo>
                  <a:lnTo>
                    <a:pt x="3853243" y="1498028"/>
                  </a:lnTo>
                  <a:lnTo>
                    <a:pt x="3814673" y="1142187"/>
                  </a:lnTo>
                  <a:lnTo>
                    <a:pt x="3867378" y="931875"/>
                  </a:lnTo>
                  <a:lnTo>
                    <a:pt x="3748125" y="1142187"/>
                  </a:lnTo>
                  <a:lnTo>
                    <a:pt x="3761956" y="1478153"/>
                  </a:lnTo>
                  <a:lnTo>
                    <a:pt x="3770223" y="1500174"/>
                  </a:lnTo>
                  <a:lnTo>
                    <a:pt x="3761956" y="1511236"/>
                  </a:lnTo>
                  <a:lnTo>
                    <a:pt x="3411270" y="2001227"/>
                  </a:lnTo>
                  <a:lnTo>
                    <a:pt x="3807663" y="1599692"/>
                  </a:lnTo>
                  <a:lnTo>
                    <a:pt x="3845610" y="1700631"/>
                  </a:lnTo>
                  <a:lnTo>
                    <a:pt x="3611194" y="1873770"/>
                  </a:lnTo>
                  <a:lnTo>
                    <a:pt x="3853243" y="1752930"/>
                  </a:lnTo>
                  <a:lnTo>
                    <a:pt x="3853243" y="1720888"/>
                  </a:lnTo>
                  <a:lnTo>
                    <a:pt x="3920083" y="1898599"/>
                  </a:lnTo>
                  <a:lnTo>
                    <a:pt x="3211030" y="2057514"/>
                  </a:lnTo>
                  <a:lnTo>
                    <a:pt x="2802178" y="2110232"/>
                  </a:lnTo>
                  <a:lnTo>
                    <a:pt x="3344418" y="1784375"/>
                  </a:lnTo>
                  <a:lnTo>
                    <a:pt x="2442629" y="2156587"/>
                  </a:lnTo>
                  <a:lnTo>
                    <a:pt x="2119693" y="2198217"/>
                  </a:lnTo>
                  <a:lnTo>
                    <a:pt x="2565387" y="1555991"/>
                  </a:lnTo>
                  <a:lnTo>
                    <a:pt x="2632075" y="1453273"/>
                  </a:lnTo>
                  <a:lnTo>
                    <a:pt x="2898787" y="1345679"/>
                  </a:lnTo>
                  <a:lnTo>
                    <a:pt x="3049676" y="1135507"/>
                  </a:lnTo>
                  <a:lnTo>
                    <a:pt x="3249612" y="1052664"/>
                  </a:lnTo>
                  <a:lnTo>
                    <a:pt x="3302317" y="963282"/>
                  </a:lnTo>
                  <a:lnTo>
                    <a:pt x="3221634" y="898791"/>
                  </a:lnTo>
                  <a:lnTo>
                    <a:pt x="3197199" y="835825"/>
                  </a:lnTo>
                  <a:lnTo>
                    <a:pt x="3074111" y="829284"/>
                  </a:lnTo>
                  <a:lnTo>
                    <a:pt x="2698737" y="835825"/>
                  </a:lnTo>
                  <a:lnTo>
                    <a:pt x="2509228" y="887247"/>
                  </a:lnTo>
                  <a:lnTo>
                    <a:pt x="2821584" y="855700"/>
                  </a:lnTo>
                  <a:lnTo>
                    <a:pt x="3102381" y="855700"/>
                  </a:lnTo>
                  <a:lnTo>
                    <a:pt x="3168929" y="887247"/>
                  </a:lnTo>
                  <a:lnTo>
                    <a:pt x="3102381" y="905459"/>
                  </a:lnTo>
                  <a:lnTo>
                    <a:pt x="2807538" y="931875"/>
                  </a:lnTo>
                  <a:lnTo>
                    <a:pt x="3183064" y="931875"/>
                  </a:lnTo>
                  <a:lnTo>
                    <a:pt x="3183064" y="963282"/>
                  </a:lnTo>
                  <a:lnTo>
                    <a:pt x="2912808" y="1008049"/>
                  </a:lnTo>
                  <a:lnTo>
                    <a:pt x="3197199" y="988174"/>
                  </a:lnTo>
                  <a:lnTo>
                    <a:pt x="3221634" y="1026248"/>
                  </a:lnTo>
                  <a:lnTo>
                    <a:pt x="2979597" y="1122311"/>
                  </a:lnTo>
                  <a:lnTo>
                    <a:pt x="2888246" y="1287716"/>
                  </a:lnTo>
                  <a:lnTo>
                    <a:pt x="2765437" y="1370558"/>
                  </a:lnTo>
                  <a:lnTo>
                    <a:pt x="2579420" y="1440065"/>
                  </a:lnTo>
                  <a:lnTo>
                    <a:pt x="2456573" y="1625498"/>
                  </a:lnTo>
                  <a:lnTo>
                    <a:pt x="2014397" y="2204834"/>
                  </a:lnTo>
                  <a:lnTo>
                    <a:pt x="1059827" y="2477960"/>
                  </a:lnTo>
                  <a:lnTo>
                    <a:pt x="870343" y="2605417"/>
                  </a:lnTo>
                  <a:lnTo>
                    <a:pt x="684339" y="2549144"/>
                  </a:lnTo>
                  <a:lnTo>
                    <a:pt x="442175" y="2363736"/>
                  </a:lnTo>
                  <a:lnTo>
                    <a:pt x="561492" y="2522664"/>
                  </a:lnTo>
                  <a:lnTo>
                    <a:pt x="831710" y="2656738"/>
                  </a:lnTo>
                  <a:lnTo>
                    <a:pt x="765048" y="2713012"/>
                  </a:lnTo>
                  <a:lnTo>
                    <a:pt x="751001" y="2835516"/>
                  </a:lnTo>
                  <a:lnTo>
                    <a:pt x="926465" y="2936481"/>
                  </a:lnTo>
                  <a:lnTo>
                    <a:pt x="1126528" y="3001035"/>
                  </a:lnTo>
                  <a:lnTo>
                    <a:pt x="1235329" y="2802407"/>
                  </a:lnTo>
                  <a:lnTo>
                    <a:pt x="1382699" y="2694800"/>
                  </a:lnTo>
                  <a:lnTo>
                    <a:pt x="1165123" y="2815653"/>
                  </a:lnTo>
                  <a:lnTo>
                    <a:pt x="1098435" y="2956344"/>
                  </a:lnTo>
                  <a:lnTo>
                    <a:pt x="993165" y="2936481"/>
                  </a:lnTo>
                  <a:lnTo>
                    <a:pt x="1045806" y="2719641"/>
                  </a:lnTo>
                  <a:lnTo>
                    <a:pt x="1207236" y="2630246"/>
                  </a:lnTo>
                  <a:lnTo>
                    <a:pt x="1031760" y="2708046"/>
                  </a:lnTo>
                  <a:lnTo>
                    <a:pt x="912456" y="2885160"/>
                  </a:lnTo>
                  <a:lnTo>
                    <a:pt x="803656" y="2822270"/>
                  </a:lnTo>
                  <a:lnTo>
                    <a:pt x="817702" y="2713012"/>
                  </a:lnTo>
                  <a:lnTo>
                    <a:pt x="1112481" y="2497823"/>
                  </a:lnTo>
                  <a:lnTo>
                    <a:pt x="1986330" y="2249525"/>
                  </a:lnTo>
                  <a:lnTo>
                    <a:pt x="2389911" y="2191588"/>
                  </a:lnTo>
                  <a:lnTo>
                    <a:pt x="2968993" y="2135314"/>
                  </a:lnTo>
                  <a:lnTo>
                    <a:pt x="3761956" y="1981365"/>
                  </a:lnTo>
                  <a:lnTo>
                    <a:pt x="4432439" y="1905228"/>
                  </a:lnTo>
                  <a:close/>
                </a:path>
                <a:path w="5871209" h="3001645">
                  <a:moveTo>
                    <a:pt x="5871146" y="2357120"/>
                  </a:moveTo>
                  <a:lnTo>
                    <a:pt x="5734520" y="2312428"/>
                  </a:lnTo>
                  <a:lnTo>
                    <a:pt x="4930660" y="2274354"/>
                  </a:lnTo>
                  <a:lnTo>
                    <a:pt x="5653544" y="2325662"/>
                  </a:lnTo>
                  <a:lnTo>
                    <a:pt x="5762498" y="2343874"/>
                  </a:lnTo>
                  <a:lnTo>
                    <a:pt x="5815203" y="2415057"/>
                  </a:lnTo>
                  <a:lnTo>
                    <a:pt x="5776633" y="2471343"/>
                  </a:lnTo>
                  <a:lnTo>
                    <a:pt x="3644366" y="2679712"/>
                  </a:lnTo>
                  <a:lnTo>
                    <a:pt x="3730460" y="2653423"/>
                  </a:lnTo>
                  <a:lnTo>
                    <a:pt x="3744595" y="2603766"/>
                  </a:lnTo>
                  <a:lnTo>
                    <a:pt x="3730460" y="2525966"/>
                  </a:lnTo>
                  <a:lnTo>
                    <a:pt x="5562562" y="2333955"/>
                  </a:lnTo>
                  <a:lnTo>
                    <a:pt x="3670973" y="2489543"/>
                  </a:lnTo>
                  <a:lnTo>
                    <a:pt x="3653307" y="2488590"/>
                  </a:lnTo>
                  <a:lnTo>
                    <a:pt x="3653307" y="2618663"/>
                  </a:lnTo>
                  <a:lnTo>
                    <a:pt x="3616515" y="2680830"/>
                  </a:lnTo>
                  <a:lnTo>
                    <a:pt x="2509228" y="2587218"/>
                  </a:lnTo>
                  <a:lnTo>
                    <a:pt x="2632075" y="2491206"/>
                  </a:lnTo>
                  <a:lnTo>
                    <a:pt x="2700337" y="2471445"/>
                  </a:lnTo>
                  <a:lnTo>
                    <a:pt x="3611194" y="2532583"/>
                  </a:lnTo>
                  <a:lnTo>
                    <a:pt x="3653307" y="2618663"/>
                  </a:lnTo>
                  <a:lnTo>
                    <a:pt x="3653307" y="2488590"/>
                  </a:lnTo>
                  <a:lnTo>
                    <a:pt x="2800680" y="2442375"/>
                  </a:lnTo>
                  <a:lnTo>
                    <a:pt x="2832100" y="2433269"/>
                  </a:lnTo>
                  <a:lnTo>
                    <a:pt x="3920083" y="2370366"/>
                  </a:lnTo>
                  <a:lnTo>
                    <a:pt x="4579671" y="2305799"/>
                  </a:lnTo>
                  <a:lnTo>
                    <a:pt x="4849977" y="2249525"/>
                  </a:lnTo>
                  <a:lnTo>
                    <a:pt x="4888547" y="2128685"/>
                  </a:lnTo>
                  <a:lnTo>
                    <a:pt x="4969230" y="1956523"/>
                  </a:lnTo>
                  <a:lnTo>
                    <a:pt x="4930660" y="1536115"/>
                  </a:lnTo>
                  <a:lnTo>
                    <a:pt x="4565828" y="1014717"/>
                  </a:lnTo>
                  <a:lnTo>
                    <a:pt x="4351756" y="898791"/>
                  </a:lnTo>
                  <a:lnTo>
                    <a:pt x="4593793" y="1104099"/>
                  </a:lnTo>
                  <a:lnTo>
                    <a:pt x="4849977" y="1484820"/>
                  </a:lnTo>
                  <a:lnTo>
                    <a:pt x="4916817" y="1842312"/>
                  </a:lnTo>
                  <a:lnTo>
                    <a:pt x="4888547" y="2026056"/>
                  </a:lnTo>
                  <a:lnTo>
                    <a:pt x="4727194" y="2173389"/>
                  </a:lnTo>
                  <a:lnTo>
                    <a:pt x="4835842" y="2140280"/>
                  </a:lnTo>
                  <a:lnTo>
                    <a:pt x="4793729" y="2204834"/>
                  </a:lnTo>
                  <a:lnTo>
                    <a:pt x="4688611" y="2261108"/>
                  </a:lnTo>
                  <a:lnTo>
                    <a:pt x="4190390" y="2325662"/>
                  </a:lnTo>
                  <a:lnTo>
                    <a:pt x="3088246" y="2383599"/>
                  </a:lnTo>
                  <a:lnTo>
                    <a:pt x="2603982" y="2426652"/>
                  </a:lnTo>
                  <a:lnTo>
                    <a:pt x="2309203" y="2497823"/>
                  </a:lnTo>
                  <a:lnTo>
                    <a:pt x="2189886" y="2592171"/>
                  </a:lnTo>
                  <a:lnTo>
                    <a:pt x="3586759" y="2708046"/>
                  </a:lnTo>
                  <a:lnTo>
                    <a:pt x="5801068" y="2497823"/>
                  </a:lnTo>
                  <a:lnTo>
                    <a:pt x="5857303" y="2446515"/>
                  </a:lnTo>
                  <a:lnTo>
                    <a:pt x="5871146" y="2357120"/>
                  </a:lnTo>
                  <a:close/>
                </a:path>
              </a:pathLst>
            </a:custGeom>
            <a:solidFill>
              <a:srgbClr val="000000"/>
            </a:solidFill>
          </p:spPr>
          <p:txBody>
            <a:bodyPr wrap="square" lIns="0" tIns="0" rIns="0" bIns="0" rtlCol="0"/>
            <a:lstStyle/>
            <a:p>
              <a:endParaRPr/>
            </a:p>
          </p:txBody>
        </p:sp>
        <p:sp>
          <p:nvSpPr>
            <p:cNvPr id="21" name="object 21"/>
            <p:cNvSpPr/>
            <p:nvPr/>
          </p:nvSpPr>
          <p:spPr>
            <a:xfrm>
              <a:off x="5724156" y="5699353"/>
              <a:ext cx="179029" cy="178771"/>
            </a:xfrm>
            <a:prstGeom prst="rect">
              <a:avLst/>
            </a:prstGeom>
            <a:blipFill>
              <a:blip r:embed="rId6" cstate="print"/>
              <a:stretch>
                <a:fillRect/>
              </a:stretch>
            </a:blipFill>
          </p:spPr>
          <p:txBody>
            <a:bodyPr wrap="square" lIns="0" tIns="0" rIns="0" bIns="0" rtlCol="0"/>
            <a:lstStyle/>
            <a:p>
              <a:endParaRPr/>
            </a:p>
          </p:txBody>
        </p:sp>
        <p:sp>
          <p:nvSpPr>
            <p:cNvPr id="22" name="object 22"/>
            <p:cNvSpPr/>
            <p:nvPr/>
          </p:nvSpPr>
          <p:spPr>
            <a:xfrm>
              <a:off x="6791264" y="5606652"/>
              <a:ext cx="133094" cy="157253"/>
            </a:xfrm>
            <a:prstGeom prst="rect">
              <a:avLst/>
            </a:prstGeom>
            <a:blipFill>
              <a:blip r:embed="rId7" cstate="print"/>
              <a:stretch>
                <a:fillRect/>
              </a:stretch>
            </a:blipFill>
          </p:spPr>
          <p:txBody>
            <a:bodyPr wrap="square" lIns="0" tIns="0" rIns="0" bIns="0" rtlCol="0"/>
            <a:lstStyle/>
            <a:p>
              <a:endParaRPr/>
            </a:p>
          </p:txBody>
        </p:sp>
        <p:sp>
          <p:nvSpPr>
            <p:cNvPr id="23" name="object 23"/>
            <p:cNvSpPr/>
            <p:nvPr/>
          </p:nvSpPr>
          <p:spPr>
            <a:xfrm>
              <a:off x="7121055" y="5565271"/>
              <a:ext cx="133388" cy="170500"/>
            </a:xfrm>
            <a:prstGeom prst="rect">
              <a:avLst/>
            </a:prstGeom>
            <a:blipFill>
              <a:blip r:embed="rId8" cstate="print"/>
              <a:stretch>
                <a:fillRect/>
              </a:stretch>
            </a:blipFill>
          </p:spPr>
          <p:txBody>
            <a:bodyPr wrap="square" lIns="0" tIns="0" rIns="0" bIns="0" rtlCol="0"/>
            <a:lstStyle/>
            <a:p>
              <a:endParaRPr/>
            </a:p>
          </p:txBody>
        </p:sp>
        <p:sp>
          <p:nvSpPr>
            <p:cNvPr id="24" name="object 24"/>
            <p:cNvSpPr/>
            <p:nvPr/>
          </p:nvSpPr>
          <p:spPr>
            <a:xfrm>
              <a:off x="4594241" y="3957914"/>
              <a:ext cx="586105" cy="96520"/>
            </a:xfrm>
            <a:custGeom>
              <a:avLst/>
              <a:gdLst/>
              <a:ahLst/>
              <a:cxnLst/>
              <a:rect l="l" t="t" r="r" b="b"/>
              <a:pathLst>
                <a:path w="586104" h="96520">
                  <a:moveTo>
                    <a:pt x="575455" y="0"/>
                  </a:moveTo>
                  <a:lnTo>
                    <a:pt x="551015" y="29885"/>
                  </a:lnTo>
                  <a:lnTo>
                    <a:pt x="435294" y="34750"/>
                  </a:lnTo>
                  <a:lnTo>
                    <a:pt x="301905" y="24881"/>
                  </a:lnTo>
                  <a:lnTo>
                    <a:pt x="221224" y="28217"/>
                  </a:lnTo>
                  <a:lnTo>
                    <a:pt x="154412" y="31553"/>
                  </a:lnTo>
                  <a:lnTo>
                    <a:pt x="0" y="96050"/>
                  </a:lnTo>
                  <a:lnTo>
                    <a:pt x="192956" y="96050"/>
                  </a:lnTo>
                  <a:lnTo>
                    <a:pt x="157916" y="52959"/>
                  </a:lnTo>
                  <a:lnTo>
                    <a:pt x="308678" y="36418"/>
                  </a:lnTo>
                  <a:lnTo>
                    <a:pt x="442066" y="51291"/>
                  </a:lnTo>
                  <a:lnTo>
                    <a:pt x="571921" y="36418"/>
                  </a:lnTo>
                  <a:lnTo>
                    <a:pt x="586055" y="19877"/>
                  </a:lnTo>
                  <a:lnTo>
                    <a:pt x="575455" y="0"/>
                  </a:lnTo>
                  <a:close/>
                </a:path>
              </a:pathLst>
            </a:custGeom>
            <a:solidFill>
              <a:srgbClr val="000000"/>
            </a:solidFill>
          </p:spPr>
          <p:txBody>
            <a:bodyPr wrap="square" lIns="0" tIns="0" rIns="0" bIns="0" rtlCol="0"/>
            <a:lstStyle/>
            <a:p>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278885" y="133553"/>
            <a:ext cx="2588260" cy="1031875"/>
          </a:xfrm>
          <a:prstGeom prst="rect">
            <a:avLst/>
          </a:prstGeom>
        </p:spPr>
        <p:txBody>
          <a:bodyPr vert="horz" wrap="square" lIns="0" tIns="12700" rIns="0" bIns="0" rtlCol="0">
            <a:spAutoFit/>
          </a:bodyPr>
          <a:lstStyle/>
          <a:p>
            <a:pPr marL="12700">
              <a:lnSpc>
                <a:spcPct val="100000"/>
              </a:lnSpc>
              <a:spcBef>
                <a:spcPts val="100"/>
              </a:spcBef>
            </a:pPr>
            <a:r>
              <a:rPr sz="6600" u="none" dirty="0"/>
              <a:t>HOW?</a:t>
            </a:r>
            <a:endParaRPr sz="6600"/>
          </a:p>
        </p:txBody>
      </p:sp>
      <p:sp>
        <p:nvSpPr>
          <p:cNvPr id="3" name="object 3"/>
          <p:cNvSpPr/>
          <p:nvPr/>
        </p:nvSpPr>
        <p:spPr>
          <a:xfrm>
            <a:off x="3290951" y="1075944"/>
            <a:ext cx="2562225" cy="79375"/>
          </a:xfrm>
          <a:custGeom>
            <a:avLst/>
            <a:gdLst/>
            <a:ahLst/>
            <a:cxnLst/>
            <a:rect l="l" t="t" r="r" b="b"/>
            <a:pathLst>
              <a:path w="2562225" h="79375">
                <a:moveTo>
                  <a:pt x="2561844" y="0"/>
                </a:moveTo>
                <a:lnTo>
                  <a:pt x="0" y="0"/>
                </a:lnTo>
                <a:lnTo>
                  <a:pt x="0" y="79248"/>
                </a:lnTo>
                <a:lnTo>
                  <a:pt x="2561844" y="79248"/>
                </a:lnTo>
                <a:lnTo>
                  <a:pt x="2561844" y="0"/>
                </a:lnTo>
                <a:close/>
              </a:path>
            </a:pathLst>
          </a:custGeom>
          <a:solidFill>
            <a:srgbClr val="FFFF00"/>
          </a:solidFill>
        </p:spPr>
        <p:txBody>
          <a:bodyPr wrap="square" lIns="0" tIns="0" rIns="0" bIns="0" rtlCol="0"/>
          <a:lstStyle/>
          <a:p>
            <a:endParaRPr/>
          </a:p>
        </p:txBody>
      </p:sp>
      <p:grpSp>
        <p:nvGrpSpPr>
          <p:cNvPr id="4" name="object 4"/>
          <p:cNvGrpSpPr/>
          <p:nvPr/>
        </p:nvGrpSpPr>
        <p:grpSpPr>
          <a:xfrm>
            <a:off x="2590800" y="2091223"/>
            <a:ext cx="4047490" cy="4493260"/>
            <a:chOff x="2590800" y="2091223"/>
            <a:chExt cx="4047490" cy="4493260"/>
          </a:xfrm>
        </p:grpSpPr>
        <p:sp>
          <p:nvSpPr>
            <p:cNvPr id="5" name="object 5"/>
            <p:cNvSpPr/>
            <p:nvPr/>
          </p:nvSpPr>
          <p:spPr>
            <a:xfrm>
              <a:off x="4185114" y="5696427"/>
              <a:ext cx="2433955" cy="528955"/>
            </a:xfrm>
            <a:custGeom>
              <a:avLst/>
              <a:gdLst/>
              <a:ahLst/>
              <a:cxnLst/>
              <a:rect l="l" t="t" r="r" b="b"/>
              <a:pathLst>
                <a:path w="2433954" h="528954">
                  <a:moveTo>
                    <a:pt x="1599105" y="0"/>
                  </a:moveTo>
                  <a:lnTo>
                    <a:pt x="174184" y="143015"/>
                  </a:lnTo>
                  <a:lnTo>
                    <a:pt x="0" y="393301"/>
                  </a:lnTo>
                  <a:lnTo>
                    <a:pt x="885396" y="528378"/>
                  </a:lnTo>
                  <a:lnTo>
                    <a:pt x="2392588" y="260210"/>
                  </a:lnTo>
                  <a:lnTo>
                    <a:pt x="2433795" y="143015"/>
                  </a:lnTo>
                  <a:lnTo>
                    <a:pt x="2281350" y="51641"/>
                  </a:lnTo>
                  <a:lnTo>
                    <a:pt x="1599105" y="0"/>
                  </a:lnTo>
                  <a:close/>
                </a:path>
              </a:pathLst>
            </a:custGeom>
            <a:solidFill>
              <a:srgbClr val="58917C"/>
            </a:solidFill>
          </p:spPr>
          <p:txBody>
            <a:bodyPr wrap="square" lIns="0" tIns="0" rIns="0" bIns="0" rtlCol="0"/>
            <a:lstStyle/>
            <a:p>
              <a:endParaRPr/>
            </a:p>
          </p:txBody>
        </p:sp>
        <p:sp>
          <p:nvSpPr>
            <p:cNvPr id="6" name="object 6"/>
            <p:cNvSpPr/>
            <p:nvPr/>
          </p:nvSpPr>
          <p:spPr>
            <a:xfrm>
              <a:off x="4197212" y="5922877"/>
              <a:ext cx="924560" cy="284480"/>
            </a:xfrm>
            <a:custGeom>
              <a:avLst/>
              <a:gdLst/>
              <a:ahLst/>
              <a:cxnLst/>
              <a:rect l="l" t="t" r="r" b="b"/>
              <a:pathLst>
                <a:path w="924560" h="284479">
                  <a:moveTo>
                    <a:pt x="181451" y="0"/>
                  </a:moveTo>
                  <a:lnTo>
                    <a:pt x="0" y="158912"/>
                  </a:lnTo>
                  <a:lnTo>
                    <a:pt x="863757" y="284046"/>
                  </a:lnTo>
                  <a:lnTo>
                    <a:pt x="924248" y="200612"/>
                  </a:lnTo>
                  <a:lnTo>
                    <a:pt x="904761" y="67538"/>
                  </a:lnTo>
                  <a:lnTo>
                    <a:pt x="181451" y="0"/>
                  </a:lnTo>
                  <a:close/>
                </a:path>
              </a:pathLst>
            </a:custGeom>
            <a:solidFill>
              <a:srgbClr val="E2DDE6"/>
            </a:solidFill>
          </p:spPr>
          <p:txBody>
            <a:bodyPr wrap="square" lIns="0" tIns="0" rIns="0" bIns="0" rtlCol="0"/>
            <a:lstStyle/>
            <a:p>
              <a:endParaRPr/>
            </a:p>
          </p:txBody>
        </p:sp>
        <p:sp>
          <p:nvSpPr>
            <p:cNvPr id="7" name="object 7"/>
            <p:cNvSpPr/>
            <p:nvPr/>
          </p:nvSpPr>
          <p:spPr>
            <a:xfrm>
              <a:off x="2760149" y="3622630"/>
              <a:ext cx="2770505" cy="2209165"/>
            </a:xfrm>
            <a:custGeom>
              <a:avLst/>
              <a:gdLst/>
              <a:ahLst/>
              <a:cxnLst/>
              <a:rect l="l" t="t" r="r" b="b"/>
              <a:pathLst>
                <a:path w="2770504" h="2209165">
                  <a:moveTo>
                    <a:pt x="987077" y="0"/>
                  </a:moveTo>
                  <a:lnTo>
                    <a:pt x="691911" y="226516"/>
                  </a:lnTo>
                  <a:lnTo>
                    <a:pt x="275804" y="351618"/>
                  </a:lnTo>
                  <a:lnTo>
                    <a:pt x="0" y="534432"/>
                  </a:lnTo>
                  <a:lnTo>
                    <a:pt x="529825" y="2208872"/>
                  </a:lnTo>
                  <a:lnTo>
                    <a:pt x="2107169" y="2125438"/>
                  </a:lnTo>
                  <a:lnTo>
                    <a:pt x="2770131" y="1748032"/>
                  </a:lnTo>
                  <a:lnTo>
                    <a:pt x="2646714" y="385312"/>
                  </a:lnTo>
                  <a:lnTo>
                    <a:pt x="2383031" y="299909"/>
                  </a:lnTo>
                  <a:lnTo>
                    <a:pt x="2015216" y="75561"/>
                  </a:lnTo>
                  <a:lnTo>
                    <a:pt x="987077" y="0"/>
                  </a:lnTo>
                  <a:close/>
                </a:path>
              </a:pathLst>
            </a:custGeom>
            <a:solidFill>
              <a:srgbClr val="FFA64D"/>
            </a:solidFill>
          </p:spPr>
          <p:txBody>
            <a:bodyPr wrap="square" lIns="0" tIns="0" rIns="0" bIns="0" rtlCol="0"/>
            <a:lstStyle/>
            <a:p>
              <a:endParaRPr/>
            </a:p>
          </p:txBody>
        </p:sp>
        <p:sp>
          <p:nvSpPr>
            <p:cNvPr id="8" name="object 8"/>
            <p:cNvSpPr/>
            <p:nvPr/>
          </p:nvSpPr>
          <p:spPr>
            <a:xfrm>
              <a:off x="3423033" y="2116910"/>
              <a:ext cx="2235835" cy="1569720"/>
            </a:xfrm>
            <a:custGeom>
              <a:avLst/>
              <a:gdLst/>
              <a:ahLst/>
              <a:cxnLst/>
              <a:rect l="l" t="t" r="r" b="b"/>
              <a:pathLst>
                <a:path w="2235835" h="1569720">
                  <a:moveTo>
                    <a:pt x="1768458" y="0"/>
                  </a:moveTo>
                  <a:lnTo>
                    <a:pt x="1497468" y="0"/>
                  </a:lnTo>
                  <a:lnTo>
                    <a:pt x="960461" y="59715"/>
                  </a:lnTo>
                  <a:lnTo>
                    <a:pt x="679829" y="234523"/>
                  </a:lnTo>
                  <a:lnTo>
                    <a:pt x="420958" y="472883"/>
                  </a:lnTo>
                  <a:lnTo>
                    <a:pt x="302412" y="895892"/>
                  </a:lnTo>
                  <a:lnTo>
                    <a:pt x="53223" y="1116404"/>
                  </a:lnTo>
                  <a:lnTo>
                    <a:pt x="4851" y="1205810"/>
                  </a:lnTo>
                  <a:lnTo>
                    <a:pt x="0" y="1354764"/>
                  </a:lnTo>
                  <a:lnTo>
                    <a:pt x="94349" y="1458014"/>
                  </a:lnTo>
                  <a:lnTo>
                    <a:pt x="1887004" y="1569271"/>
                  </a:lnTo>
                  <a:lnTo>
                    <a:pt x="2218484" y="1130249"/>
                  </a:lnTo>
                  <a:lnTo>
                    <a:pt x="2235333" y="516585"/>
                  </a:lnTo>
                  <a:lnTo>
                    <a:pt x="2136274" y="252371"/>
                  </a:lnTo>
                  <a:lnTo>
                    <a:pt x="1768458" y="0"/>
                  </a:lnTo>
                  <a:close/>
                </a:path>
              </a:pathLst>
            </a:custGeom>
            <a:solidFill>
              <a:srgbClr val="5C4569"/>
            </a:solidFill>
          </p:spPr>
          <p:txBody>
            <a:bodyPr wrap="square" lIns="0" tIns="0" rIns="0" bIns="0" rtlCol="0"/>
            <a:lstStyle/>
            <a:p>
              <a:endParaRPr/>
            </a:p>
          </p:txBody>
        </p:sp>
        <p:sp>
          <p:nvSpPr>
            <p:cNvPr id="9" name="object 9"/>
            <p:cNvSpPr/>
            <p:nvPr/>
          </p:nvSpPr>
          <p:spPr>
            <a:xfrm>
              <a:off x="2595638" y="2091223"/>
              <a:ext cx="3423236" cy="4493111"/>
            </a:xfrm>
            <a:prstGeom prst="rect">
              <a:avLst/>
            </a:prstGeom>
            <a:blipFill>
              <a:blip r:embed="rId2" cstate="print"/>
              <a:stretch>
                <a:fillRect/>
              </a:stretch>
            </a:blipFill>
          </p:spPr>
          <p:txBody>
            <a:bodyPr wrap="square" lIns="0" tIns="0" rIns="0" bIns="0" rtlCol="0"/>
            <a:lstStyle/>
            <a:p>
              <a:endParaRPr/>
            </a:p>
          </p:txBody>
        </p:sp>
        <p:sp>
          <p:nvSpPr>
            <p:cNvPr id="10" name="object 10"/>
            <p:cNvSpPr/>
            <p:nvPr/>
          </p:nvSpPr>
          <p:spPr>
            <a:xfrm>
              <a:off x="2590800" y="3612794"/>
              <a:ext cx="4047490" cy="2971800"/>
            </a:xfrm>
            <a:custGeom>
              <a:avLst/>
              <a:gdLst/>
              <a:ahLst/>
              <a:cxnLst/>
              <a:rect l="l" t="t" r="r" b="b"/>
              <a:pathLst>
                <a:path w="4047490" h="2971800">
                  <a:moveTo>
                    <a:pt x="1277378" y="556120"/>
                  </a:moveTo>
                  <a:lnTo>
                    <a:pt x="1022464" y="201612"/>
                  </a:lnTo>
                  <a:lnTo>
                    <a:pt x="1166088" y="105257"/>
                  </a:lnTo>
                  <a:lnTo>
                    <a:pt x="1018514" y="51549"/>
                  </a:lnTo>
                  <a:lnTo>
                    <a:pt x="766902" y="220345"/>
                  </a:lnTo>
                  <a:lnTo>
                    <a:pt x="377405" y="373303"/>
                  </a:lnTo>
                  <a:lnTo>
                    <a:pt x="108864" y="579970"/>
                  </a:lnTo>
                  <a:lnTo>
                    <a:pt x="0" y="877874"/>
                  </a:lnTo>
                  <a:lnTo>
                    <a:pt x="7251" y="1205649"/>
                  </a:lnTo>
                  <a:lnTo>
                    <a:pt x="210477" y="1755889"/>
                  </a:lnTo>
                  <a:lnTo>
                    <a:pt x="295135" y="2137270"/>
                  </a:lnTo>
                  <a:lnTo>
                    <a:pt x="249186" y="1763826"/>
                  </a:lnTo>
                  <a:lnTo>
                    <a:pt x="62890" y="1229499"/>
                  </a:lnTo>
                  <a:lnTo>
                    <a:pt x="43535" y="953439"/>
                  </a:lnTo>
                  <a:lnTo>
                    <a:pt x="108864" y="717080"/>
                  </a:lnTo>
                  <a:lnTo>
                    <a:pt x="229819" y="556120"/>
                  </a:lnTo>
                  <a:lnTo>
                    <a:pt x="442734" y="556120"/>
                  </a:lnTo>
                  <a:lnTo>
                    <a:pt x="295135" y="488569"/>
                  </a:lnTo>
                  <a:lnTo>
                    <a:pt x="517715" y="373303"/>
                  </a:lnTo>
                  <a:lnTo>
                    <a:pt x="914476" y="274053"/>
                  </a:lnTo>
                  <a:lnTo>
                    <a:pt x="954697" y="247078"/>
                  </a:lnTo>
                  <a:lnTo>
                    <a:pt x="1277378" y="556120"/>
                  </a:lnTo>
                  <a:close/>
                </a:path>
                <a:path w="4047490" h="2971800">
                  <a:moveTo>
                    <a:pt x="1470926" y="311759"/>
                  </a:moveTo>
                  <a:lnTo>
                    <a:pt x="1294307" y="121094"/>
                  </a:lnTo>
                  <a:lnTo>
                    <a:pt x="1241082" y="0"/>
                  </a:lnTo>
                  <a:lnTo>
                    <a:pt x="1166088" y="51549"/>
                  </a:lnTo>
                  <a:lnTo>
                    <a:pt x="1248359" y="258216"/>
                  </a:lnTo>
                  <a:lnTo>
                    <a:pt x="1405610" y="526262"/>
                  </a:lnTo>
                  <a:lnTo>
                    <a:pt x="1342707" y="258216"/>
                  </a:lnTo>
                  <a:lnTo>
                    <a:pt x="1470926" y="311759"/>
                  </a:lnTo>
                  <a:close/>
                </a:path>
                <a:path w="4047490" h="2971800">
                  <a:moveTo>
                    <a:pt x="1475765" y="2522626"/>
                  </a:moveTo>
                  <a:lnTo>
                    <a:pt x="1357223" y="2606065"/>
                  </a:lnTo>
                  <a:lnTo>
                    <a:pt x="1233843" y="2655722"/>
                  </a:lnTo>
                  <a:lnTo>
                    <a:pt x="1180617" y="2798737"/>
                  </a:lnTo>
                  <a:lnTo>
                    <a:pt x="1122540" y="2814637"/>
                  </a:lnTo>
                  <a:lnTo>
                    <a:pt x="1093520" y="2798737"/>
                  </a:lnTo>
                  <a:lnTo>
                    <a:pt x="1098346" y="2635859"/>
                  </a:lnTo>
                  <a:lnTo>
                    <a:pt x="1045121" y="2812631"/>
                  </a:lnTo>
                  <a:lnTo>
                    <a:pt x="977379" y="2836481"/>
                  </a:lnTo>
                  <a:lnTo>
                    <a:pt x="943521" y="2818600"/>
                  </a:lnTo>
                  <a:lnTo>
                    <a:pt x="962875" y="2566327"/>
                  </a:lnTo>
                  <a:lnTo>
                    <a:pt x="909650" y="2808655"/>
                  </a:lnTo>
                  <a:lnTo>
                    <a:pt x="979805" y="2898051"/>
                  </a:lnTo>
                  <a:lnTo>
                    <a:pt x="1042708" y="2911957"/>
                  </a:lnTo>
                  <a:lnTo>
                    <a:pt x="1081417" y="2888119"/>
                  </a:lnTo>
                  <a:lnTo>
                    <a:pt x="1093520" y="2836481"/>
                  </a:lnTo>
                  <a:lnTo>
                    <a:pt x="1190282" y="2824556"/>
                  </a:lnTo>
                  <a:lnTo>
                    <a:pt x="1214475" y="2782836"/>
                  </a:lnTo>
                  <a:lnTo>
                    <a:pt x="1265288" y="2665641"/>
                  </a:lnTo>
                  <a:lnTo>
                    <a:pt x="1393507" y="2600096"/>
                  </a:lnTo>
                  <a:lnTo>
                    <a:pt x="1475765" y="2522626"/>
                  </a:lnTo>
                  <a:close/>
                </a:path>
                <a:path w="4047490" h="2971800">
                  <a:moveTo>
                    <a:pt x="1628190" y="435025"/>
                  </a:moveTo>
                  <a:lnTo>
                    <a:pt x="1490281" y="907732"/>
                  </a:lnTo>
                  <a:lnTo>
                    <a:pt x="1359636" y="1084541"/>
                  </a:lnTo>
                  <a:lnTo>
                    <a:pt x="1212062" y="1320901"/>
                  </a:lnTo>
                  <a:lnTo>
                    <a:pt x="979805" y="1557248"/>
                  </a:lnTo>
                  <a:lnTo>
                    <a:pt x="897547" y="1191806"/>
                  </a:lnTo>
                  <a:lnTo>
                    <a:pt x="665289" y="816330"/>
                  </a:lnTo>
                  <a:lnTo>
                    <a:pt x="822540" y="1183792"/>
                  </a:lnTo>
                  <a:lnTo>
                    <a:pt x="812888" y="1686369"/>
                  </a:lnTo>
                  <a:lnTo>
                    <a:pt x="619328" y="1855203"/>
                  </a:lnTo>
                  <a:lnTo>
                    <a:pt x="517715" y="2037956"/>
                  </a:lnTo>
                  <a:lnTo>
                    <a:pt x="508050" y="2244534"/>
                  </a:lnTo>
                  <a:lnTo>
                    <a:pt x="563689" y="2016099"/>
                  </a:lnTo>
                  <a:lnTo>
                    <a:pt x="711263" y="1839328"/>
                  </a:lnTo>
                  <a:lnTo>
                    <a:pt x="970140" y="1664512"/>
                  </a:lnTo>
                  <a:lnTo>
                    <a:pt x="1231404" y="1358620"/>
                  </a:lnTo>
                  <a:lnTo>
                    <a:pt x="1369314" y="1122248"/>
                  </a:lnTo>
                  <a:lnTo>
                    <a:pt x="1461249" y="1014984"/>
                  </a:lnTo>
                  <a:lnTo>
                    <a:pt x="1545920" y="846188"/>
                  </a:lnTo>
                  <a:lnTo>
                    <a:pt x="1628190" y="435025"/>
                  </a:lnTo>
                  <a:close/>
                </a:path>
                <a:path w="4047490" h="2971800">
                  <a:moveTo>
                    <a:pt x="3055582" y="1656575"/>
                  </a:moveTo>
                  <a:lnTo>
                    <a:pt x="2767749" y="1672450"/>
                  </a:lnTo>
                  <a:lnTo>
                    <a:pt x="2711920" y="1503616"/>
                  </a:lnTo>
                  <a:lnTo>
                    <a:pt x="2656306" y="1167942"/>
                  </a:lnTo>
                  <a:lnTo>
                    <a:pt x="2629712" y="740930"/>
                  </a:lnTo>
                  <a:lnTo>
                    <a:pt x="2666047" y="488569"/>
                  </a:lnTo>
                  <a:lnTo>
                    <a:pt x="2583840" y="740930"/>
                  </a:lnTo>
                  <a:lnTo>
                    <a:pt x="2593378" y="1144092"/>
                  </a:lnTo>
                  <a:lnTo>
                    <a:pt x="2599080" y="1170520"/>
                  </a:lnTo>
                  <a:lnTo>
                    <a:pt x="2593378" y="1183792"/>
                  </a:lnTo>
                  <a:lnTo>
                    <a:pt x="2351621" y="1771789"/>
                  </a:lnTo>
                  <a:lnTo>
                    <a:pt x="2624874" y="1289939"/>
                  </a:lnTo>
                  <a:lnTo>
                    <a:pt x="2651036" y="1411071"/>
                  </a:lnTo>
                  <a:lnTo>
                    <a:pt x="2489454" y="1618830"/>
                  </a:lnTo>
                  <a:lnTo>
                    <a:pt x="2656306" y="1473835"/>
                  </a:lnTo>
                  <a:lnTo>
                    <a:pt x="2656306" y="1435404"/>
                  </a:lnTo>
                  <a:lnTo>
                    <a:pt x="2702382" y="1648625"/>
                  </a:lnTo>
                  <a:lnTo>
                    <a:pt x="2213584" y="1839328"/>
                  </a:lnTo>
                  <a:lnTo>
                    <a:pt x="1931746" y="1902587"/>
                  </a:lnTo>
                  <a:lnTo>
                    <a:pt x="2305545" y="1511554"/>
                  </a:lnTo>
                  <a:lnTo>
                    <a:pt x="1683867" y="1958213"/>
                  </a:lnTo>
                  <a:lnTo>
                    <a:pt x="1461249" y="2008162"/>
                  </a:lnTo>
                  <a:lnTo>
                    <a:pt x="1768487" y="1237500"/>
                  </a:lnTo>
                  <a:lnTo>
                    <a:pt x="1814474" y="1114234"/>
                  </a:lnTo>
                  <a:lnTo>
                    <a:pt x="1998332" y="985139"/>
                  </a:lnTo>
                  <a:lnTo>
                    <a:pt x="2102345" y="732929"/>
                  </a:lnTo>
                  <a:lnTo>
                    <a:pt x="2240178" y="633514"/>
                  </a:lnTo>
                  <a:lnTo>
                    <a:pt x="2276513" y="526262"/>
                  </a:lnTo>
                  <a:lnTo>
                    <a:pt x="2220899" y="448868"/>
                  </a:lnTo>
                  <a:lnTo>
                    <a:pt x="2204047" y="373303"/>
                  </a:lnTo>
                  <a:lnTo>
                    <a:pt x="2119198" y="365467"/>
                  </a:lnTo>
                  <a:lnTo>
                    <a:pt x="1860423" y="373303"/>
                  </a:lnTo>
                  <a:lnTo>
                    <a:pt x="1729778" y="435025"/>
                  </a:lnTo>
                  <a:lnTo>
                    <a:pt x="1945119" y="397154"/>
                  </a:lnTo>
                  <a:lnTo>
                    <a:pt x="2138680" y="397154"/>
                  </a:lnTo>
                  <a:lnTo>
                    <a:pt x="2184565" y="435025"/>
                  </a:lnTo>
                  <a:lnTo>
                    <a:pt x="2138680" y="456869"/>
                  </a:lnTo>
                  <a:lnTo>
                    <a:pt x="1935429" y="488569"/>
                  </a:lnTo>
                  <a:lnTo>
                    <a:pt x="2194306" y="488569"/>
                  </a:lnTo>
                  <a:lnTo>
                    <a:pt x="2194306" y="526262"/>
                  </a:lnTo>
                  <a:lnTo>
                    <a:pt x="2007997" y="579970"/>
                  </a:lnTo>
                  <a:lnTo>
                    <a:pt x="2204047" y="556120"/>
                  </a:lnTo>
                  <a:lnTo>
                    <a:pt x="2220899" y="601827"/>
                  </a:lnTo>
                  <a:lnTo>
                    <a:pt x="2054034" y="717080"/>
                  </a:lnTo>
                  <a:lnTo>
                    <a:pt x="1991067" y="915581"/>
                  </a:lnTo>
                  <a:lnTo>
                    <a:pt x="1906409" y="1014984"/>
                  </a:lnTo>
                  <a:lnTo>
                    <a:pt x="1778177" y="1098384"/>
                  </a:lnTo>
                  <a:lnTo>
                    <a:pt x="1693494" y="1320901"/>
                  </a:lnTo>
                  <a:lnTo>
                    <a:pt x="1388656" y="2016099"/>
                  </a:lnTo>
                  <a:lnTo>
                    <a:pt x="730605" y="2343848"/>
                  </a:lnTo>
                  <a:lnTo>
                    <a:pt x="599986" y="2496807"/>
                  </a:lnTo>
                  <a:lnTo>
                    <a:pt x="471754" y="2429268"/>
                  </a:lnTo>
                  <a:lnTo>
                    <a:pt x="304825" y="2206790"/>
                  </a:lnTo>
                  <a:lnTo>
                    <a:pt x="387070" y="2397493"/>
                  </a:lnTo>
                  <a:lnTo>
                    <a:pt x="573354" y="2558389"/>
                  </a:lnTo>
                  <a:lnTo>
                    <a:pt x="527392" y="2625915"/>
                  </a:lnTo>
                  <a:lnTo>
                    <a:pt x="517715" y="2772918"/>
                  </a:lnTo>
                  <a:lnTo>
                    <a:pt x="638683" y="2894076"/>
                  </a:lnTo>
                  <a:lnTo>
                    <a:pt x="776592" y="2971546"/>
                  </a:lnTo>
                  <a:lnTo>
                    <a:pt x="851598" y="2733179"/>
                  </a:lnTo>
                  <a:lnTo>
                    <a:pt x="953185" y="2604058"/>
                  </a:lnTo>
                  <a:lnTo>
                    <a:pt x="803198" y="2749080"/>
                  </a:lnTo>
                  <a:lnTo>
                    <a:pt x="757224" y="2917914"/>
                  </a:lnTo>
                  <a:lnTo>
                    <a:pt x="684657" y="2894076"/>
                  </a:lnTo>
                  <a:lnTo>
                    <a:pt x="720953" y="2633865"/>
                  </a:lnTo>
                  <a:lnTo>
                    <a:pt x="832231" y="2526601"/>
                  </a:lnTo>
                  <a:lnTo>
                    <a:pt x="711263" y="2619959"/>
                  </a:lnTo>
                  <a:lnTo>
                    <a:pt x="629018" y="2832493"/>
                  </a:lnTo>
                  <a:lnTo>
                    <a:pt x="554012" y="2757017"/>
                  </a:lnTo>
                  <a:lnTo>
                    <a:pt x="563689" y="2625915"/>
                  </a:lnTo>
                  <a:lnTo>
                    <a:pt x="766902" y="2367686"/>
                  </a:lnTo>
                  <a:lnTo>
                    <a:pt x="1369314" y="2069731"/>
                  </a:lnTo>
                  <a:lnTo>
                    <a:pt x="1647532" y="2000199"/>
                  </a:lnTo>
                  <a:lnTo>
                    <a:pt x="2046732" y="1932686"/>
                  </a:lnTo>
                  <a:lnTo>
                    <a:pt x="2593378" y="1747951"/>
                  </a:lnTo>
                  <a:lnTo>
                    <a:pt x="3055582" y="1656575"/>
                  </a:lnTo>
                  <a:close/>
                </a:path>
                <a:path w="4047490" h="2971800">
                  <a:moveTo>
                    <a:pt x="4047388" y="2198852"/>
                  </a:moveTo>
                  <a:lnTo>
                    <a:pt x="3953205" y="2145220"/>
                  </a:lnTo>
                  <a:lnTo>
                    <a:pt x="3399040" y="2099538"/>
                  </a:lnTo>
                  <a:lnTo>
                    <a:pt x="3897376" y="2161108"/>
                  </a:lnTo>
                  <a:lnTo>
                    <a:pt x="3972483" y="2182952"/>
                  </a:lnTo>
                  <a:lnTo>
                    <a:pt x="4008818" y="2268372"/>
                  </a:lnTo>
                  <a:lnTo>
                    <a:pt x="3982224" y="2335911"/>
                  </a:lnTo>
                  <a:lnTo>
                    <a:pt x="2512301" y="2585961"/>
                  </a:lnTo>
                  <a:lnTo>
                    <a:pt x="2571661" y="2554401"/>
                  </a:lnTo>
                  <a:lnTo>
                    <a:pt x="2581402" y="2494826"/>
                  </a:lnTo>
                  <a:lnTo>
                    <a:pt x="2571661" y="2401468"/>
                  </a:lnTo>
                  <a:lnTo>
                    <a:pt x="3834650" y="2171039"/>
                  </a:lnTo>
                  <a:lnTo>
                    <a:pt x="2530652" y="2357767"/>
                  </a:lnTo>
                  <a:lnTo>
                    <a:pt x="2518473" y="2356624"/>
                  </a:lnTo>
                  <a:lnTo>
                    <a:pt x="2518473" y="2512707"/>
                  </a:lnTo>
                  <a:lnTo>
                    <a:pt x="2493124" y="2587294"/>
                  </a:lnTo>
                  <a:lnTo>
                    <a:pt x="1729778" y="2474950"/>
                  </a:lnTo>
                  <a:lnTo>
                    <a:pt x="1814474" y="2359749"/>
                  </a:lnTo>
                  <a:lnTo>
                    <a:pt x="1861527" y="2336025"/>
                  </a:lnTo>
                  <a:lnTo>
                    <a:pt x="2489454" y="2409406"/>
                  </a:lnTo>
                  <a:lnTo>
                    <a:pt x="2518473" y="2512707"/>
                  </a:lnTo>
                  <a:lnTo>
                    <a:pt x="2518473" y="2356624"/>
                  </a:lnTo>
                  <a:lnTo>
                    <a:pt x="1930704" y="2301151"/>
                  </a:lnTo>
                  <a:lnTo>
                    <a:pt x="1952358" y="2290229"/>
                  </a:lnTo>
                  <a:lnTo>
                    <a:pt x="2702382" y="2214740"/>
                  </a:lnTo>
                  <a:lnTo>
                    <a:pt x="3157080" y="2137270"/>
                  </a:lnTo>
                  <a:lnTo>
                    <a:pt x="3343427" y="2069731"/>
                  </a:lnTo>
                  <a:lnTo>
                    <a:pt x="3370008" y="1924723"/>
                  </a:lnTo>
                  <a:lnTo>
                    <a:pt x="3425634" y="1718144"/>
                  </a:lnTo>
                  <a:lnTo>
                    <a:pt x="3399040" y="1213650"/>
                  </a:lnTo>
                  <a:lnTo>
                    <a:pt x="3147542" y="587971"/>
                  </a:lnTo>
                  <a:lnTo>
                    <a:pt x="2999968" y="448868"/>
                  </a:lnTo>
                  <a:lnTo>
                    <a:pt x="3166821" y="695236"/>
                  </a:lnTo>
                  <a:lnTo>
                    <a:pt x="3343427" y="1152105"/>
                  </a:lnTo>
                  <a:lnTo>
                    <a:pt x="3389503" y="1581086"/>
                  </a:lnTo>
                  <a:lnTo>
                    <a:pt x="3370008" y="1801583"/>
                  </a:lnTo>
                  <a:lnTo>
                    <a:pt x="3258782" y="1978367"/>
                  </a:lnTo>
                  <a:lnTo>
                    <a:pt x="3333673" y="1938642"/>
                  </a:lnTo>
                  <a:lnTo>
                    <a:pt x="3304654" y="2016099"/>
                  </a:lnTo>
                  <a:lnTo>
                    <a:pt x="3232188" y="2083638"/>
                  </a:lnTo>
                  <a:lnTo>
                    <a:pt x="2888729" y="2161108"/>
                  </a:lnTo>
                  <a:lnTo>
                    <a:pt x="2128939" y="2230628"/>
                  </a:lnTo>
                  <a:lnTo>
                    <a:pt x="1795106" y="2282279"/>
                  </a:lnTo>
                  <a:lnTo>
                    <a:pt x="1591894" y="2367686"/>
                  </a:lnTo>
                  <a:lnTo>
                    <a:pt x="1509636" y="2480907"/>
                  </a:lnTo>
                  <a:lnTo>
                    <a:pt x="2472601" y="2619959"/>
                  </a:lnTo>
                  <a:lnTo>
                    <a:pt x="3999077" y="2367686"/>
                  </a:lnTo>
                  <a:lnTo>
                    <a:pt x="4037850" y="2306116"/>
                  </a:lnTo>
                  <a:lnTo>
                    <a:pt x="4047388" y="2198852"/>
                  </a:lnTo>
                  <a:close/>
                </a:path>
              </a:pathLst>
            </a:custGeom>
            <a:solidFill>
              <a:srgbClr val="000000"/>
            </a:solidFill>
          </p:spPr>
          <p:txBody>
            <a:bodyPr wrap="square" lIns="0" tIns="0" rIns="0" bIns="0" rtlCol="0"/>
            <a:lstStyle/>
            <a:p>
              <a:endParaRPr/>
            </a:p>
          </p:txBody>
        </p:sp>
        <p:sp>
          <p:nvSpPr>
            <p:cNvPr id="11" name="object 11"/>
            <p:cNvSpPr/>
            <p:nvPr/>
          </p:nvSpPr>
          <p:spPr>
            <a:xfrm>
              <a:off x="5276138" y="5970549"/>
              <a:ext cx="123417" cy="214523"/>
            </a:xfrm>
            <a:prstGeom prst="rect">
              <a:avLst/>
            </a:prstGeom>
            <a:blipFill>
              <a:blip r:embed="rId3" cstate="print"/>
              <a:stretch>
                <a:fillRect/>
              </a:stretch>
            </a:blipFill>
          </p:spPr>
          <p:txBody>
            <a:bodyPr wrap="square" lIns="0" tIns="0" rIns="0" bIns="0" rtlCol="0"/>
            <a:lstStyle/>
            <a:p>
              <a:endParaRPr/>
            </a:p>
          </p:txBody>
        </p:sp>
        <p:sp>
          <p:nvSpPr>
            <p:cNvPr id="12" name="object 12"/>
            <p:cNvSpPr/>
            <p:nvPr/>
          </p:nvSpPr>
          <p:spPr>
            <a:xfrm>
              <a:off x="6011770" y="5859309"/>
              <a:ext cx="91750" cy="188702"/>
            </a:xfrm>
            <a:prstGeom prst="rect">
              <a:avLst/>
            </a:prstGeom>
            <a:blipFill>
              <a:blip r:embed="rId4" cstate="print"/>
              <a:stretch>
                <a:fillRect/>
              </a:stretch>
            </a:blipFill>
          </p:spPr>
          <p:txBody>
            <a:bodyPr wrap="square" lIns="0" tIns="0" rIns="0" bIns="0" rtlCol="0"/>
            <a:lstStyle/>
            <a:p>
              <a:endParaRPr/>
            </a:p>
          </p:txBody>
        </p:sp>
        <p:sp>
          <p:nvSpPr>
            <p:cNvPr id="13" name="object 13"/>
            <p:cNvSpPr/>
            <p:nvPr/>
          </p:nvSpPr>
          <p:spPr>
            <a:xfrm>
              <a:off x="6239117" y="5809652"/>
              <a:ext cx="91953" cy="204599"/>
            </a:xfrm>
            <a:prstGeom prst="rect">
              <a:avLst/>
            </a:prstGeom>
            <a:blipFill>
              <a:blip r:embed="rId5" cstate="print"/>
              <a:stretch>
                <a:fillRect/>
              </a:stretch>
            </a:blipFill>
          </p:spPr>
          <p:txBody>
            <a:bodyPr wrap="square" lIns="0" tIns="0" rIns="0" bIns="0" rtlCol="0"/>
            <a:lstStyle/>
            <a:p>
              <a:endParaRPr/>
            </a:p>
          </p:txBody>
        </p:sp>
        <p:sp>
          <p:nvSpPr>
            <p:cNvPr id="14" name="object 14"/>
            <p:cNvSpPr/>
            <p:nvPr/>
          </p:nvSpPr>
          <p:spPr>
            <a:xfrm>
              <a:off x="4497209" y="3880839"/>
              <a:ext cx="404495" cy="115570"/>
            </a:xfrm>
            <a:custGeom>
              <a:avLst/>
              <a:gdLst/>
              <a:ahLst/>
              <a:cxnLst/>
              <a:rect l="l" t="t" r="r" b="b"/>
              <a:pathLst>
                <a:path w="404495" h="115570">
                  <a:moveTo>
                    <a:pt x="396701" y="0"/>
                  </a:moveTo>
                  <a:lnTo>
                    <a:pt x="379852" y="35862"/>
                  </a:lnTo>
                  <a:lnTo>
                    <a:pt x="300078" y="41700"/>
                  </a:lnTo>
                  <a:lnTo>
                    <a:pt x="208124" y="29857"/>
                  </a:lnTo>
                  <a:lnTo>
                    <a:pt x="152505" y="33860"/>
                  </a:lnTo>
                  <a:lnTo>
                    <a:pt x="106447" y="37864"/>
                  </a:lnTo>
                  <a:lnTo>
                    <a:pt x="0" y="115260"/>
                  </a:lnTo>
                  <a:lnTo>
                    <a:pt x="133018" y="115260"/>
                  </a:lnTo>
                  <a:lnTo>
                    <a:pt x="108862" y="63551"/>
                  </a:lnTo>
                  <a:lnTo>
                    <a:pt x="212793" y="43702"/>
                  </a:lnTo>
                  <a:lnTo>
                    <a:pt x="304747" y="61549"/>
                  </a:lnTo>
                  <a:lnTo>
                    <a:pt x="394265" y="43702"/>
                  </a:lnTo>
                  <a:lnTo>
                    <a:pt x="404008" y="23852"/>
                  </a:lnTo>
                  <a:lnTo>
                    <a:pt x="396701" y="0"/>
                  </a:lnTo>
                  <a:close/>
                </a:path>
              </a:pathLst>
            </a:custGeom>
            <a:solidFill>
              <a:srgbClr val="000000"/>
            </a:solidFill>
          </p:spPr>
          <p:txBody>
            <a:bodyPr wrap="square" lIns="0" tIns="0" rIns="0" bIns="0" rtlCol="0"/>
            <a:lstStyle/>
            <a:p>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9597" y="19303"/>
            <a:ext cx="8060690" cy="513715"/>
          </a:xfrm>
          <a:prstGeom prst="rect">
            <a:avLst/>
          </a:prstGeom>
        </p:spPr>
        <p:txBody>
          <a:bodyPr vert="horz" wrap="square" lIns="0" tIns="12700" rIns="0" bIns="0" rtlCol="0">
            <a:spAutoFit/>
          </a:bodyPr>
          <a:lstStyle/>
          <a:p>
            <a:pPr marL="12700">
              <a:lnSpc>
                <a:spcPct val="100000"/>
              </a:lnSpc>
              <a:spcBef>
                <a:spcPts val="100"/>
              </a:spcBef>
            </a:pPr>
            <a:r>
              <a:rPr sz="3200" u="none" dirty="0"/>
              <a:t>Step by step </a:t>
            </a:r>
            <a:r>
              <a:rPr sz="3200" u="none" spc="-5" dirty="0"/>
              <a:t>Guide </a:t>
            </a:r>
            <a:r>
              <a:rPr sz="3200" u="none" dirty="0"/>
              <a:t>to Performance</a:t>
            </a:r>
            <a:r>
              <a:rPr sz="3200" u="none" spc="-100" dirty="0"/>
              <a:t> </a:t>
            </a:r>
            <a:r>
              <a:rPr sz="3200" u="none" dirty="0"/>
              <a:t>Appraisals</a:t>
            </a:r>
            <a:endParaRPr sz="3200"/>
          </a:p>
        </p:txBody>
      </p:sp>
      <p:sp>
        <p:nvSpPr>
          <p:cNvPr id="3" name="object 3"/>
          <p:cNvSpPr txBox="1"/>
          <p:nvPr/>
        </p:nvSpPr>
        <p:spPr>
          <a:xfrm>
            <a:off x="1916048" y="604469"/>
            <a:ext cx="5307965" cy="6221730"/>
          </a:xfrm>
          <a:prstGeom prst="rect">
            <a:avLst/>
          </a:prstGeom>
        </p:spPr>
        <p:txBody>
          <a:bodyPr vert="horz" wrap="square" lIns="0" tIns="13335" rIns="0" bIns="0" rtlCol="0">
            <a:spAutoFit/>
          </a:bodyPr>
          <a:lstStyle/>
          <a:p>
            <a:pPr marL="635" algn="ctr">
              <a:lnSpc>
                <a:spcPct val="100000"/>
              </a:lnSpc>
              <a:spcBef>
                <a:spcPts val="105"/>
              </a:spcBef>
            </a:pPr>
            <a:r>
              <a:rPr sz="3200" dirty="0">
                <a:solidFill>
                  <a:srgbClr val="FFFFFF"/>
                </a:solidFill>
                <a:latin typeface="Times New Roman"/>
                <a:cs typeface="Times New Roman"/>
              </a:rPr>
              <a:t>Develop performance</a:t>
            </a:r>
            <a:r>
              <a:rPr sz="3200" spc="-100" dirty="0">
                <a:solidFill>
                  <a:srgbClr val="FFFFFF"/>
                </a:solidFill>
                <a:latin typeface="Times New Roman"/>
                <a:cs typeface="Times New Roman"/>
              </a:rPr>
              <a:t> </a:t>
            </a:r>
            <a:r>
              <a:rPr sz="3200" dirty="0">
                <a:solidFill>
                  <a:srgbClr val="FFFFFF"/>
                </a:solidFill>
                <a:latin typeface="Times New Roman"/>
                <a:cs typeface="Times New Roman"/>
              </a:rPr>
              <a:t>standards</a:t>
            </a:r>
            <a:endParaRPr sz="3200">
              <a:latin typeface="Times New Roman"/>
              <a:cs typeface="Times New Roman"/>
            </a:endParaRPr>
          </a:p>
          <a:p>
            <a:pPr marL="377825" marR="369570" algn="ctr">
              <a:lnSpc>
                <a:spcPts val="9220"/>
              </a:lnSpc>
              <a:spcBef>
                <a:spcPts val="1200"/>
              </a:spcBef>
            </a:pPr>
            <a:r>
              <a:rPr sz="3200" dirty="0">
                <a:solidFill>
                  <a:srgbClr val="FFFFFF"/>
                </a:solidFill>
                <a:latin typeface="Times New Roman"/>
                <a:cs typeface="Times New Roman"/>
              </a:rPr>
              <a:t>Setting goals and</a:t>
            </a:r>
            <a:r>
              <a:rPr sz="3200" spc="-100" dirty="0">
                <a:solidFill>
                  <a:srgbClr val="FFFFFF"/>
                </a:solidFill>
                <a:latin typeface="Times New Roman"/>
                <a:cs typeface="Times New Roman"/>
              </a:rPr>
              <a:t> </a:t>
            </a:r>
            <a:r>
              <a:rPr sz="3200" dirty="0">
                <a:solidFill>
                  <a:srgbClr val="FFFFFF"/>
                </a:solidFill>
                <a:latin typeface="Times New Roman"/>
                <a:cs typeface="Times New Roman"/>
              </a:rPr>
              <a:t>objectives  Data</a:t>
            </a:r>
            <a:r>
              <a:rPr sz="3200" spc="-25" dirty="0">
                <a:solidFill>
                  <a:srgbClr val="FFFFFF"/>
                </a:solidFill>
                <a:latin typeface="Times New Roman"/>
                <a:cs typeface="Times New Roman"/>
              </a:rPr>
              <a:t> </a:t>
            </a:r>
            <a:r>
              <a:rPr sz="3200" dirty="0">
                <a:solidFill>
                  <a:srgbClr val="FFFFFF"/>
                </a:solidFill>
                <a:latin typeface="Times New Roman"/>
                <a:cs typeface="Times New Roman"/>
              </a:rPr>
              <a:t>collection</a:t>
            </a:r>
            <a:endParaRPr sz="3200">
              <a:latin typeface="Times New Roman"/>
              <a:cs typeface="Times New Roman"/>
            </a:endParaRPr>
          </a:p>
          <a:p>
            <a:pPr>
              <a:lnSpc>
                <a:spcPct val="100000"/>
              </a:lnSpc>
              <a:spcBef>
                <a:spcPts val="30"/>
              </a:spcBef>
            </a:pPr>
            <a:endParaRPr sz="3600">
              <a:latin typeface="Times New Roman"/>
              <a:cs typeface="Times New Roman"/>
            </a:endParaRPr>
          </a:p>
          <a:p>
            <a:pPr algn="ctr">
              <a:lnSpc>
                <a:spcPct val="100000"/>
              </a:lnSpc>
              <a:spcBef>
                <a:spcPts val="5"/>
              </a:spcBef>
            </a:pPr>
            <a:r>
              <a:rPr sz="3200" dirty="0">
                <a:solidFill>
                  <a:srgbClr val="FFFFFF"/>
                </a:solidFill>
                <a:latin typeface="Times New Roman"/>
                <a:cs typeface="Times New Roman"/>
              </a:rPr>
              <a:t>Performance appraisal</a:t>
            </a:r>
            <a:r>
              <a:rPr sz="3200" spc="-114" dirty="0">
                <a:solidFill>
                  <a:srgbClr val="FFFFFF"/>
                </a:solidFill>
                <a:latin typeface="Times New Roman"/>
                <a:cs typeface="Times New Roman"/>
              </a:rPr>
              <a:t> </a:t>
            </a:r>
            <a:r>
              <a:rPr sz="3200" dirty="0">
                <a:solidFill>
                  <a:srgbClr val="FFFFFF"/>
                </a:solidFill>
                <a:latin typeface="Times New Roman"/>
                <a:cs typeface="Times New Roman"/>
              </a:rPr>
              <a:t>interview</a:t>
            </a:r>
            <a:endParaRPr sz="3200">
              <a:latin typeface="Times New Roman"/>
              <a:cs typeface="Times New Roman"/>
            </a:endParaRPr>
          </a:p>
          <a:p>
            <a:pPr>
              <a:lnSpc>
                <a:spcPct val="100000"/>
              </a:lnSpc>
              <a:spcBef>
                <a:spcPts val="30"/>
              </a:spcBef>
            </a:pPr>
            <a:endParaRPr sz="4650">
              <a:latin typeface="Times New Roman"/>
              <a:cs typeface="Times New Roman"/>
            </a:endParaRPr>
          </a:p>
          <a:p>
            <a:pPr marL="424180">
              <a:lnSpc>
                <a:spcPct val="100000"/>
              </a:lnSpc>
            </a:pPr>
            <a:r>
              <a:rPr sz="3200" dirty="0">
                <a:solidFill>
                  <a:srgbClr val="FFFFFF"/>
                </a:solidFill>
                <a:latin typeface="Times New Roman"/>
                <a:cs typeface="Times New Roman"/>
              </a:rPr>
              <a:t>Future goals and</a:t>
            </a:r>
            <a:r>
              <a:rPr sz="3200" spc="-90" dirty="0">
                <a:solidFill>
                  <a:srgbClr val="FFFFFF"/>
                </a:solidFill>
                <a:latin typeface="Times New Roman"/>
                <a:cs typeface="Times New Roman"/>
              </a:rPr>
              <a:t> </a:t>
            </a:r>
            <a:r>
              <a:rPr sz="3200" dirty="0">
                <a:solidFill>
                  <a:srgbClr val="FFFFFF"/>
                </a:solidFill>
                <a:latin typeface="Times New Roman"/>
                <a:cs typeface="Times New Roman"/>
              </a:rPr>
              <a:t>objectives</a:t>
            </a:r>
            <a:endParaRPr sz="3200">
              <a:latin typeface="Times New Roman"/>
              <a:cs typeface="Times New Roman"/>
            </a:endParaRPr>
          </a:p>
          <a:p>
            <a:pPr marL="935990" marR="923925" indent="993775">
              <a:lnSpc>
                <a:spcPct val="120000"/>
              </a:lnSpc>
              <a:spcBef>
                <a:spcPts val="5"/>
              </a:spcBef>
            </a:pPr>
            <a:r>
              <a:rPr sz="2800" spc="-5" dirty="0">
                <a:solidFill>
                  <a:srgbClr val="FFFFFF"/>
                </a:solidFill>
                <a:latin typeface="Times New Roman"/>
                <a:cs typeface="Times New Roman"/>
              </a:rPr>
              <a:t>Follow up  Rewarding</a:t>
            </a:r>
            <a:r>
              <a:rPr sz="2800" spc="-65" dirty="0">
                <a:solidFill>
                  <a:srgbClr val="FFFFFF"/>
                </a:solidFill>
                <a:latin typeface="Times New Roman"/>
                <a:cs typeface="Times New Roman"/>
              </a:rPr>
              <a:t> </a:t>
            </a:r>
            <a:r>
              <a:rPr sz="2800" spc="-5" dirty="0">
                <a:solidFill>
                  <a:srgbClr val="FFFFFF"/>
                </a:solidFill>
                <a:latin typeface="Times New Roman"/>
                <a:cs typeface="Times New Roman"/>
              </a:rPr>
              <a:t>performance</a:t>
            </a:r>
            <a:endParaRPr sz="2800">
              <a:latin typeface="Times New Roman"/>
              <a:cs typeface="Times New Roman"/>
            </a:endParaRPr>
          </a:p>
        </p:txBody>
      </p:sp>
      <p:sp>
        <p:nvSpPr>
          <p:cNvPr id="4" name="object 4"/>
          <p:cNvSpPr/>
          <p:nvPr/>
        </p:nvSpPr>
        <p:spPr>
          <a:xfrm>
            <a:off x="4519803" y="1143761"/>
            <a:ext cx="103505" cy="533400"/>
          </a:xfrm>
          <a:custGeom>
            <a:avLst/>
            <a:gdLst/>
            <a:ahLst/>
            <a:cxnLst/>
            <a:rect l="l" t="t" r="r" b="b"/>
            <a:pathLst>
              <a:path w="103504" h="533400">
                <a:moveTo>
                  <a:pt x="7112" y="437261"/>
                </a:moveTo>
                <a:lnTo>
                  <a:pt x="1016" y="440816"/>
                </a:lnTo>
                <a:lnTo>
                  <a:pt x="0" y="444626"/>
                </a:lnTo>
                <a:lnTo>
                  <a:pt x="51435" y="533400"/>
                </a:lnTo>
                <a:lnTo>
                  <a:pt x="58825" y="520826"/>
                </a:lnTo>
                <a:lnTo>
                  <a:pt x="45085" y="520826"/>
                </a:lnTo>
                <a:lnTo>
                  <a:pt x="45153" y="497378"/>
                </a:lnTo>
                <a:lnTo>
                  <a:pt x="10922" y="438276"/>
                </a:lnTo>
                <a:lnTo>
                  <a:pt x="7112" y="437261"/>
                </a:lnTo>
                <a:close/>
              </a:path>
              <a:path w="103504" h="533400">
                <a:moveTo>
                  <a:pt x="45153" y="497378"/>
                </a:moveTo>
                <a:lnTo>
                  <a:pt x="45085" y="520826"/>
                </a:lnTo>
                <a:lnTo>
                  <a:pt x="57785" y="520826"/>
                </a:lnTo>
                <a:lnTo>
                  <a:pt x="57794" y="517651"/>
                </a:lnTo>
                <a:lnTo>
                  <a:pt x="45974" y="517651"/>
                </a:lnTo>
                <a:lnTo>
                  <a:pt x="51473" y="508290"/>
                </a:lnTo>
                <a:lnTo>
                  <a:pt x="45153" y="497378"/>
                </a:lnTo>
                <a:close/>
              </a:path>
              <a:path w="103504" h="533400">
                <a:moveTo>
                  <a:pt x="96266" y="437514"/>
                </a:moveTo>
                <a:lnTo>
                  <a:pt x="92456" y="438530"/>
                </a:lnTo>
                <a:lnTo>
                  <a:pt x="57884" y="497378"/>
                </a:lnTo>
                <a:lnTo>
                  <a:pt x="57785" y="520826"/>
                </a:lnTo>
                <a:lnTo>
                  <a:pt x="58825" y="520826"/>
                </a:lnTo>
                <a:lnTo>
                  <a:pt x="103377" y="445008"/>
                </a:lnTo>
                <a:lnTo>
                  <a:pt x="102362" y="441071"/>
                </a:lnTo>
                <a:lnTo>
                  <a:pt x="96266" y="437514"/>
                </a:lnTo>
                <a:close/>
              </a:path>
              <a:path w="103504" h="533400">
                <a:moveTo>
                  <a:pt x="51473" y="508290"/>
                </a:moveTo>
                <a:lnTo>
                  <a:pt x="45974" y="517651"/>
                </a:lnTo>
                <a:lnTo>
                  <a:pt x="56896" y="517651"/>
                </a:lnTo>
                <a:lnTo>
                  <a:pt x="51473" y="508290"/>
                </a:lnTo>
                <a:close/>
              </a:path>
              <a:path w="103504" h="533400">
                <a:moveTo>
                  <a:pt x="57853" y="497430"/>
                </a:moveTo>
                <a:lnTo>
                  <a:pt x="51473" y="508290"/>
                </a:lnTo>
                <a:lnTo>
                  <a:pt x="56896" y="517651"/>
                </a:lnTo>
                <a:lnTo>
                  <a:pt x="57794" y="517651"/>
                </a:lnTo>
                <a:lnTo>
                  <a:pt x="57853" y="497430"/>
                </a:lnTo>
                <a:close/>
              </a:path>
              <a:path w="103504" h="533400">
                <a:moveTo>
                  <a:pt x="59309" y="0"/>
                </a:moveTo>
                <a:lnTo>
                  <a:pt x="46609" y="0"/>
                </a:lnTo>
                <a:lnTo>
                  <a:pt x="45307" y="444626"/>
                </a:lnTo>
                <a:lnTo>
                  <a:pt x="45183" y="497430"/>
                </a:lnTo>
                <a:lnTo>
                  <a:pt x="51473" y="508290"/>
                </a:lnTo>
                <a:lnTo>
                  <a:pt x="57853" y="497430"/>
                </a:lnTo>
                <a:lnTo>
                  <a:pt x="59309" y="0"/>
                </a:lnTo>
                <a:close/>
              </a:path>
            </a:pathLst>
          </a:custGeom>
          <a:solidFill>
            <a:srgbClr val="FFFFFF"/>
          </a:solidFill>
        </p:spPr>
        <p:txBody>
          <a:bodyPr wrap="square" lIns="0" tIns="0" rIns="0" bIns="0" rtlCol="0"/>
          <a:lstStyle/>
          <a:p>
            <a:endParaRPr/>
          </a:p>
        </p:txBody>
      </p:sp>
      <p:sp>
        <p:nvSpPr>
          <p:cNvPr id="5" name="object 5"/>
          <p:cNvSpPr/>
          <p:nvPr/>
        </p:nvSpPr>
        <p:spPr>
          <a:xfrm>
            <a:off x="4521200" y="5791136"/>
            <a:ext cx="103377" cy="152488"/>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4520565" y="4724400"/>
            <a:ext cx="103505" cy="533400"/>
          </a:xfrm>
          <a:custGeom>
            <a:avLst/>
            <a:gdLst/>
            <a:ahLst/>
            <a:cxnLst/>
            <a:rect l="l" t="t" r="r" b="b"/>
            <a:pathLst>
              <a:path w="103504" h="533400">
                <a:moveTo>
                  <a:pt x="7112" y="437261"/>
                </a:moveTo>
                <a:lnTo>
                  <a:pt x="1015" y="440817"/>
                </a:lnTo>
                <a:lnTo>
                  <a:pt x="0" y="444626"/>
                </a:lnTo>
                <a:lnTo>
                  <a:pt x="51435" y="533400"/>
                </a:lnTo>
                <a:lnTo>
                  <a:pt x="58814" y="520827"/>
                </a:lnTo>
                <a:lnTo>
                  <a:pt x="45085" y="520827"/>
                </a:lnTo>
                <a:lnTo>
                  <a:pt x="45154" y="497216"/>
                </a:lnTo>
                <a:lnTo>
                  <a:pt x="10922" y="438276"/>
                </a:lnTo>
                <a:lnTo>
                  <a:pt x="7112" y="437261"/>
                </a:lnTo>
                <a:close/>
              </a:path>
              <a:path w="103504" h="533400">
                <a:moveTo>
                  <a:pt x="45154" y="497216"/>
                </a:moveTo>
                <a:lnTo>
                  <a:pt x="45085" y="520827"/>
                </a:lnTo>
                <a:lnTo>
                  <a:pt x="57785" y="520827"/>
                </a:lnTo>
                <a:lnTo>
                  <a:pt x="57794" y="517652"/>
                </a:lnTo>
                <a:lnTo>
                  <a:pt x="45974" y="517652"/>
                </a:lnTo>
                <a:lnTo>
                  <a:pt x="51530" y="508194"/>
                </a:lnTo>
                <a:lnTo>
                  <a:pt x="45154" y="497216"/>
                </a:lnTo>
                <a:close/>
              </a:path>
              <a:path w="103504" h="533400">
                <a:moveTo>
                  <a:pt x="96393" y="437514"/>
                </a:moveTo>
                <a:lnTo>
                  <a:pt x="92456" y="438531"/>
                </a:lnTo>
                <a:lnTo>
                  <a:pt x="57853" y="497430"/>
                </a:lnTo>
                <a:lnTo>
                  <a:pt x="57785" y="520827"/>
                </a:lnTo>
                <a:lnTo>
                  <a:pt x="58814" y="520827"/>
                </a:lnTo>
                <a:lnTo>
                  <a:pt x="101600" y="447929"/>
                </a:lnTo>
                <a:lnTo>
                  <a:pt x="103377" y="445007"/>
                </a:lnTo>
                <a:lnTo>
                  <a:pt x="102362" y="441070"/>
                </a:lnTo>
                <a:lnTo>
                  <a:pt x="99313" y="439293"/>
                </a:lnTo>
                <a:lnTo>
                  <a:pt x="96393" y="437514"/>
                </a:lnTo>
                <a:close/>
              </a:path>
              <a:path w="103504" h="533400">
                <a:moveTo>
                  <a:pt x="51530" y="508194"/>
                </a:moveTo>
                <a:lnTo>
                  <a:pt x="45974" y="517652"/>
                </a:lnTo>
                <a:lnTo>
                  <a:pt x="57023" y="517652"/>
                </a:lnTo>
                <a:lnTo>
                  <a:pt x="51530" y="508194"/>
                </a:lnTo>
                <a:close/>
              </a:path>
              <a:path w="103504" h="533400">
                <a:moveTo>
                  <a:pt x="57853" y="497430"/>
                </a:moveTo>
                <a:lnTo>
                  <a:pt x="51530" y="508194"/>
                </a:lnTo>
                <a:lnTo>
                  <a:pt x="57023" y="517652"/>
                </a:lnTo>
                <a:lnTo>
                  <a:pt x="57794" y="517652"/>
                </a:lnTo>
                <a:lnTo>
                  <a:pt x="57853" y="497430"/>
                </a:lnTo>
                <a:close/>
              </a:path>
              <a:path w="103504" h="533400">
                <a:moveTo>
                  <a:pt x="59309" y="0"/>
                </a:moveTo>
                <a:lnTo>
                  <a:pt x="46609" y="0"/>
                </a:lnTo>
                <a:lnTo>
                  <a:pt x="45329" y="437261"/>
                </a:lnTo>
                <a:lnTo>
                  <a:pt x="45278" y="497430"/>
                </a:lnTo>
                <a:lnTo>
                  <a:pt x="51530" y="508194"/>
                </a:lnTo>
                <a:lnTo>
                  <a:pt x="57853" y="497430"/>
                </a:lnTo>
                <a:lnTo>
                  <a:pt x="59309" y="0"/>
                </a:lnTo>
                <a:close/>
              </a:path>
            </a:pathLst>
          </a:custGeom>
          <a:solidFill>
            <a:srgbClr val="FFFFFF"/>
          </a:solidFill>
        </p:spPr>
        <p:txBody>
          <a:bodyPr wrap="square" lIns="0" tIns="0" rIns="0" bIns="0" rtlCol="0"/>
          <a:lstStyle/>
          <a:p>
            <a:endParaRPr/>
          </a:p>
        </p:txBody>
      </p:sp>
      <p:sp>
        <p:nvSpPr>
          <p:cNvPr id="7" name="object 7"/>
          <p:cNvSpPr/>
          <p:nvPr/>
        </p:nvSpPr>
        <p:spPr>
          <a:xfrm>
            <a:off x="4520565" y="3581400"/>
            <a:ext cx="103505" cy="533400"/>
          </a:xfrm>
          <a:custGeom>
            <a:avLst/>
            <a:gdLst/>
            <a:ahLst/>
            <a:cxnLst/>
            <a:rect l="l" t="t" r="r" b="b"/>
            <a:pathLst>
              <a:path w="103504" h="533400">
                <a:moveTo>
                  <a:pt x="7112" y="437261"/>
                </a:moveTo>
                <a:lnTo>
                  <a:pt x="1015" y="440817"/>
                </a:lnTo>
                <a:lnTo>
                  <a:pt x="0" y="444626"/>
                </a:lnTo>
                <a:lnTo>
                  <a:pt x="51435" y="533400"/>
                </a:lnTo>
                <a:lnTo>
                  <a:pt x="58814" y="520826"/>
                </a:lnTo>
                <a:lnTo>
                  <a:pt x="45085" y="520826"/>
                </a:lnTo>
                <a:lnTo>
                  <a:pt x="45154" y="497216"/>
                </a:lnTo>
                <a:lnTo>
                  <a:pt x="10922" y="438276"/>
                </a:lnTo>
                <a:lnTo>
                  <a:pt x="7112" y="437261"/>
                </a:lnTo>
                <a:close/>
              </a:path>
              <a:path w="103504" h="533400">
                <a:moveTo>
                  <a:pt x="45154" y="497216"/>
                </a:moveTo>
                <a:lnTo>
                  <a:pt x="45085" y="520826"/>
                </a:lnTo>
                <a:lnTo>
                  <a:pt x="57785" y="520826"/>
                </a:lnTo>
                <a:lnTo>
                  <a:pt x="57794" y="517651"/>
                </a:lnTo>
                <a:lnTo>
                  <a:pt x="45974" y="517651"/>
                </a:lnTo>
                <a:lnTo>
                  <a:pt x="51530" y="508194"/>
                </a:lnTo>
                <a:lnTo>
                  <a:pt x="45154" y="497216"/>
                </a:lnTo>
                <a:close/>
              </a:path>
              <a:path w="103504" h="533400">
                <a:moveTo>
                  <a:pt x="96393" y="437514"/>
                </a:moveTo>
                <a:lnTo>
                  <a:pt x="92456" y="438531"/>
                </a:lnTo>
                <a:lnTo>
                  <a:pt x="57853" y="497430"/>
                </a:lnTo>
                <a:lnTo>
                  <a:pt x="57785" y="520826"/>
                </a:lnTo>
                <a:lnTo>
                  <a:pt x="58814" y="520826"/>
                </a:lnTo>
                <a:lnTo>
                  <a:pt x="101600" y="447929"/>
                </a:lnTo>
                <a:lnTo>
                  <a:pt x="103377" y="445007"/>
                </a:lnTo>
                <a:lnTo>
                  <a:pt x="102362" y="441070"/>
                </a:lnTo>
                <a:lnTo>
                  <a:pt x="99313" y="439293"/>
                </a:lnTo>
                <a:lnTo>
                  <a:pt x="96393" y="437514"/>
                </a:lnTo>
                <a:close/>
              </a:path>
              <a:path w="103504" h="533400">
                <a:moveTo>
                  <a:pt x="51530" y="508194"/>
                </a:moveTo>
                <a:lnTo>
                  <a:pt x="45974" y="517651"/>
                </a:lnTo>
                <a:lnTo>
                  <a:pt x="57023" y="517651"/>
                </a:lnTo>
                <a:lnTo>
                  <a:pt x="51530" y="508194"/>
                </a:lnTo>
                <a:close/>
              </a:path>
              <a:path w="103504" h="533400">
                <a:moveTo>
                  <a:pt x="57853" y="497430"/>
                </a:moveTo>
                <a:lnTo>
                  <a:pt x="51530" y="508194"/>
                </a:lnTo>
                <a:lnTo>
                  <a:pt x="57023" y="517651"/>
                </a:lnTo>
                <a:lnTo>
                  <a:pt x="57794" y="517651"/>
                </a:lnTo>
                <a:lnTo>
                  <a:pt x="57853" y="497430"/>
                </a:lnTo>
                <a:close/>
              </a:path>
              <a:path w="103504" h="533400">
                <a:moveTo>
                  <a:pt x="59309" y="0"/>
                </a:moveTo>
                <a:lnTo>
                  <a:pt x="46609" y="0"/>
                </a:lnTo>
                <a:lnTo>
                  <a:pt x="45329" y="437261"/>
                </a:lnTo>
                <a:lnTo>
                  <a:pt x="45278" y="497430"/>
                </a:lnTo>
                <a:lnTo>
                  <a:pt x="51530" y="508194"/>
                </a:lnTo>
                <a:lnTo>
                  <a:pt x="57853" y="497430"/>
                </a:lnTo>
                <a:lnTo>
                  <a:pt x="59309" y="0"/>
                </a:lnTo>
                <a:close/>
              </a:path>
            </a:pathLst>
          </a:custGeom>
          <a:solidFill>
            <a:srgbClr val="FFFFFF"/>
          </a:solidFill>
        </p:spPr>
        <p:txBody>
          <a:bodyPr wrap="square" lIns="0" tIns="0" rIns="0" bIns="0" rtlCol="0"/>
          <a:lstStyle/>
          <a:p>
            <a:endParaRPr/>
          </a:p>
        </p:txBody>
      </p:sp>
      <p:sp>
        <p:nvSpPr>
          <p:cNvPr id="8" name="object 8"/>
          <p:cNvSpPr/>
          <p:nvPr/>
        </p:nvSpPr>
        <p:spPr>
          <a:xfrm>
            <a:off x="4520565" y="2362200"/>
            <a:ext cx="103505" cy="533400"/>
          </a:xfrm>
          <a:custGeom>
            <a:avLst/>
            <a:gdLst/>
            <a:ahLst/>
            <a:cxnLst/>
            <a:rect l="l" t="t" r="r" b="b"/>
            <a:pathLst>
              <a:path w="103504" h="533400">
                <a:moveTo>
                  <a:pt x="7112" y="437261"/>
                </a:moveTo>
                <a:lnTo>
                  <a:pt x="1015" y="440816"/>
                </a:lnTo>
                <a:lnTo>
                  <a:pt x="0" y="444626"/>
                </a:lnTo>
                <a:lnTo>
                  <a:pt x="51435" y="533400"/>
                </a:lnTo>
                <a:lnTo>
                  <a:pt x="58814" y="520826"/>
                </a:lnTo>
                <a:lnTo>
                  <a:pt x="45085" y="520826"/>
                </a:lnTo>
                <a:lnTo>
                  <a:pt x="45154" y="497216"/>
                </a:lnTo>
                <a:lnTo>
                  <a:pt x="10922" y="438276"/>
                </a:lnTo>
                <a:lnTo>
                  <a:pt x="7112" y="437261"/>
                </a:lnTo>
                <a:close/>
              </a:path>
              <a:path w="103504" h="533400">
                <a:moveTo>
                  <a:pt x="45154" y="497216"/>
                </a:moveTo>
                <a:lnTo>
                  <a:pt x="45085" y="520826"/>
                </a:lnTo>
                <a:lnTo>
                  <a:pt x="57785" y="520826"/>
                </a:lnTo>
                <a:lnTo>
                  <a:pt x="57794" y="517651"/>
                </a:lnTo>
                <a:lnTo>
                  <a:pt x="45974" y="517651"/>
                </a:lnTo>
                <a:lnTo>
                  <a:pt x="51530" y="508194"/>
                </a:lnTo>
                <a:lnTo>
                  <a:pt x="45154" y="497216"/>
                </a:lnTo>
                <a:close/>
              </a:path>
              <a:path w="103504" h="533400">
                <a:moveTo>
                  <a:pt x="96393" y="437514"/>
                </a:moveTo>
                <a:lnTo>
                  <a:pt x="92456" y="438530"/>
                </a:lnTo>
                <a:lnTo>
                  <a:pt x="57853" y="497430"/>
                </a:lnTo>
                <a:lnTo>
                  <a:pt x="57785" y="520826"/>
                </a:lnTo>
                <a:lnTo>
                  <a:pt x="58814" y="520826"/>
                </a:lnTo>
                <a:lnTo>
                  <a:pt x="101600" y="447928"/>
                </a:lnTo>
                <a:lnTo>
                  <a:pt x="103377" y="445008"/>
                </a:lnTo>
                <a:lnTo>
                  <a:pt x="102362" y="441071"/>
                </a:lnTo>
                <a:lnTo>
                  <a:pt x="99313" y="439292"/>
                </a:lnTo>
                <a:lnTo>
                  <a:pt x="96393" y="437514"/>
                </a:lnTo>
                <a:close/>
              </a:path>
              <a:path w="103504" h="533400">
                <a:moveTo>
                  <a:pt x="51530" y="508194"/>
                </a:moveTo>
                <a:lnTo>
                  <a:pt x="45974" y="517651"/>
                </a:lnTo>
                <a:lnTo>
                  <a:pt x="57023" y="517651"/>
                </a:lnTo>
                <a:lnTo>
                  <a:pt x="51530" y="508194"/>
                </a:lnTo>
                <a:close/>
              </a:path>
              <a:path w="103504" h="533400">
                <a:moveTo>
                  <a:pt x="57853" y="497430"/>
                </a:moveTo>
                <a:lnTo>
                  <a:pt x="51530" y="508194"/>
                </a:lnTo>
                <a:lnTo>
                  <a:pt x="57023" y="517651"/>
                </a:lnTo>
                <a:lnTo>
                  <a:pt x="57794" y="517651"/>
                </a:lnTo>
                <a:lnTo>
                  <a:pt x="57853" y="497430"/>
                </a:lnTo>
                <a:close/>
              </a:path>
              <a:path w="103504" h="533400">
                <a:moveTo>
                  <a:pt x="59309" y="0"/>
                </a:moveTo>
                <a:lnTo>
                  <a:pt x="46609" y="0"/>
                </a:lnTo>
                <a:lnTo>
                  <a:pt x="45329" y="437261"/>
                </a:lnTo>
                <a:lnTo>
                  <a:pt x="45278" y="497430"/>
                </a:lnTo>
                <a:lnTo>
                  <a:pt x="51530" y="508194"/>
                </a:lnTo>
                <a:lnTo>
                  <a:pt x="57853" y="497430"/>
                </a:lnTo>
                <a:lnTo>
                  <a:pt x="59309" y="0"/>
                </a:lnTo>
                <a:close/>
              </a:path>
            </a:pathLst>
          </a:custGeom>
          <a:solidFill>
            <a:srgbClr val="FFFFFF"/>
          </a:solidFill>
        </p:spPr>
        <p:txBody>
          <a:bodyPr wrap="square" lIns="0" tIns="0" rIns="0" bIns="0" rtlCol="0"/>
          <a:lstStyle/>
          <a:p>
            <a:endParaRPr/>
          </a:p>
        </p:txBody>
      </p:sp>
      <p:sp>
        <p:nvSpPr>
          <p:cNvPr id="9" name="object 9"/>
          <p:cNvSpPr/>
          <p:nvPr/>
        </p:nvSpPr>
        <p:spPr>
          <a:xfrm>
            <a:off x="4520565" y="6248387"/>
            <a:ext cx="103505" cy="306070"/>
          </a:xfrm>
          <a:custGeom>
            <a:avLst/>
            <a:gdLst/>
            <a:ahLst/>
            <a:cxnLst/>
            <a:rect l="l" t="t" r="r" b="b"/>
            <a:pathLst>
              <a:path w="103504" h="306070">
                <a:moveTo>
                  <a:pt x="7112" y="209461"/>
                </a:moveTo>
                <a:lnTo>
                  <a:pt x="1015" y="212978"/>
                </a:lnTo>
                <a:lnTo>
                  <a:pt x="0" y="216865"/>
                </a:lnTo>
                <a:lnTo>
                  <a:pt x="1777" y="219900"/>
                </a:lnTo>
                <a:lnTo>
                  <a:pt x="51435" y="305638"/>
                </a:lnTo>
                <a:lnTo>
                  <a:pt x="58820" y="293052"/>
                </a:lnTo>
                <a:lnTo>
                  <a:pt x="45085" y="293014"/>
                </a:lnTo>
                <a:lnTo>
                  <a:pt x="45145" y="269559"/>
                </a:lnTo>
                <a:lnTo>
                  <a:pt x="12700" y="213525"/>
                </a:lnTo>
                <a:lnTo>
                  <a:pt x="10922" y="210502"/>
                </a:lnTo>
                <a:lnTo>
                  <a:pt x="7112" y="209461"/>
                </a:lnTo>
                <a:close/>
              </a:path>
              <a:path w="103504" h="306070">
                <a:moveTo>
                  <a:pt x="45145" y="269559"/>
                </a:moveTo>
                <a:lnTo>
                  <a:pt x="45085" y="293014"/>
                </a:lnTo>
                <a:lnTo>
                  <a:pt x="57785" y="293052"/>
                </a:lnTo>
                <a:lnTo>
                  <a:pt x="57793" y="289852"/>
                </a:lnTo>
                <a:lnTo>
                  <a:pt x="45974" y="289813"/>
                </a:lnTo>
                <a:lnTo>
                  <a:pt x="51463" y="280470"/>
                </a:lnTo>
                <a:lnTo>
                  <a:pt x="45145" y="269559"/>
                </a:lnTo>
                <a:close/>
              </a:path>
              <a:path w="103504" h="306070">
                <a:moveTo>
                  <a:pt x="96265" y="209689"/>
                </a:moveTo>
                <a:lnTo>
                  <a:pt x="92456" y="210705"/>
                </a:lnTo>
                <a:lnTo>
                  <a:pt x="57874" y="269559"/>
                </a:lnTo>
                <a:lnTo>
                  <a:pt x="57785" y="293052"/>
                </a:lnTo>
                <a:lnTo>
                  <a:pt x="58820" y="293052"/>
                </a:lnTo>
                <a:lnTo>
                  <a:pt x="103377" y="217131"/>
                </a:lnTo>
                <a:lnTo>
                  <a:pt x="102362" y="213245"/>
                </a:lnTo>
                <a:lnTo>
                  <a:pt x="96265" y="209689"/>
                </a:lnTo>
                <a:close/>
              </a:path>
              <a:path w="103504" h="306070">
                <a:moveTo>
                  <a:pt x="51463" y="280470"/>
                </a:moveTo>
                <a:lnTo>
                  <a:pt x="45974" y="289813"/>
                </a:lnTo>
                <a:lnTo>
                  <a:pt x="56896" y="289852"/>
                </a:lnTo>
                <a:lnTo>
                  <a:pt x="51463" y="280470"/>
                </a:lnTo>
                <a:close/>
              </a:path>
              <a:path w="103504" h="306070">
                <a:moveTo>
                  <a:pt x="57845" y="269608"/>
                </a:moveTo>
                <a:lnTo>
                  <a:pt x="51463" y="280470"/>
                </a:lnTo>
                <a:lnTo>
                  <a:pt x="56896" y="289852"/>
                </a:lnTo>
                <a:lnTo>
                  <a:pt x="57793" y="289852"/>
                </a:lnTo>
                <a:lnTo>
                  <a:pt x="57845" y="269608"/>
                </a:lnTo>
                <a:close/>
              </a:path>
              <a:path w="103504" h="306070">
                <a:moveTo>
                  <a:pt x="45847" y="0"/>
                </a:moveTo>
                <a:lnTo>
                  <a:pt x="45299" y="210502"/>
                </a:lnTo>
                <a:lnTo>
                  <a:pt x="45174" y="269608"/>
                </a:lnTo>
                <a:lnTo>
                  <a:pt x="51463" y="280470"/>
                </a:lnTo>
                <a:lnTo>
                  <a:pt x="57845" y="269608"/>
                </a:lnTo>
                <a:lnTo>
                  <a:pt x="58547" y="25"/>
                </a:lnTo>
                <a:lnTo>
                  <a:pt x="45847" y="0"/>
                </a:lnTo>
                <a:close/>
              </a:path>
            </a:pathLst>
          </a:custGeom>
          <a:solidFill>
            <a:srgbClr val="FFFFFF"/>
          </a:solidFill>
        </p:spPr>
        <p:txBody>
          <a:bodyPr wrap="square" lIns="0" tIns="0" rIns="0" bIns="0" rtlCol="0"/>
          <a:lstStyle/>
          <a:p>
            <a:endParaRPr/>
          </a:p>
        </p:txBody>
      </p:sp>
      <p:sp>
        <p:nvSpPr>
          <p:cNvPr id="10" name="object 10"/>
          <p:cNvSpPr/>
          <p:nvPr/>
        </p:nvSpPr>
        <p:spPr>
          <a:xfrm>
            <a:off x="1347" y="763303"/>
            <a:ext cx="1490121" cy="1490037"/>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603817" rIns="0" bIns="0" rtlCol="0">
            <a:spAutoFit/>
          </a:bodyPr>
          <a:lstStyle/>
          <a:p>
            <a:pPr marL="2151380" marR="5080" indent="-1367790">
              <a:lnSpc>
                <a:spcPct val="100000"/>
              </a:lnSpc>
              <a:spcBef>
                <a:spcPts val="95"/>
              </a:spcBef>
            </a:pPr>
            <a:r>
              <a:rPr b="0" u="none" spc="-5" dirty="0">
                <a:latin typeface="Times New Roman"/>
                <a:cs typeface="Times New Roman"/>
              </a:rPr>
              <a:t>A.</a:t>
            </a:r>
            <a:r>
              <a:rPr u="none" spc="-5" dirty="0"/>
              <a:t>DEVELOP THE </a:t>
            </a:r>
            <a:r>
              <a:rPr u="none" spc="-10" dirty="0"/>
              <a:t>STANDARDS  </a:t>
            </a:r>
            <a:r>
              <a:rPr u="none" spc="-5" dirty="0"/>
              <a:t>FOR</a:t>
            </a:r>
            <a:r>
              <a:rPr u="none" spc="-15" dirty="0"/>
              <a:t> </a:t>
            </a:r>
            <a:r>
              <a:rPr u="none" spc="-5" dirty="0"/>
              <a:t>EVALUATION</a:t>
            </a:r>
          </a:p>
        </p:txBody>
      </p:sp>
      <p:sp>
        <p:nvSpPr>
          <p:cNvPr id="3" name="object 3"/>
          <p:cNvSpPr txBox="1"/>
          <p:nvPr/>
        </p:nvSpPr>
        <p:spPr>
          <a:xfrm>
            <a:off x="78739" y="1909382"/>
            <a:ext cx="6749415" cy="4232910"/>
          </a:xfrm>
          <a:prstGeom prst="rect">
            <a:avLst/>
          </a:prstGeom>
        </p:spPr>
        <p:txBody>
          <a:bodyPr vert="horz" wrap="square" lIns="0" tIns="104139" rIns="0" bIns="0" rtlCol="0">
            <a:spAutoFit/>
          </a:bodyPr>
          <a:lstStyle/>
          <a:p>
            <a:pPr marL="12700">
              <a:lnSpc>
                <a:spcPct val="100000"/>
              </a:lnSpc>
              <a:spcBef>
                <a:spcPts val="819"/>
              </a:spcBef>
            </a:pPr>
            <a:r>
              <a:rPr sz="3000" spc="-5" dirty="0">
                <a:solidFill>
                  <a:srgbClr val="FFFFFF"/>
                </a:solidFill>
                <a:latin typeface="Times New Roman"/>
                <a:cs typeface="Times New Roman"/>
              </a:rPr>
              <a:t>Performance standards</a:t>
            </a:r>
            <a:r>
              <a:rPr sz="3000" spc="25" dirty="0">
                <a:solidFill>
                  <a:srgbClr val="FFFFFF"/>
                </a:solidFill>
                <a:latin typeface="Times New Roman"/>
                <a:cs typeface="Times New Roman"/>
              </a:rPr>
              <a:t> </a:t>
            </a:r>
            <a:r>
              <a:rPr sz="3000" dirty="0">
                <a:solidFill>
                  <a:srgbClr val="FFFFFF"/>
                </a:solidFill>
                <a:latin typeface="Times New Roman"/>
                <a:cs typeface="Times New Roman"/>
              </a:rPr>
              <a:t>are:</a:t>
            </a:r>
            <a:endParaRPr sz="3000">
              <a:latin typeface="Times New Roman"/>
              <a:cs typeface="Times New Roman"/>
            </a:endParaRPr>
          </a:p>
          <a:p>
            <a:pPr marL="355600" indent="-342900">
              <a:lnSpc>
                <a:spcPct val="100000"/>
              </a:lnSpc>
              <a:spcBef>
                <a:spcPts val="720"/>
              </a:spcBef>
              <a:buChar char="•"/>
              <a:tabLst>
                <a:tab pos="354965" algn="l"/>
                <a:tab pos="355600" algn="l"/>
              </a:tabLst>
            </a:pPr>
            <a:r>
              <a:rPr sz="3000" dirty="0">
                <a:solidFill>
                  <a:srgbClr val="FFFFFF"/>
                </a:solidFill>
                <a:latin typeface="Times New Roman"/>
                <a:cs typeface="Times New Roman"/>
              </a:rPr>
              <a:t>Based on the </a:t>
            </a:r>
            <a:r>
              <a:rPr sz="3000" spc="-5" dirty="0">
                <a:solidFill>
                  <a:srgbClr val="FFFFFF"/>
                </a:solidFill>
                <a:latin typeface="Times New Roman"/>
                <a:cs typeface="Times New Roman"/>
              </a:rPr>
              <a:t>position, </a:t>
            </a:r>
            <a:r>
              <a:rPr sz="3000" dirty="0">
                <a:solidFill>
                  <a:srgbClr val="FFFFFF"/>
                </a:solidFill>
                <a:latin typeface="Times New Roman"/>
                <a:cs typeface="Times New Roman"/>
              </a:rPr>
              <a:t>not the</a:t>
            </a:r>
            <a:r>
              <a:rPr sz="3000" spc="-10" dirty="0">
                <a:solidFill>
                  <a:srgbClr val="FFFFFF"/>
                </a:solidFill>
                <a:latin typeface="Times New Roman"/>
                <a:cs typeface="Times New Roman"/>
              </a:rPr>
              <a:t> </a:t>
            </a:r>
            <a:r>
              <a:rPr sz="3000" spc="-5" dirty="0">
                <a:solidFill>
                  <a:srgbClr val="FFFFFF"/>
                </a:solidFill>
                <a:latin typeface="Times New Roman"/>
                <a:cs typeface="Times New Roman"/>
              </a:rPr>
              <a:t>individual</a:t>
            </a:r>
            <a:endParaRPr sz="3000">
              <a:latin typeface="Times New Roman"/>
              <a:cs typeface="Times New Roman"/>
            </a:endParaRPr>
          </a:p>
          <a:p>
            <a:pPr marL="355600" indent="-342900">
              <a:lnSpc>
                <a:spcPct val="100000"/>
              </a:lnSpc>
              <a:spcBef>
                <a:spcPts val="720"/>
              </a:spcBef>
              <a:buChar char="•"/>
              <a:tabLst>
                <a:tab pos="354965" algn="l"/>
                <a:tab pos="355600" algn="l"/>
              </a:tabLst>
            </a:pPr>
            <a:r>
              <a:rPr sz="3000" dirty="0">
                <a:solidFill>
                  <a:srgbClr val="FFFFFF"/>
                </a:solidFill>
                <a:latin typeface="Times New Roman"/>
                <a:cs typeface="Times New Roman"/>
              </a:rPr>
              <a:t>Observable, </a:t>
            </a:r>
            <a:r>
              <a:rPr sz="3000" spc="-5" dirty="0">
                <a:solidFill>
                  <a:srgbClr val="FFFFFF"/>
                </a:solidFill>
                <a:latin typeface="Times New Roman"/>
                <a:cs typeface="Times New Roman"/>
              </a:rPr>
              <a:t>specific indicators </a:t>
            </a:r>
            <a:r>
              <a:rPr sz="3000" dirty="0">
                <a:solidFill>
                  <a:srgbClr val="FFFFFF"/>
                </a:solidFill>
                <a:latin typeface="Times New Roman"/>
                <a:cs typeface="Times New Roman"/>
              </a:rPr>
              <a:t>of</a:t>
            </a:r>
            <a:r>
              <a:rPr sz="3000" spc="50" dirty="0">
                <a:solidFill>
                  <a:srgbClr val="FFFFFF"/>
                </a:solidFill>
                <a:latin typeface="Times New Roman"/>
                <a:cs typeface="Times New Roman"/>
              </a:rPr>
              <a:t> </a:t>
            </a:r>
            <a:r>
              <a:rPr sz="3000" spc="-5" dirty="0">
                <a:solidFill>
                  <a:srgbClr val="FFFFFF"/>
                </a:solidFill>
                <a:latin typeface="Times New Roman"/>
                <a:cs typeface="Times New Roman"/>
              </a:rPr>
              <a:t>success</a:t>
            </a:r>
            <a:endParaRPr sz="3000">
              <a:latin typeface="Times New Roman"/>
              <a:cs typeface="Times New Roman"/>
            </a:endParaRPr>
          </a:p>
          <a:p>
            <a:pPr marL="355600" indent="-342900">
              <a:lnSpc>
                <a:spcPct val="100000"/>
              </a:lnSpc>
              <a:spcBef>
                <a:spcPts val="725"/>
              </a:spcBef>
              <a:buChar char="•"/>
              <a:tabLst>
                <a:tab pos="354965" algn="l"/>
                <a:tab pos="355600" algn="l"/>
              </a:tabLst>
            </a:pPr>
            <a:r>
              <a:rPr sz="3000" spc="-5" dirty="0">
                <a:solidFill>
                  <a:srgbClr val="FFFFFF"/>
                </a:solidFill>
                <a:latin typeface="Times New Roman"/>
                <a:cs typeface="Times New Roman"/>
              </a:rPr>
              <a:t>Meaningful, reasonable </a:t>
            </a:r>
            <a:r>
              <a:rPr sz="3000" dirty="0">
                <a:solidFill>
                  <a:srgbClr val="FFFFFF"/>
                </a:solidFill>
                <a:latin typeface="Times New Roman"/>
                <a:cs typeface="Times New Roman"/>
              </a:rPr>
              <a:t>and</a:t>
            </a:r>
            <a:r>
              <a:rPr sz="3000" spc="55" dirty="0">
                <a:solidFill>
                  <a:srgbClr val="FFFFFF"/>
                </a:solidFill>
                <a:latin typeface="Times New Roman"/>
                <a:cs typeface="Times New Roman"/>
              </a:rPr>
              <a:t> </a:t>
            </a:r>
            <a:r>
              <a:rPr sz="3000" spc="-5" dirty="0">
                <a:solidFill>
                  <a:srgbClr val="FFFFFF"/>
                </a:solidFill>
                <a:latin typeface="Times New Roman"/>
                <a:cs typeface="Times New Roman"/>
              </a:rPr>
              <a:t>attainable</a:t>
            </a:r>
            <a:endParaRPr sz="3000">
              <a:latin typeface="Times New Roman"/>
              <a:cs typeface="Times New Roman"/>
            </a:endParaRPr>
          </a:p>
          <a:p>
            <a:pPr marL="355600" marR="5080" indent="-342900">
              <a:lnSpc>
                <a:spcPct val="100000"/>
              </a:lnSpc>
              <a:spcBef>
                <a:spcPts val="720"/>
              </a:spcBef>
              <a:buChar char="•"/>
              <a:tabLst>
                <a:tab pos="354965" algn="l"/>
                <a:tab pos="355600" algn="l"/>
              </a:tabLst>
            </a:pPr>
            <a:r>
              <a:rPr sz="3000" spc="-5" dirty="0">
                <a:solidFill>
                  <a:srgbClr val="FFFFFF"/>
                </a:solidFill>
                <a:latin typeface="Times New Roman"/>
                <a:cs typeface="Times New Roman"/>
              </a:rPr>
              <a:t>Describe “fully satisfactory” performance  </a:t>
            </a:r>
            <a:r>
              <a:rPr sz="3000" dirty="0">
                <a:solidFill>
                  <a:srgbClr val="FFFFFF"/>
                </a:solidFill>
                <a:latin typeface="Times New Roman"/>
                <a:cs typeface="Times New Roman"/>
              </a:rPr>
              <a:t>once</a:t>
            </a:r>
            <a:r>
              <a:rPr sz="3000" spc="-5" dirty="0">
                <a:solidFill>
                  <a:srgbClr val="FFFFFF"/>
                </a:solidFill>
                <a:latin typeface="Times New Roman"/>
                <a:cs typeface="Times New Roman"/>
              </a:rPr>
              <a:t> trained</a:t>
            </a:r>
            <a:endParaRPr sz="3000">
              <a:latin typeface="Times New Roman"/>
              <a:cs typeface="Times New Roman"/>
            </a:endParaRPr>
          </a:p>
          <a:p>
            <a:pPr marL="355600" marR="385445" indent="-342900">
              <a:lnSpc>
                <a:spcPct val="100000"/>
              </a:lnSpc>
              <a:spcBef>
                <a:spcPts val="720"/>
              </a:spcBef>
              <a:buChar char="•"/>
              <a:tabLst>
                <a:tab pos="354965" algn="l"/>
                <a:tab pos="355600" algn="l"/>
              </a:tabLst>
            </a:pPr>
            <a:r>
              <a:rPr sz="3000" spc="-5" dirty="0">
                <a:solidFill>
                  <a:srgbClr val="FFFFFF"/>
                </a:solidFill>
                <a:latin typeface="Times New Roman"/>
                <a:cs typeface="Times New Roman"/>
              </a:rPr>
              <a:t>Expressed </a:t>
            </a:r>
            <a:r>
              <a:rPr sz="3000" dirty="0">
                <a:solidFill>
                  <a:srgbClr val="FFFFFF"/>
                </a:solidFill>
                <a:latin typeface="Times New Roman"/>
                <a:cs typeface="Times New Roman"/>
              </a:rPr>
              <a:t>in </a:t>
            </a:r>
            <a:r>
              <a:rPr sz="3000" spc="-5" dirty="0">
                <a:solidFill>
                  <a:srgbClr val="FFFFFF"/>
                </a:solidFill>
                <a:latin typeface="Times New Roman"/>
                <a:cs typeface="Times New Roman"/>
              </a:rPr>
              <a:t>terms </a:t>
            </a:r>
            <a:r>
              <a:rPr sz="3000" dirty="0">
                <a:solidFill>
                  <a:srgbClr val="FFFFFF"/>
                </a:solidFill>
                <a:latin typeface="Times New Roman"/>
                <a:cs typeface="Times New Roman"/>
              </a:rPr>
              <a:t>of </a:t>
            </a:r>
            <a:r>
              <a:rPr sz="3000" spc="-5" dirty="0">
                <a:solidFill>
                  <a:srgbClr val="FFFFFF"/>
                </a:solidFill>
                <a:latin typeface="Times New Roman"/>
                <a:cs typeface="Times New Roman"/>
              </a:rPr>
              <a:t>quantity, quality,  timeliness, </a:t>
            </a:r>
            <a:r>
              <a:rPr sz="3000" dirty="0">
                <a:solidFill>
                  <a:srgbClr val="FFFFFF"/>
                </a:solidFill>
                <a:latin typeface="Times New Roman"/>
                <a:cs typeface="Times New Roman"/>
              </a:rPr>
              <a:t>cost, </a:t>
            </a:r>
            <a:r>
              <a:rPr sz="3000" spc="-5" dirty="0">
                <a:solidFill>
                  <a:srgbClr val="FFFFFF"/>
                </a:solidFill>
                <a:latin typeface="Times New Roman"/>
                <a:cs typeface="Times New Roman"/>
              </a:rPr>
              <a:t>safety </a:t>
            </a:r>
            <a:r>
              <a:rPr sz="3000" dirty="0">
                <a:solidFill>
                  <a:srgbClr val="FFFFFF"/>
                </a:solidFill>
                <a:latin typeface="Times New Roman"/>
                <a:cs typeface="Times New Roman"/>
              </a:rPr>
              <a:t>or</a:t>
            </a:r>
            <a:r>
              <a:rPr sz="3000" spc="50" dirty="0">
                <a:solidFill>
                  <a:srgbClr val="FFFFFF"/>
                </a:solidFill>
                <a:latin typeface="Times New Roman"/>
                <a:cs typeface="Times New Roman"/>
              </a:rPr>
              <a:t> </a:t>
            </a:r>
            <a:r>
              <a:rPr sz="3000" spc="-5" dirty="0">
                <a:solidFill>
                  <a:srgbClr val="FFFFFF"/>
                </a:solidFill>
                <a:latin typeface="Times New Roman"/>
                <a:cs typeface="Times New Roman"/>
              </a:rPr>
              <a:t>outcomes</a:t>
            </a:r>
            <a:endParaRPr sz="3000">
              <a:latin typeface="Times New Roman"/>
              <a:cs typeface="Times New Roman"/>
            </a:endParaRPr>
          </a:p>
        </p:txBody>
      </p:sp>
      <p:sp>
        <p:nvSpPr>
          <p:cNvPr id="4" name="object 4"/>
          <p:cNvSpPr/>
          <p:nvPr/>
        </p:nvSpPr>
        <p:spPr>
          <a:xfrm>
            <a:off x="8078261" y="711"/>
            <a:ext cx="1060445" cy="983119"/>
          </a:xfrm>
          <a:prstGeom prst="rect">
            <a:avLst/>
          </a:prstGeom>
          <a:blipFill>
            <a:blip r:embed="rId2" cstate="print"/>
            <a:stretch>
              <a:fillRect/>
            </a:stretch>
          </a:blipFill>
        </p:spPr>
        <p:txBody>
          <a:bodyPr wrap="square" lIns="0" tIns="0" rIns="0" bIns="0" rtlCol="0"/>
          <a:lstStyle/>
          <a:p>
            <a:endParaRPr/>
          </a:p>
        </p:txBody>
      </p:sp>
      <p:grpSp>
        <p:nvGrpSpPr>
          <p:cNvPr id="5" name="object 5"/>
          <p:cNvGrpSpPr/>
          <p:nvPr/>
        </p:nvGrpSpPr>
        <p:grpSpPr>
          <a:xfrm>
            <a:off x="6908800" y="1803399"/>
            <a:ext cx="2247900" cy="5067300"/>
            <a:chOff x="6908800" y="1803399"/>
            <a:chExt cx="2247900" cy="5067300"/>
          </a:xfrm>
        </p:grpSpPr>
        <p:sp>
          <p:nvSpPr>
            <p:cNvPr id="6" name="object 6"/>
            <p:cNvSpPr/>
            <p:nvPr/>
          </p:nvSpPr>
          <p:spPr>
            <a:xfrm>
              <a:off x="6934200" y="1828799"/>
              <a:ext cx="2209800" cy="5029200"/>
            </a:xfrm>
            <a:custGeom>
              <a:avLst/>
              <a:gdLst/>
              <a:ahLst/>
              <a:cxnLst/>
              <a:rect l="l" t="t" r="r" b="b"/>
              <a:pathLst>
                <a:path w="2209800" h="5029200">
                  <a:moveTo>
                    <a:pt x="2209800" y="0"/>
                  </a:moveTo>
                  <a:lnTo>
                    <a:pt x="0" y="0"/>
                  </a:lnTo>
                  <a:lnTo>
                    <a:pt x="0" y="5029200"/>
                  </a:lnTo>
                  <a:lnTo>
                    <a:pt x="2209800" y="5029200"/>
                  </a:lnTo>
                  <a:lnTo>
                    <a:pt x="2209800" y="0"/>
                  </a:lnTo>
                  <a:close/>
                </a:path>
              </a:pathLst>
            </a:custGeom>
            <a:solidFill>
              <a:srgbClr val="00FFFF"/>
            </a:solidFill>
          </p:spPr>
          <p:txBody>
            <a:bodyPr wrap="square" lIns="0" tIns="0" rIns="0" bIns="0" rtlCol="0"/>
            <a:lstStyle/>
            <a:p>
              <a:endParaRPr/>
            </a:p>
          </p:txBody>
        </p:sp>
        <p:sp>
          <p:nvSpPr>
            <p:cNvPr id="7" name="object 7"/>
            <p:cNvSpPr/>
            <p:nvPr/>
          </p:nvSpPr>
          <p:spPr>
            <a:xfrm>
              <a:off x="6934200" y="1829002"/>
              <a:ext cx="2207260" cy="5029200"/>
            </a:xfrm>
            <a:custGeom>
              <a:avLst/>
              <a:gdLst/>
              <a:ahLst/>
              <a:cxnLst/>
              <a:rect l="l" t="t" r="r" b="b"/>
              <a:pathLst>
                <a:path w="2207259" h="5029200">
                  <a:moveTo>
                    <a:pt x="1155915" y="1147305"/>
                  </a:moveTo>
                  <a:lnTo>
                    <a:pt x="1043266" y="1147305"/>
                  </a:lnTo>
                  <a:lnTo>
                    <a:pt x="1043266" y="4152976"/>
                  </a:lnTo>
                  <a:lnTo>
                    <a:pt x="1155915" y="4152976"/>
                  </a:lnTo>
                  <a:lnTo>
                    <a:pt x="1155915" y="1147305"/>
                  </a:lnTo>
                  <a:close/>
                </a:path>
                <a:path w="2207259" h="5029200">
                  <a:moveTo>
                    <a:pt x="1227937" y="917054"/>
                  </a:moveTo>
                  <a:lnTo>
                    <a:pt x="1226083" y="885380"/>
                  </a:lnTo>
                  <a:lnTo>
                    <a:pt x="1218692" y="865543"/>
                  </a:lnTo>
                  <a:lnTo>
                    <a:pt x="1209471" y="849541"/>
                  </a:lnTo>
                  <a:lnTo>
                    <a:pt x="1194701" y="845705"/>
                  </a:lnTo>
                  <a:lnTo>
                    <a:pt x="1002665" y="845705"/>
                  </a:lnTo>
                  <a:lnTo>
                    <a:pt x="989736" y="849541"/>
                  </a:lnTo>
                  <a:lnTo>
                    <a:pt x="980490" y="865543"/>
                  </a:lnTo>
                  <a:lnTo>
                    <a:pt x="973112" y="885380"/>
                  </a:lnTo>
                  <a:lnTo>
                    <a:pt x="971270" y="917054"/>
                  </a:lnTo>
                  <a:lnTo>
                    <a:pt x="971270" y="1020419"/>
                  </a:lnTo>
                  <a:lnTo>
                    <a:pt x="973112" y="1047915"/>
                  </a:lnTo>
                  <a:lnTo>
                    <a:pt x="980490" y="1067752"/>
                  </a:lnTo>
                  <a:lnTo>
                    <a:pt x="989736" y="1083754"/>
                  </a:lnTo>
                  <a:lnTo>
                    <a:pt x="1002665" y="1091768"/>
                  </a:lnTo>
                  <a:lnTo>
                    <a:pt x="1194701" y="1091768"/>
                  </a:lnTo>
                  <a:lnTo>
                    <a:pt x="1209471" y="1083754"/>
                  </a:lnTo>
                  <a:lnTo>
                    <a:pt x="1218692" y="1067752"/>
                  </a:lnTo>
                  <a:lnTo>
                    <a:pt x="1226083" y="1047915"/>
                  </a:lnTo>
                  <a:lnTo>
                    <a:pt x="1227937" y="1020419"/>
                  </a:lnTo>
                  <a:lnTo>
                    <a:pt x="1227937" y="917054"/>
                  </a:lnTo>
                  <a:close/>
                </a:path>
                <a:path w="2207259" h="5029200">
                  <a:moveTo>
                    <a:pt x="1412582" y="4291952"/>
                  </a:moveTo>
                  <a:lnTo>
                    <a:pt x="1401508" y="4244302"/>
                  </a:lnTo>
                  <a:lnTo>
                    <a:pt x="1384884" y="4204589"/>
                  </a:lnTo>
                  <a:lnTo>
                    <a:pt x="1347952" y="4180751"/>
                  </a:lnTo>
                  <a:lnTo>
                    <a:pt x="851230" y="4180751"/>
                  </a:lnTo>
                  <a:lnTo>
                    <a:pt x="816165" y="4204589"/>
                  </a:lnTo>
                  <a:lnTo>
                    <a:pt x="797699" y="4244302"/>
                  </a:lnTo>
                  <a:lnTo>
                    <a:pt x="786599" y="4291952"/>
                  </a:lnTo>
                  <a:lnTo>
                    <a:pt x="786599" y="4375340"/>
                  </a:lnTo>
                  <a:lnTo>
                    <a:pt x="805091" y="4446790"/>
                  </a:lnTo>
                  <a:lnTo>
                    <a:pt x="838314" y="4482528"/>
                  </a:lnTo>
                  <a:lnTo>
                    <a:pt x="851230" y="4486491"/>
                  </a:lnTo>
                  <a:lnTo>
                    <a:pt x="1347952" y="4486491"/>
                  </a:lnTo>
                  <a:lnTo>
                    <a:pt x="1384884" y="4462653"/>
                  </a:lnTo>
                  <a:lnTo>
                    <a:pt x="1408899" y="4399140"/>
                  </a:lnTo>
                  <a:lnTo>
                    <a:pt x="1412582" y="4375340"/>
                  </a:lnTo>
                  <a:lnTo>
                    <a:pt x="1412582" y="4291952"/>
                  </a:lnTo>
                  <a:close/>
                </a:path>
                <a:path w="2207259" h="5029200">
                  <a:moveTo>
                    <a:pt x="1756029" y="4546041"/>
                  </a:moveTo>
                  <a:lnTo>
                    <a:pt x="443166" y="4546041"/>
                  </a:lnTo>
                  <a:lnTo>
                    <a:pt x="443166" y="5028997"/>
                  </a:lnTo>
                  <a:lnTo>
                    <a:pt x="1756029" y="5028997"/>
                  </a:lnTo>
                  <a:lnTo>
                    <a:pt x="1756029" y="4546041"/>
                  </a:lnTo>
                  <a:close/>
                </a:path>
                <a:path w="2207259" h="5029200">
                  <a:moveTo>
                    <a:pt x="2206650" y="2926080"/>
                  </a:moveTo>
                  <a:lnTo>
                    <a:pt x="2202916" y="2890367"/>
                  </a:lnTo>
                  <a:lnTo>
                    <a:pt x="2136508" y="2560586"/>
                  </a:lnTo>
                  <a:lnTo>
                    <a:pt x="2136508" y="3033306"/>
                  </a:lnTo>
                  <a:lnTo>
                    <a:pt x="1397812" y="3033306"/>
                  </a:lnTo>
                  <a:lnTo>
                    <a:pt x="1517840" y="2266988"/>
                  </a:lnTo>
                  <a:lnTo>
                    <a:pt x="1569554" y="1937435"/>
                  </a:lnTo>
                  <a:lnTo>
                    <a:pt x="1746770" y="805688"/>
                  </a:lnTo>
                  <a:lnTo>
                    <a:pt x="1946186" y="1937435"/>
                  </a:lnTo>
                  <a:lnTo>
                    <a:pt x="2001558" y="2266988"/>
                  </a:lnTo>
                  <a:lnTo>
                    <a:pt x="2136508" y="3033306"/>
                  </a:lnTo>
                  <a:lnTo>
                    <a:pt x="2136508" y="2560586"/>
                  </a:lnTo>
                  <a:lnTo>
                    <a:pt x="2077389" y="2266988"/>
                  </a:lnTo>
                  <a:lnTo>
                    <a:pt x="2012759" y="1937435"/>
                  </a:lnTo>
                  <a:lnTo>
                    <a:pt x="1780070" y="785850"/>
                  </a:lnTo>
                  <a:lnTo>
                    <a:pt x="1903806" y="785850"/>
                  </a:lnTo>
                  <a:lnTo>
                    <a:pt x="1913064" y="643153"/>
                  </a:lnTo>
                  <a:lnTo>
                    <a:pt x="1159611" y="643153"/>
                  </a:lnTo>
                  <a:lnTo>
                    <a:pt x="1117142" y="0"/>
                  </a:lnTo>
                  <a:lnTo>
                    <a:pt x="1074674" y="0"/>
                  </a:lnTo>
                  <a:lnTo>
                    <a:pt x="1050658" y="643153"/>
                  </a:lnTo>
                  <a:lnTo>
                    <a:pt x="264045" y="643153"/>
                  </a:lnTo>
                  <a:lnTo>
                    <a:pt x="264045" y="785850"/>
                  </a:lnTo>
                  <a:lnTo>
                    <a:pt x="413626" y="785850"/>
                  </a:lnTo>
                  <a:lnTo>
                    <a:pt x="190182" y="1937435"/>
                  </a:lnTo>
                  <a:lnTo>
                    <a:pt x="127406" y="2266988"/>
                  </a:lnTo>
                  <a:lnTo>
                    <a:pt x="7378" y="2890367"/>
                  </a:lnTo>
                  <a:lnTo>
                    <a:pt x="1841" y="2930042"/>
                  </a:lnTo>
                  <a:lnTo>
                    <a:pt x="0" y="2973730"/>
                  </a:lnTo>
                  <a:lnTo>
                    <a:pt x="1841" y="3029343"/>
                  </a:lnTo>
                  <a:lnTo>
                    <a:pt x="5537" y="3088881"/>
                  </a:lnTo>
                  <a:lnTo>
                    <a:pt x="12915" y="3156369"/>
                  </a:lnTo>
                  <a:lnTo>
                    <a:pt x="40614" y="3291370"/>
                  </a:lnTo>
                  <a:lnTo>
                    <a:pt x="60934" y="3358883"/>
                  </a:lnTo>
                  <a:lnTo>
                    <a:pt x="86779" y="3422396"/>
                  </a:lnTo>
                  <a:lnTo>
                    <a:pt x="118173" y="3485921"/>
                  </a:lnTo>
                  <a:lnTo>
                    <a:pt x="153250" y="3541534"/>
                  </a:lnTo>
                  <a:lnTo>
                    <a:pt x="193878" y="3593147"/>
                  </a:lnTo>
                  <a:lnTo>
                    <a:pt x="241884" y="3632847"/>
                  </a:lnTo>
                  <a:lnTo>
                    <a:pt x="295440" y="3664597"/>
                  </a:lnTo>
                  <a:lnTo>
                    <a:pt x="354533" y="3684460"/>
                  </a:lnTo>
                  <a:lnTo>
                    <a:pt x="420992" y="3692398"/>
                  </a:lnTo>
                  <a:lnTo>
                    <a:pt x="481939" y="3688435"/>
                  </a:lnTo>
                  <a:lnTo>
                    <a:pt x="537324" y="3672535"/>
                  </a:lnTo>
                  <a:lnTo>
                    <a:pt x="589026" y="3648722"/>
                  </a:lnTo>
                  <a:lnTo>
                    <a:pt x="637044" y="3612985"/>
                  </a:lnTo>
                  <a:lnTo>
                    <a:pt x="683209" y="3573272"/>
                  </a:lnTo>
                  <a:lnTo>
                    <a:pt x="725678" y="3525621"/>
                  </a:lnTo>
                  <a:lnTo>
                    <a:pt x="762609" y="3474008"/>
                  </a:lnTo>
                  <a:lnTo>
                    <a:pt x="795845" y="3418433"/>
                  </a:lnTo>
                  <a:lnTo>
                    <a:pt x="823544" y="3358883"/>
                  </a:lnTo>
                  <a:lnTo>
                    <a:pt x="847547" y="3291370"/>
                  </a:lnTo>
                  <a:lnTo>
                    <a:pt x="866013" y="3227857"/>
                  </a:lnTo>
                  <a:lnTo>
                    <a:pt x="878941" y="3160331"/>
                  </a:lnTo>
                  <a:lnTo>
                    <a:pt x="886333" y="3088881"/>
                  </a:lnTo>
                  <a:lnTo>
                    <a:pt x="890016" y="3021368"/>
                  </a:lnTo>
                  <a:lnTo>
                    <a:pt x="886333" y="2953893"/>
                  </a:lnTo>
                  <a:lnTo>
                    <a:pt x="877087" y="2890367"/>
                  </a:lnTo>
                  <a:lnTo>
                    <a:pt x="810628" y="2528481"/>
                  </a:lnTo>
                  <a:lnTo>
                    <a:pt x="810628" y="3033306"/>
                  </a:lnTo>
                  <a:lnTo>
                    <a:pt x="72009" y="3033306"/>
                  </a:lnTo>
                  <a:lnTo>
                    <a:pt x="203111" y="2266988"/>
                  </a:lnTo>
                  <a:lnTo>
                    <a:pt x="258508" y="1937435"/>
                  </a:lnTo>
                  <a:lnTo>
                    <a:pt x="445008" y="841527"/>
                  </a:lnTo>
                  <a:lnTo>
                    <a:pt x="627811" y="1937435"/>
                  </a:lnTo>
                  <a:lnTo>
                    <a:pt x="683209" y="2266988"/>
                  </a:lnTo>
                  <a:lnTo>
                    <a:pt x="810628" y="3033306"/>
                  </a:lnTo>
                  <a:lnTo>
                    <a:pt x="810628" y="2528481"/>
                  </a:lnTo>
                  <a:lnTo>
                    <a:pt x="762609" y="2266988"/>
                  </a:lnTo>
                  <a:lnTo>
                    <a:pt x="701675" y="1937435"/>
                  </a:lnTo>
                  <a:lnTo>
                    <a:pt x="487476" y="785850"/>
                  </a:lnTo>
                  <a:lnTo>
                    <a:pt x="1720951" y="785850"/>
                  </a:lnTo>
                  <a:lnTo>
                    <a:pt x="1504924" y="1937435"/>
                  </a:lnTo>
                  <a:lnTo>
                    <a:pt x="1443977" y="2266988"/>
                  </a:lnTo>
                  <a:lnTo>
                    <a:pt x="1333182" y="2854629"/>
                  </a:lnTo>
                  <a:lnTo>
                    <a:pt x="1327645" y="2906242"/>
                  </a:lnTo>
                  <a:lnTo>
                    <a:pt x="1323962" y="2965793"/>
                  </a:lnTo>
                  <a:lnTo>
                    <a:pt x="1325791" y="3029343"/>
                  </a:lnTo>
                  <a:lnTo>
                    <a:pt x="1331341" y="3096818"/>
                  </a:lnTo>
                  <a:lnTo>
                    <a:pt x="1340573" y="3168307"/>
                  </a:lnTo>
                  <a:lnTo>
                    <a:pt x="1355344" y="3235795"/>
                  </a:lnTo>
                  <a:lnTo>
                    <a:pt x="1373809" y="3307270"/>
                  </a:lnTo>
                  <a:lnTo>
                    <a:pt x="1395971" y="3374758"/>
                  </a:lnTo>
                  <a:lnTo>
                    <a:pt x="1423657" y="3438271"/>
                  </a:lnTo>
                  <a:lnTo>
                    <a:pt x="1455051" y="3497859"/>
                  </a:lnTo>
                  <a:lnTo>
                    <a:pt x="1493824" y="3549472"/>
                  </a:lnTo>
                  <a:lnTo>
                    <a:pt x="1536306" y="3597110"/>
                  </a:lnTo>
                  <a:lnTo>
                    <a:pt x="1584312" y="3636822"/>
                  </a:lnTo>
                  <a:lnTo>
                    <a:pt x="1637817" y="3664597"/>
                  </a:lnTo>
                  <a:lnTo>
                    <a:pt x="1696923" y="3688435"/>
                  </a:lnTo>
                  <a:lnTo>
                    <a:pt x="1763496" y="3692398"/>
                  </a:lnTo>
                  <a:lnTo>
                    <a:pt x="1829917" y="3684460"/>
                  </a:lnTo>
                  <a:lnTo>
                    <a:pt x="1890814" y="3664597"/>
                  </a:lnTo>
                  <a:lnTo>
                    <a:pt x="1944395" y="3632847"/>
                  </a:lnTo>
                  <a:lnTo>
                    <a:pt x="1992464" y="3589172"/>
                  </a:lnTo>
                  <a:lnTo>
                    <a:pt x="2034844" y="3537559"/>
                  </a:lnTo>
                  <a:lnTo>
                    <a:pt x="2073656" y="3481946"/>
                  </a:lnTo>
                  <a:lnTo>
                    <a:pt x="2104999" y="3418433"/>
                  </a:lnTo>
                  <a:lnTo>
                    <a:pt x="2132761" y="3350920"/>
                  </a:lnTo>
                  <a:lnTo>
                    <a:pt x="2154847" y="3283432"/>
                  </a:lnTo>
                  <a:lnTo>
                    <a:pt x="2173363" y="3211944"/>
                  </a:lnTo>
                  <a:lnTo>
                    <a:pt x="2186355" y="3148431"/>
                  </a:lnTo>
                  <a:lnTo>
                    <a:pt x="2197392" y="3080956"/>
                  </a:lnTo>
                  <a:lnTo>
                    <a:pt x="2202916" y="3021368"/>
                  </a:lnTo>
                  <a:lnTo>
                    <a:pt x="2206650" y="2969755"/>
                  </a:lnTo>
                  <a:lnTo>
                    <a:pt x="2206650" y="2926080"/>
                  </a:lnTo>
                  <a:close/>
                </a:path>
              </a:pathLst>
            </a:custGeom>
            <a:solidFill>
              <a:srgbClr val="000000"/>
            </a:solidFill>
          </p:spPr>
          <p:txBody>
            <a:bodyPr wrap="square" lIns="0" tIns="0" rIns="0" bIns="0" rtlCol="0"/>
            <a:lstStyle/>
            <a:p>
              <a:endParaRPr/>
            </a:p>
          </p:txBody>
        </p:sp>
        <p:sp>
          <p:nvSpPr>
            <p:cNvPr id="8" name="object 8"/>
            <p:cNvSpPr/>
            <p:nvPr/>
          </p:nvSpPr>
          <p:spPr>
            <a:xfrm>
              <a:off x="6921500" y="1816099"/>
              <a:ext cx="2222500" cy="5041900"/>
            </a:xfrm>
            <a:custGeom>
              <a:avLst/>
              <a:gdLst/>
              <a:ahLst/>
              <a:cxnLst/>
              <a:rect l="l" t="t" r="r" b="b"/>
              <a:pathLst>
                <a:path w="2222500" h="5041900">
                  <a:moveTo>
                    <a:pt x="2222500" y="0"/>
                  </a:moveTo>
                  <a:lnTo>
                    <a:pt x="0" y="0"/>
                  </a:lnTo>
                  <a:lnTo>
                    <a:pt x="0" y="5041899"/>
                  </a:lnTo>
                </a:path>
              </a:pathLst>
            </a:custGeom>
            <a:ln w="25400">
              <a:solidFill>
                <a:srgbClr val="00BBBB"/>
              </a:solidFill>
            </a:ln>
          </p:spPr>
          <p:txBody>
            <a:bodyPr wrap="square" lIns="0" tIns="0" rIns="0" bIns="0" rtlCol="0"/>
            <a:lstStyle/>
            <a:p>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47978" y="477977"/>
            <a:ext cx="6851015" cy="697230"/>
          </a:xfrm>
          <a:prstGeom prst="rect">
            <a:avLst/>
          </a:prstGeom>
        </p:spPr>
        <p:txBody>
          <a:bodyPr vert="horz" wrap="square" lIns="0" tIns="13335" rIns="0" bIns="0" rtlCol="0">
            <a:spAutoFit/>
          </a:bodyPr>
          <a:lstStyle/>
          <a:p>
            <a:pPr marL="12700">
              <a:lnSpc>
                <a:spcPct val="100000"/>
              </a:lnSpc>
              <a:spcBef>
                <a:spcPts val="105"/>
              </a:spcBef>
            </a:pPr>
            <a:r>
              <a:rPr sz="4400" u="none" dirty="0"/>
              <a:t>B. SETTING</a:t>
            </a:r>
            <a:r>
              <a:rPr sz="4400" u="none" spc="-40" dirty="0"/>
              <a:t> </a:t>
            </a:r>
            <a:r>
              <a:rPr sz="4400" u="none" dirty="0"/>
              <a:t>OBJECTIVES</a:t>
            </a:r>
            <a:endParaRPr sz="4400"/>
          </a:p>
        </p:txBody>
      </p:sp>
      <p:sp>
        <p:nvSpPr>
          <p:cNvPr id="3" name="object 3"/>
          <p:cNvSpPr txBox="1"/>
          <p:nvPr/>
        </p:nvSpPr>
        <p:spPr>
          <a:xfrm>
            <a:off x="764540" y="1903895"/>
            <a:ext cx="4173854" cy="2367280"/>
          </a:xfrm>
          <a:prstGeom prst="rect">
            <a:avLst/>
          </a:prstGeom>
        </p:spPr>
        <p:txBody>
          <a:bodyPr vert="horz" wrap="square" lIns="0" tIns="110490" rIns="0" bIns="0" rtlCol="0">
            <a:spAutoFit/>
          </a:bodyPr>
          <a:lstStyle/>
          <a:p>
            <a:pPr marL="355600" indent="-343535">
              <a:lnSpc>
                <a:spcPct val="100000"/>
              </a:lnSpc>
              <a:spcBef>
                <a:spcPts val="870"/>
              </a:spcBef>
              <a:buFont typeface="Times New Roman"/>
              <a:buChar char="•"/>
              <a:tabLst>
                <a:tab pos="355600" algn="l"/>
                <a:tab pos="356235" algn="l"/>
              </a:tabLst>
            </a:pPr>
            <a:r>
              <a:rPr sz="3200" b="1" dirty="0">
                <a:solidFill>
                  <a:srgbClr val="FFFFFF"/>
                </a:solidFill>
                <a:latin typeface="Times New Roman"/>
                <a:cs typeface="Times New Roman"/>
              </a:rPr>
              <a:t>Specific</a:t>
            </a:r>
            <a:endParaRPr sz="3200">
              <a:latin typeface="Times New Roman"/>
              <a:cs typeface="Times New Roman"/>
            </a:endParaRPr>
          </a:p>
          <a:p>
            <a:pPr marL="355600" indent="-343535">
              <a:lnSpc>
                <a:spcPct val="100000"/>
              </a:lnSpc>
              <a:spcBef>
                <a:spcPts val="765"/>
              </a:spcBef>
              <a:buFont typeface="Times New Roman"/>
              <a:buChar char="•"/>
              <a:tabLst>
                <a:tab pos="355600" algn="l"/>
                <a:tab pos="356235" algn="l"/>
              </a:tabLst>
            </a:pPr>
            <a:r>
              <a:rPr sz="3200" b="1" dirty="0">
                <a:solidFill>
                  <a:srgbClr val="FFFFFF"/>
                </a:solidFill>
                <a:latin typeface="Times New Roman"/>
                <a:cs typeface="Times New Roman"/>
              </a:rPr>
              <a:t>Performance</a:t>
            </a:r>
            <a:r>
              <a:rPr sz="3200" b="1" spc="-95" dirty="0">
                <a:solidFill>
                  <a:srgbClr val="FFFFFF"/>
                </a:solidFill>
                <a:latin typeface="Times New Roman"/>
                <a:cs typeface="Times New Roman"/>
              </a:rPr>
              <a:t> </a:t>
            </a:r>
            <a:r>
              <a:rPr sz="3200" b="1" dirty="0">
                <a:solidFill>
                  <a:srgbClr val="FFFFFF"/>
                </a:solidFill>
                <a:latin typeface="Times New Roman"/>
                <a:cs typeface="Times New Roman"/>
              </a:rPr>
              <a:t>oriented</a:t>
            </a:r>
            <a:endParaRPr sz="3200">
              <a:latin typeface="Times New Roman"/>
              <a:cs typeface="Times New Roman"/>
            </a:endParaRPr>
          </a:p>
          <a:p>
            <a:pPr marL="355600" indent="-343535">
              <a:lnSpc>
                <a:spcPct val="100000"/>
              </a:lnSpc>
              <a:spcBef>
                <a:spcPts val="770"/>
              </a:spcBef>
              <a:buFont typeface="Times New Roman"/>
              <a:buChar char="•"/>
              <a:tabLst>
                <a:tab pos="355600" algn="l"/>
                <a:tab pos="356235" algn="l"/>
              </a:tabLst>
            </a:pPr>
            <a:r>
              <a:rPr sz="3200" b="1" dirty="0">
                <a:solidFill>
                  <a:srgbClr val="FFFFFF"/>
                </a:solidFill>
                <a:latin typeface="Times New Roman"/>
                <a:cs typeface="Times New Roman"/>
              </a:rPr>
              <a:t>Realistic</a:t>
            </a:r>
            <a:endParaRPr sz="3200">
              <a:latin typeface="Times New Roman"/>
              <a:cs typeface="Times New Roman"/>
            </a:endParaRPr>
          </a:p>
          <a:p>
            <a:pPr marL="355600" indent="-343535">
              <a:lnSpc>
                <a:spcPct val="100000"/>
              </a:lnSpc>
              <a:spcBef>
                <a:spcPts val="770"/>
              </a:spcBef>
              <a:buFont typeface="Times New Roman"/>
              <a:buChar char="•"/>
              <a:tabLst>
                <a:tab pos="355600" algn="l"/>
                <a:tab pos="356235" algn="l"/>
              </a:tabLst>
            </a:pPr>
            <a:r>
              <a:rPr sz="3200" b="1" dirty="0">
                <a:solidFill>
                  <a:srgbClr val="FFFFFF"/>
                </a:solidFill>
                <a:latin typeface="Times New Roman"/>
                <a:cs typeface="Times New Roman"/>
              </a:rPr>
              <a:t>Observable</a:t>
            </a:r>
            <a:endParaRPr sz="3200">
              <a:latin typeface="Times New Roman"/>
              <a:cs typeface="Times New Roman"/>
            </a:endParaRPr>
          </a:p>
        </p:txBody>
      </p:sp>
      <p:grpSp>
        <p:nvGrpSpPr>
          <p:cNvPr id="4" name="object 4"/>
          <p:cNvGrpSpPr/>
          <p:nvPr/>
        </p:nvGrpSpPr>
        <p:grpSpPr>
          <a:xfrm>
            <a:off x="5483745" y="1597992"/>
            <a:ext cx="3663950" cy="4565650"/>
            <a:chOff x="5483745" y="1597992"/>
            <a:chExt cx="3663950" cy="4565650"/>
          </a:xfrm>
        </p:grpSpPr>
        <p:sp>
          <p:nvSpPr>
            <p:cNvPr id="5" name="object 5"/>
            <p:cNvSpPr/>
            <p:nvPr/>
          </p:nvSpPr>
          <p:spPr>
            <a:xfrm>
              <a:off x="5486399" y="2306315"/>
              <a:ext cx="3506470" cy="3854450"/>
            </a:xfrm>
            <a:custGeom>
              <a:avLst/>
              <a:gdLst/>
              <a:ahLst/>
              <a:cxnLst/>
              <a:rect l="l" t="t" r="r" b="b"/>
              <a:pathLst>
                <a:path w="3506470" h="3854450">
                  <a:moveTo>
                    <a:pt x="3200885" y="0"/>
                  </a:moveTo>
                  <a:lnTo>
                    <a:pt x="0" y="671770"/>
                  </a:lnTo>
                  <a:lnTo>
                    <a:pt x="299365" y="3854229"/>
                  </a:lnTo>
                  <a:lnTo>
                    <a:pt x="3506164" y="3182418"/>
                  </a:lnTo>
                  <a:lnTo>
                    <a:pt x="3200885" y="0"/>
                  </a:lnTo>
                  <a:close/>
                </a:path>
              </a:pathLst>
            </a:custGeom>
            <a:solidFill>
              <a:srgbClr val="181818"/>
            </a:solidFill>
          </p:spPr>
          <p:txBody>
            <a:bodyPr wrap="square" lIns="0" tIns="0" rIns="0" bIns="0" rtlCol="0"/>
            <a:lstStyle/>
            <a:p>
              <a:endParaRPr/>
            </a:p>
          </p:txBody>
        </p:sp>
        <p:sp>
          <p:nvSpPr>
            <p:cNvPr id="6" name="object 6"/>
            <p:cNvSpPr/>
            <p:nvPr/>
          </p:nvSpPr>
          <p:spPr>
            <a:xfrm>
              <a:off x="5486399" y="2306315"/>
              <a:ext cx="3506470" cy="3854450"/>
            </a:xfrm>
            <a:custGeom>
              <a:avLst/>
              <a:gdLst/>
              <a:ahLst/>
              <a:cxnLst/>
              <a:rect l="l" t="t" r="r" b="b"/>
              <a:pathLst>
                <a:path w="3506470" h="3854450">
                  <a:moveTo>
                    <a:pt x="0" y="671770"/>
                  </a:moveTo>
                  <a:lnTo>
                    <a:pt x="3200885" y="0"/>
                  </a:lnTo>
                  <a:lnTo>
                    <a:pt x="3506164" y="3182418"/>
                  </a:lnTo>
                  <a:lnTo>
                    <a:pt x="299365" y="3854229"/>
                  </a:lnTo>
                  <a:lnTo>
                    <a:pt x="0" y="671770"/>
                  </a:lnTo>
                  <a:close/>
                </a:path>
              </a:pathLst>
            </a:custGeom>
            <a:ln w="4671">
              <a:solidFill>
                <a:srgbClr val="000000"/>
              </a:solidFill>
            </a:ln>
          </p:spPr>
          <p:txBody>
            <a:bodyPr wrap="square" lIns="0" tIns="0" rIns="0" bIns="0" rtlCol="0"/>
            <a:lstStyle/>
            <a:p>
              <a:endParaRPr/>
            </a:p>
          </p:txBody>
        </p:sp>
        <p:sp>
          <p:nvSpPr>
            <p:cNvPr id="7" name="object 7"/>
            <p:cNvSpPr/>
            <p:nvPr/>
          </p:nvSpPr>
          <p:spPr>
            <a:xfrm>
              <a:off x="5638963" y="2066005"/>
              <a:ext cx="3506470" cy="3854450"/>
            </a:xfrm>
            <a:custGeom>
              <a:avLst/>
              <a:gdLst/>
              <a:ahLst/>
              <a:cxnLst/>
              <a:rect l="l" t="t" r="r" b="b"/>
              <a:pathLst>
                <a:path w="3506470" h="3854450">
                  <a:moveTo>
                    <a:pt x="3200960" y="0"/>
                  </a:moveTo>
                  <a:lnTo>
                    <a:pt x="0" y="662016"/>
                  </a:lnTo>
                  <a:lnTo>
                    <a:pt x="305127" y="3854262"/>
                  </a:lnTo>
                  <a:lnTo>
                    <a:pt x="3505987" y="3182461"/>
                  </a:lnTo>
                  <a:lnTo>
                    <a:pt x="3200960" y="0"/>
                  </a:lnTo>
                  <a:close/>
                </a:path>
              </a:pathLst>
            </a:custGeom>
            <a:solidFill>
              <a:srgbClr val="B3B3B3"/>
            </a:solidFill>
          </p:spPr>
          <p:txBody>
            <a:bodyPr wrap="square" lIns="0" tIns="0" rIns="0" bIns="0" rtlCol="0"/>
            <a:lstStyle/>
            <a:p>
              <a:endParaRPr/>
            </a:p>
          </p:txBody>
        </p:sp>
        <p:sp>
          <p:nvSpPr>
            <p:cNvPr id="8" name="object 8"/>
            <p:cNvSpPr/>
            <p:nvPr/>
          </p:nvSpPr>
          <p:spPr>
            <a:xfrm>
              <a:off x="5638963" y="2066005"/>
              <a:ext cx="3506470" cy="3854450"/>
            </a:xfrm>
            <a:custGeom>
              <a:avLst/>
              <a:gdLst/>
              <a:ahLst/>
              <a:cxnLst/>
              <a:rect l="l" t="t" r="r" b="b"/>
              <a:pathLst>
                <a:path w="3506470" h="3854450">
                  <a:moveTo>
                    <a:pt x="0" y="662016"/>
                  </a:moveTo>
                  <a:lnTo>
                    <a:pt x="3200960" y="0"/>
                  </a:lnTo>
                  <a:lnTo>
                    <a:pt x="3505987" y="3182461"/>
                  </a:lnTo>
                  <a:lnTo>
                    <a:pt x="305127" y="3854262"/>
                  </a:lnTo>
                  <a:lnTo>
                    <a:pt x="0" y="662016"/>
                  </a:lnTo>
                  <a:close/>
                </a:path>
              </a:pathLst>
            </a:custGeom>
            <a:ln w="4671">
              <a:solidFill>
                <a:srgbClr val="000000"/>
              </a:solidFill>
            </a:ln>
          </p:spPr>
          <p:txBody>
            <a:bodyPr wrap="square" lIns="0" tIns="0" rIns="0" bIns="0" rtlCol="0"/>
            <a:lstStyle/>
            <a:p>
              <a:endParaRPr/>
            </a:p>
          </p:txBody>
        </p:sp>
        <p:sp>
          <p:nvSpPr>
            <p:cNvPr id="9" name="object 9"/>
            <p:cNvSpPr/>
            <p:nvPr/>
          </p:nvSpPr>
          <p:spPr>
            <a:xfrm>
              <a:off x="5650479" y="2379858"/>
              <a:ext cx="1016635" cy="1461770"/>
            </a:xfrm>
            <a:custGeom>
              <a:avLst/>
              <a:gdLst/>
              <a:ahLst/>
              <a:cxnLst/>
              <a:rect l="l" t="t" r="r" b="b"/>
              <a:pathLst>
                <a:path w="1016634" h="1461770">
                  <a:moveTo>
                    <a:pt x="895249" y="0"/>
                  </a:moveTo>
                  <a:lnTo>
                    <a:pt x="0" y="186317"/>
                  </a:lnTo>
                  <a:lnTo>
                    <a:pt x="120906" y="1461278"/>
                  </a:lnTo>
                  <a:lnTo>
                    <a:pt x="1016148" y="1274918"/>
                  </a:lnTo>
                  <a:lnTo>
                    <a:pt x="895249" y="0"/>
                  </a:lnTo>
                  <a:close/>
                </a:path>
              </a:pathLst>
            </a:custGeom>
            <a:solidFill>
              <a:srgbClr val="FFFFFF"/>
            </a:solidFill>
          </p:spPr>
          <p:txBody>
            <a:bodyPr wrap="square" lIns="0" tIns="0" rIns="0" bIns="0" rtlCol="0"/>
            <a:lstStyle/>
            <a:p>
              <a:endParaRPr/>
            </a:p>
          </p:txBody>
        </p:sp>
        <p:sp>
          <p:nvSpPr>
            <p:cNvPr id="10" name="object 10"/>
            <p:cNvSpPr/>
            <p:nvPr/>
          </p:nvSpPr>
          <p:spPr>
            <a:xfrm>
              <a:off x="5650479" y="2379858"/>
              <a:ext cx="1016635" cy="1461770"/>
            </a:xfrm>
            <a:custGeom>
              <a:avLst/>
              <a:gdLst/>
              <a:ahLst/>
              <a:cxnLst/>
              <a:rect l="l" t="t" r="r" b="b"/>
              <a:pathLst>
                <a:path w="1016634" h="1461770">
                  <a:moveTo>
                    <a:pt x="0" y="186317"/>
                  </a:moveTo>
                  <a:lnTo>
                    <a:pt x="895249" y="0"/>
                  </a:lnTo>
                  <a:lnTo>
                    <a:pt x="1016148" y="1274918"/>
                  </a:lnTo>
                  <a:lnTo>
                    <a:pt x="120906" y="1461278"/>
                  </a:lnTo>
                  <a:lnTo>
                    <a:pt x="0" y="186317"/>
                  </a:lnTo>
                  <a:close/>
                </a:path>
              </a:pathLst>
            </a:custGeom>
            <a:ln w="4354">
              <a:solidFill>
                <a:srgbClr val="000000"/>
              </a:solidFill>
            </a:ln>
          </p:spPr>
          <p:txBody>
            <a:bodyPr wrap="square" lIns="0" tIns="0" rIns="0" bIns="0" rtlCol="0"/>
            <a:lstStyle/>
            <a:p>
              <a:endParaRPr/>
            </a:p>
          </p:txBody>
        </p:sp>
        <p:sp>
          <p:nvSpPr>
            <p:cNvPr id="11" name="object 11"/>
            <p:cNvSpPr/>
            <p:nvPr/>
          </p:nvSpPr>
          <p:spPr>
            <a:xfrm>
              <a:off x="5705172" y="2296474"/>
              <a:ext cx="1016635" cy="1461770"/>
            </a:xfrm>
            <a:custGeom>
              <a:avLst/>
              <a:gdLst/>
              <a:ahLst/>
              <a:cxnLst/>
              <a:rect l="l" t="t" r="r" b="b"/>
              <a:pathLst>
                <a:path w="1016634" h="1461770">
                  <a:moveTo>
                    <a:pt x="895244" y="0"/>
                  </a:moveTo>
                  <a:lnTo>
                    <a:pt x="0" y="186360"/>
                  </a:lnTo>
                  <a:lnTo>
                    <a:pt x="120901" y="1461278"/>
                  </a:lnTo>
                  <a:lnTo>
                    <a:pt x="1016143" y="1274961"/>
                  </a:lnTo>
                  <a:lnTo>
                    <a:pt x="895244" y="0"/>
                  </a:lnTo>
                  <a:close/>
                </a:path>
              </a:pathLst>
            </a:custGeom>
            <a:solidFill>
              <a:srgbClr val="00FF00"/>
            </a:solidFill>
          </p:spPr>
          <p:txBody>
            <a:bodyPr wrap="square" lIns="0" tIns="0" rIns="0" bIns="0" rtlCol="0"/>
            <a:lstStyle/>
            <a:p>
              <a:endParaRPr/>
            </a:p>
          </p:txBody>
        </p:sp>
        <p:sp>
          <p:nvSpPr>
            <p:cNvPr id="12" name="object 12"/>
            <p:cNvSpPr/>
            <p:nvPr/>
          </p:nvSpPr>
          <p:spPr>
            <a:xfrm>
              <a:off x="5705172" y="2296474"/>
              <a:ext cx="1016635" cy="1461770"/>
            </a:xfrm>
            <a:custGeom>
              <a:avLst/>
              <a:gdLst/>
              <a:ahLst/>
              <a:cxnLst/>
              <a:rect l="l" t="t" r="r" b="b"/>
              <a:pathLst>
                <a:path w="1016634" h="1461770">
                  <a:moveTo>
                    <a:pt x="0" y="186360"/>
                  </a:moveTo>
                  <a:lnTo>
                    <a:pt x="895244" y="0"/>
                  </a:lnTo>
                  <a:lnTo>
                    <a:pt x="1016143" y="1274961"/>
                  </a:lnTo>
                  <a:lnTo>
                    <a:pt x="120901" y="1461278"/>
                  </a:lnTo>
                  <a:lnTo>
                    <a:pt x="0" y="186360"/>
                  </a:lnTo>
                  <a:close/>
                </a:path>
              </a:pathLst>
            </a:custGeom>
            <a:ln w="4354">
              <a:solidFill>
                <a:srgbClr val="000000"/>
              </a:solidFill>
            </a:ln>
          </p:spPr>
          <p:txBody>
            <a:bodyPr wrap="square" lIns="0" tIns="0" rIns="0" bIns="0" rtlCol="0"/>
            <a:lstStyle/>
            <a:p>
              <a:endParaRPr/>
            </a:p>
          </p:txBody>
        </p:sp>
        <p:sp>
          <p:nvSpPr>
            <p:cNvPr id="13" name="object 13"/>
            <p:cNvSpPr/>
            <p:nvPr/>
          </p:nvSpPr>
          <p:spPr>
            <a:xfrm>
              <a:off x="5754100" y="1713007"/>
              <a:ext cx="1071245" cy="1907539"/>
            </a:xfrm>
            <a:custGeom>
              <a:avLst/>
              <a:gdLst/>
              <a:ahLst/>
              <a:cxnLst/>
              <a:rect l="l" t="t" r="r" b="b"/>
              <a:pathLst>
                <a:path w="1071245" h="1907539">
                  <a:moveTo>
                    <a:pt x="949929" y="0"/>
                  </a:moveTo>
                  <a:lnTo>
                    <a:pt x="420289" y="1485750"/>
                  </a:lnTo>
                  <a:lnTo>
                    <a:pt x="207276" y="882602"/>
                  </a:lnTo>
                  <a:lnTo>
                    <a:pt x="0" y="1132709"/>
                  </a:lnTo>
                  <a:lnTo>
                    <a:pt x="365577" y="1907457"/>
                  </a:lnTo>
                  <a:lnTo>
                    <a:pt x="1070828" y="147086"/>
                  </a:lnTo>
                  <a:lnTo>
                    <a:pt x="949929" y="0"/>
                  </a:lnTo>
                  <a:close/>
                </a:path>
              </a:pathLst>
            </a:custGeom>
            <a:solidFill>
              <a:srgbClr val="646464"/>
            </a:solidFill>
          </p:spPr>
          <p:txBody>
            <a:bodyPr wrap="square" lIns="0" tIns="0" rIns="0" bIns="0" rtlCol="0"/>
            <a:lstStyle/>
            <a:p>
              <a:endParaRPr/>
            </a:p>
          </p:txBody>
        </p:sp>
        <p:sp>
          <p:nvSpPr>
            <p:cNvPr id="14" name="object 14"/>
            <p:cNvSpPr/>
            <p:nvPr/>
          </p:nvSpPr>
          <p:spPr>
            <a:xfrm>
              <a:off x="5754100" y="1713007"/>
              <a:ext cx="1071245" cy="1907539"/>
            </a:xfrm>
            <a:custGeom>
              <a:avLst/>
              <a:gdLst/>
              <a:ahLst/>
              <a:cxnLst/>
              <a:rect l="l" t="t" r="r" b="b"/>
              <a:pathLst>
                <a:path w="1071245" h="1907539">
                  <a:moveTo>
                    <a:pt x="365577" y="1907457"/>
                  </a:moveTo>
                  <a:lnTo>
                    <a:pt x="0" y="1132709"/>
                  </a:lnTo>
                  <a:lnTo>
                    <a:pt x="207276" y="882602"/>
                  </a:lnTo>
                  <a:lnTo>
                    <a:pt x="420289" y="1485750"/>
                  </a:lnTo>
                  <a:lnTo>
                    <a:pt x="949929" y="0"/>
                  </a:lnTo>
                  <a:lnTo>
                    <a:pt x="1070828" y="147086"/>
                  </a:lnTo>
                  <a:lnTo>
                    <a:pt x="365577" y="1907457"/>
                  </a:lnTo>
                  <a:close/>
                </a:path>
              </a:pathLst>
            </a:custGeom>
            <a:ln w="4138">
              <a:solidFill>
                <a:srgbClr val="000000"/>
              </a:solidFill>
            </a:ln>
          </p:spPr>
          <p:txBody>
            <a:bodyPr wrap="square" lIns="0" tIns="0" rIns="0" bIns="0" rtlCol="0"/>
            <a:lstStyle/>
            <a:p>
              <a:endParaRPr/>
            </a:p>
          </p:txBody>
        </p:sp>
        <p:sp>
          <p:nvSpPr>
            <p:cNvPr id="15" name="object 15"/>
            <p:cNvSpPr/>
            <p:nvPr/>
          </p:nvSpPr>
          <p:spPr>
            <a:xfrm>
              <a:off x="5820311" y="1600362"/>
              <a:ext cx="1073785" cy="1907539"/>
            </a:xfrm>
            <a:custGeom>
              <a:avLst/>
              <a:gdLst/>
              <a:ahLst/>
              <a:cxnLst/>
              <a:rect l="l" t="t" r="r" b="b"/>
              <a:pathLst>
                <a:path w="1073784" h="1907539">
                  <a:moveTo>
                    <a:pt x="944167" y="0"/>
                  </a:moveTo>
                  <a:lnTo>
                    <a:pt x="420264" y="1490497"/>
                  </a:lnTo>
                  <a:lnTo>
                    <a:pt x="207251" y="882472"/>
                  </a:lnTo>
                  <a:lnTo>
                    <a:pt x="0" y="1142376"/>
                  </a:lnTo>
                  <a:lnTo>
                    <a:pt x="365577" y="1907327"/>
                  </a:lnTo>
                  <a:lnTo>
                    <a:pt x="1073709" y="146740"/>
                  </a:lnTo>
                  <a:lnTo>
                    <a:pt x="944167" y="0"/>
                  </a:lnTo>
                  <a:close/>
                </a:path>
              </a:pathLst>
            </a:custGeom>
            <a:solidFill>
              <a:srgbClr val="FF0016"/>
            </a:solidFill>
          </p:spPr>
          <p:txBody>
            <a:bodyPr wrap="square" lIns="0" tIns="0" rIns="0" bIns="0" rtlCol="0"/>
            <a:lstStyle/>
            <a:p>
              <a:endParaRPr/>
            </a:p>
          </p:txBody>
        </p:sp>
        <p:sp>
          <p:nvSpPr>
            <p:cNvPr id="16" name="object 16"/>
            <p:cNvSpPr/>
            <p:nvPr/>
          </p:nvSpPr>
          <p:spPr>
            <a:xfrm>
              <a:off x="5820311" y="1600362"/>
              <a:ext cx="1073785" cy="1907539"/>
            </a:xfrm>
            <a:custGeom>
              <a:avLst/>
              <a:gdLst/>
              <a:ahLst/>
              <a:cxnLst/>
              <a:rect l="l" t="t" r="r" b="b"/>
              <a:pathLst>
                <a:path w="1073784" h="1907539">
                  <a:moveTo>
                    <a:pt x="365577" y="1907327"/>
                  </a:moveTo>
                  <a:lnTo>
                    <a:pt x="0" y="1142376"/>
                  </a:lnTo>
                  <a:lnTo>
                    <a:pt x="207251" y="882472"/>
                  </a:lnTo>
                  <a:lnTo>
                    <a:pt x="420264" y="1490497"/>
                  </a:lnTo>
                  <a:lnTo>
                    <a:pt x="944167" y="0"/>
                  </a:lnTo>
                  <a:lnTo>
                    <a:pt x="1073709" y="146740"/>
                  </a:lnTo>
                  <a:lnTo>
                    <a:pt x="365577" y="1907327"/>
                  </a:lnTo>
                  <a:close/>
                </a:path>
              </a:pathLst>
            </a:custGeom>
            <a:ln w="4140">
              <a:solidFill>
                <a:srgbClr val="000000"/>
              </a:solidFill>
            </a:ln>
          </p:spPr>
          <p:txBody>
            <a:bodyPr wrap="square" lIns="0" tIns="0" rIns="0" bIns="0" rtlCol="0"/>
            <a:lstStyle/>
            <a:p>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461897" y="477977"/>
            <a:ext cx="6225540" cy="697230"/>
          </a:xfrm>
          <a:prstGeom prst="rect">
            <a:avLst/>
          </a:prstGeom>
        </p:spPr>
        <p:txBody>
          <a:bodyPr vert="horz" wrap="square" lIns="0" tIns="13335" rIns="0" bIns="0" rtlCol="0">
            <a:spAutoFit/>
          </a:bodyPr>
          <a:lstStyle/>
          <a:p>
            <a:pPr marL="12700">
              <a:lnSpc>
                <a:spcPct val="100000"/>
              </a:lnSpc>
              <a:spcBef>
                <a:spcPts val="105"/>
              </a:spcBef>
            </a:pPr>
            <a:r>
              <a:rPr sz="4400" u="none" dirty="0"/>
              <a:t>C. DATA</a:t>
            </a:r>
            <a:r>
              <a:rPr sz="4400" u="none" spc="-70" dirty="0"/>
              <a:t> </a:t>
            </a:r>
            <a:r>
              <a:rPr sz="4400" u="none" dirty="0"/>
              <a:t>COLLECTION</a:t>
            </a:r>
            <a:endParaRPr sz="4400"/>
          </a:p>
        </p:txBody>
      </p:sp>
      <p:sp>
        <p:nvSpPr>
          <p:cNvPr id="3" name="object 3"/>
          <p:cNvSpPr txBox="1"/>
          <p:nvPr/>
        </p:nvSpPr>
        <p:spPr>
          <a:xfrm>
            <a:off x="764540" y="2000834"/>
            <a:ext cx="5845175" cy="3477260"/>
          </a:xfrm>
          <a:prstGeom prst="rect">
            <a:avLst/>
          </a:prstGeom>
        </p:spPr>
        <p:txBody>
          <a:bodyPr vert="horz" wrap="square" lIns="0" tIns="13335" rIns="0" bIns="0" rtlCol="0">
            <a:spAutoFit/>
          </a:bodyPr>
          <a:lstStyle/>
          <a:p>
            <a:pPr marL="355600" marR="1346200" indent="-343535">
              <a:lnSpc>
                <a:spcPct val="100000"/>
              </a:lnSpc>
              <a:spcBef>
                <a:spcPts val="105"/>
              </a:spcBef>
              <a:buFont typeface="Times New Roman"/>
              <a:buChar char="•"/>
              <a:tabLst>
                <a:tab pos="355600" algn="l"/>
                <a:tab pos="356235" algn="l"/>
              </a:tabLst>
            </a:pPr>
            <a:r>
              <a:rPr sz="3200" b="1" u="heavy" dirty="0">
                <a:solidFill>
                  <a:srgbClr val="FFFFFF"/>
                </a:solidFill>
                <a:uFill>
                  <a:solidFill>
                    <a:srgbClr val="FFFFFF"/>
                  </a:solidFill>
                </a:uFill>
                <a:latin typeface="Times New Roman"/>
                <a:cs typeface="Times New Roman"/>
              </a:rPr>
              <a:t>Sources of</a:t>
            </a:r>
            <a:r>
              <a:rPr sz="3200" b="1" u="heavy" spc="-80" dirty="0">
                <a:solidFill>
                  <a:srgbClr val="FFFFFF"/>
                </a:solidFill>
                <a:uFill>
                  <a:solidFill>
                    <a:srgbClr val="FFFFFF"/>
                  </a:solidFill>
                </a:uFill>
                <a:latin typeface="Times New Roman"/>
                <a:cs typeface="Times New Roman"/>
              </a:rPr>
              <a:t> </a:t>
            </a:r>
            <a:r>
              <a:rPr sz="3200" b="1" u="heavy" dirty="0">
                <a:solidFill>
                  <a:srgbClr val="FFFFFF"/>
                </a:solidFill>
                <a:uFill>
                  <a:solidFill>
                    <a:srgbClr val="FFFFFF"/>
                  </a:solidFill>
                </a:uFill>
                <a:latin typeface="Times New Roman"/>
                <a:cs typeface="Times New Roman"/>
              </a:rPr>
              <a:t>performance  information</a:t>
            </a:r>
            <a:endParaRPr sz="3200">
              <a:latin typeface="Times New Roman"/>
              <a:cs typeface="Times New Roman"/>
            </a:endParaRPr>
          </a:p>
          <a:p>
            <a:pPr marL="756285" lvl="1" indent="-287020">
              <a:lnSpc>
                <a:spcPct val="100000"/>
              </a:lnSpc>
              <a:spcBef>
                <a:spcPts val="675"/>
              </a:spcBef>
              <a:buChar char="–"/>
              <a:tabLst>
                <a:tab pos="756920" algn="l"/>
              </a:tabLst>
            </a:pPr>
            <a:r>
              <a:rPr sz="2800" spc="-5" dirty="0">
                <a:solidFill>
                  <a:srgbClr val="FFFFFF"/>
                </a:solidFill>
                <a:latin typeface="Times New Roman"/>
                <a:cs typeface="Times New Roman"/>
              </a:rPr>
              <a:t>Personal</a:t>
            </a:r>
            <a:r>
              <a:rPr sz="2800" spc="-40" dirty="0">
                <a:solidFill>
                  <a:srgbClr val="FFFFFF"/>
                </a:solidFill>
                <a:latin typeface="Times New Roman"/>
                <a:cs typeface="Times New Roman"/>
              </a:rPr>
              <a:t> </a:t>
            </a:r>
            <a:r>
              <a:rPr sz="2800" spc="-5" dirty="0">
                <a:solidFill>
                  <a:srgbClr val="FFFFFF"/>
                </a:solidFill>
                <a:latin typeface="Times New Roman"/>
                <a:cs typeface="Times New Roman"/>
              </a:rPr>
              <a:t>observation</a:t>
            </a:r>
            <a:endParaRPr sz="2800">
              <a:latin typeface="Times New Roman"/>
              <a:cs typeface="Times New Roman"/>
            </a:endParaRPr>
          </a:p>
          <a:p>
            <a:pPr marL="756285" marR="1599565" lvl="1" indent="-287020">
              <a:lnSpc>
                <a:spcPct val="100000"/>
              </a:lnSpc>
              <a:spcBef>
                <a:spcPts val="675"/>
              </a:spcBef>
              <a:buChar char="–"/>
              <a:tabLst>
                <a:tab pos="756920" algn="l"/>
              </a:tabLst>
            </a:pPr>
            <a:r>
              <a:rPr sz="2800" spc="-5" dirty="0">
                <a:solidFill>
                  <a:srgbClr val="FFFFFF"/>
                </a:solidFill>
                <a:latin typeface="Times New Roman"/>
                <a:cs typeface="Times New Roman"/>
              </a:rPr>
              <a:t>Reports,</a:t>
            </a:r>
            <a:r>
              <a:rPr sz="2800" spc="-60" dirty="0">
                <a:solidFill>
                  <a:srgbClr val="FFFFFF"/>
                </a:solidFill>
                <a:latin typeface="Times New Roman"/>
                <a:cs typeface="Times New Roman"/>
              </a:rPr>
              <a:t> </a:t>
            </a:r>
            <a:r>
              <a:rPr sz="2800" spc="-5" dirty="0">
                <a:solidFill>
                  <a:srgbClr val="FFFFFF"/>
                </a:solidFill>
                <a:latin typeface="Times New Roman"/>
                <a:cs typeface="Times New Roman"/>
              </a:rPr>
              <a:t>documentation,  correspondence.</a:t>
            </a:r>
            <a:r>
              <a:rPr sz="2800" spc="-45" dirty="0">
                <a:solidFill>
                  <a:srgbClr val="FFFFFF"/>
                </a:solidFill>
                <a:latin typeface="Times New Roman"/>
                <a:cs typeface="Times New Roman"/>
              </a:rPr>
              <a:t> </a:t>
            </a:r>
            <a:r>
              <a:rPr sz="2800" spc="-5" dirty="0">
                <a:solidFill>
                  <a:srgbClr val="FFFFFF"/>
                </a:solidFill>
                <a:latin typeface="Times New Roman"/>
                <a:cs typeface="Times New Roman"/>
              </a:rPr>
              <a:t>Etc.</a:t>
            </a:r>
            <a:endParaRPr sz="2800">
              <a:latin typeface="Times New Roman"/>
              <a:cs typeface="Times New Roman"/>
            </a:endParaRPr>
          </a:p>
          <a:p>
            <a:pPr marL="756285" lvl="1" indent="-287020">
              <a:lnSpc>
                <a:spcPct val="100000"/>
              </a:lnSpc>
              <a:spcBef>
                <a:spcPts val="670"/>
              </a:spcBef>
              <a:buChar char="–"/>
              <a:tabLst>
                <a:tab pos="756920" algn="l"/>
              </a:tabLst>
            </a:pPr>
            <a:r>
              <a:rPr sz="2800" spc="-5" dirty="0">
                <a:solidFill>
                  <a:srgbClr val="FFFFFF"/>
                </a:solidFill>
                <a:latin typeface="Times New Roman"/>
                <a:cs typeface="Times New Roman"/>
              </a:rPr>
              <a:t>Feedback (internal and</a:t>
            </a:r>
            <a:r>
              <a:rPr sz="2800" spc="-20" dirty="0">
                <a:solidFill>
                  <a:srgbClr val="FFFFFF"/>
                </a:solidFill>
                <a:latin typeface="Times New Roman"/>
                <a:cs typeface="Times New Roman"/>
              </a:rPr>
              <a:t> </a:t>
            </a:r>
            <a:r>
              <a:rPr sz="2800" spc="-5" dirty="0">
                <a:solidFill>
                  <a:srgbClr val="FFFFFF"/>
                </a:solidFill>
                <a:latin typeface="Times New Roman"/>
                <a:cs typeface="Times New Roman"/>
              </a:rPr>
              <a:t>external)</a:t>
            </a:r>
            <a:endParaRPr sz="2800">
              <a:latin typeface="Times New Roman"/>
              <a:cs typeface="Times New Roman"/>
            </a:endParaRPr>
          </a:p>
          <a:p>
            <a:pPr marL="756285" lvl="1" indent="-287020">
              <a:lnSpc>
                <a:spcPct val="100000"/>
              </a:lnSpc>
              <a:spcBef>
                <a:spcPts val="675"/>
              </a:spcBef>
              <a:buChar char="–"/>
              <a:tabLst>
                <a:tab pos="756920" algn="l"/>
              </a:tabLst>
            </a:pPr>
            <a:r>
              <a:rPr sz="2800" dirty="0">
                <a:solidFill>
                  <a:srgbClr val="FFFFFF"/>
                </a:solidFill>
                <a:latin typeface="Times New Roman"/>
                <a:cs typeface="Times New Roman"/>
              </a:rPr>
              <a:t>Periodic discussions </a:t>
            </a:r>
            <a:r>
              <a:rPr sz="2800" spc="-5" dirty="0">
                <a:solidFill>
                  <a:srgbClr val="FFFFFF"/>
                </a:solidFill>
                <a:latin typeface="Times New Roman"/>
                <a:cs typeface="Times New Roman"/>
              </a:rPr>
              <a:t>with</a:t>
            </a:r>
            <a:r>
              <a:rPr sz="2800" spc="-145" dirty="0">
                <a:solidFill>
                  <a:srgbClr val="FFFFFF"/>
                </a:solidFill>
                <a:latin typeface="Times New Roman"/>
                <a:cs typeface="Times New Roman"/>
              </a:rPr>
              <a:t> </a:t>
            </a:r>
            <a:r>
              <a:rPr sz="2800" spc="-5" dirty="0">
                <a:solidFill>
                  <a:srgbClr val="FFFFFF"/>
                </a:solidFill>
                <a:latin typeface="Times New Roman"/>
                <a:cs typeface="Times New Roman"/>
              </a:rPr>
              <a:t>employee</a:t>
            </a:r>
            <a:endParaRPr sz="2800">
              <a:latin typeface="Times New Roman"/>
              <a:cs typeface="Times New Roman"/>
            </a:endParaRPr>
          </a:p>
        </p:txBody>
      </p:sp>
      <p:grpSp>
        <p:nvGrpSpPr>
          <p:cNvPr id="4" name="object 4"/>
          <p:cNvGrpSpPr/>
          <p:nvPr/>
        </p:nvGrpSpPr>
        <p:grpSpPr>
          <a:xfrm>
            <a:off x="6781800" y="1371526"/>
            <a:ext cx="2362200" cy="5483860"/>
            <a:chOff x="6781800" y="1371526"/>
            <a:chExt cx="2362200" cy="5483860"/>
          </a:xfrm>
        </p:grpSpPr>
        <p:sp>
          <p:nvSpPr>
            <p:cNvPr id="5" name="object 5"/>
            <p:cNvSpPr/>
            <p:nvPr/>
          </p:nvSpPr>
          <p:spPr>
            <a:xfrm>
              <a:off x="6821081" y="1493251"/>
              <a:ext cx="2276475" cy="5247640"/>
            </a:xfrm>
            <a:custGeom>
              <a:avLst/>
              <a:gdLst/>
              <a:ahLst/>
              <a:cxnLst/>
              <a:rect l="l" t="t" r="r" b="b"/>
              <a:pathLst>
                <a:path w="2276475" h="5247640">
                  <a:moveTo>
                    <a:pt x="2276100" y="0"/>
                  </a:moveTo>
                  <a:lnTo>
                    <a:pt x="0" y="0"/>
                  </a:lnTo>
                  <a:lnTo>
                    <a:pt x="0" y="5247455"/>
                  </a:lnTo>
                  <a:lnTo>
                    <a:pt x="2276100" y="5247455"/>
                  </a:lnTo>
                  <a:lnTo>
                    <a:pt x="2276100" y="0"/>
                  </a:lnTo>
                  <a:close/>
                </a:path>
              </a:pathLst>
            </a:custGeom>
            <a:solidFill>
              <a:srgbClr val="A4FFCE"/>
            </a:solidFill>
          </p:spPr>
          <p:txBody>
            <a:bodyPr wrap="square" lIns="0" tIns="0" rIns="0" bIns="0" rtlCol="0"/>
            <a:lstStyle/>
            <a:p>
              <a:endParaRPr/>
            </a:p>
          </p:txBody>
        </p:sp>
        <p:sp>
          <p:nvSpPr>
            <p:cNvPr id="6" name="object 6"/>
            <p:cNvSpPr/>
            <p:nvPr/>
          </p:nvSpPr>
          <p:spPr>
            <a:xfrm>
              <a:off x="6821081" y="4655908"/>
              <a:ext cx="1827530" cy="2104390"/>
            </a:xfrm>
            <a:custGeom>
              <a:avLst/>
              <a:gdLst/>
              <a:ahLst/>
              <a:cxnLst/>
              <a:rect l="l" t="t" r="r" b="b"/>
              <a:pathLst>
                <a:path w="1827529" h="2104390">
                  <a:moveTo>
                    <a:pt x="792014" y="0"/>
                  </a:moveTo>
                  <a:lnTo>
                    <a:pt x="660400" y="0"/>
                  </a:lnTo>
                  <a:lnTo>
                    <a:pt x="203296" y="321995"/>
                  </a:lnTo>
                  <a:lnTo>
                    <a:pt x="200942" y="330176"/>
                  </a:lnTo>
                  <a:lnTo>
                    <a:pt x="196234" y="357470"/>
                  </a:lnTo>
                  <a:lnTo>
                    <a:pt x="186835" y="398413"/>
                  </a:lnTo>
                  <a:lnTo>
                    <a:pt x="163343" y="518449"/>
                  </a:lnTo>
                  <a:lnTo>
                    <a:pt x="148066" y="589400"/>
                  </a:lnTo>
                  <a:lnTo>
                    <a:pt x="131604" y="668533"/>
                  </a:lnTo>
                  <a:lnTo>
                    <a:pt x="113983" y="747703"/>
                  </a:lnTo>
                  <a:lnTo>
                    <a:pt x="96357" y="832264"/>
                  </a:lnTo>
                  <a:lnTo>
                    <a:pt x="78731" y="911396"/>
                  </a:lnTo>
                  <a:lnTo>
                    <a:pt x="62279" y="987814"/>
                  </a:lnTo>
                  <a:lnTo>
                    <a:pt x="45828" y="1058765"/>
                  </a:lnTo>
                  <a:lnTo>
                    <a:pt x="8224" y="1211600"/>
                  </a:lnTo>
                  <a:lnTo>
                    <a:pt x="0" y="1233429"/>
                  </a:lnTo>
                  <a:lnTo>
                    <a:pt x="8224" y="2084799"/>
                  </a:lnTo>
                  <a:lnTo>
                    <a:pt x="1827218" y="2103902"/>
                  </a:lnTo>
                  <a:lnTo>
                    <a:pt x="1787280" y="1631804"/>
                  </a:lnTo>
                  <a:lnTo>
                    <a:pt x="1632239" y="777712"/>
                  </a:lnTo>
                  <a:lnTo>
                    <a:pt x="1592302" y="684932"/>
                  </a:lnTo>
                  <a:lnTo>
                    <a:pt x="1572285" y="641276"/>
                  </a:lnTo>
                  <a:lnTo>
                    <a:pt x="1551131" y="592153"/>
                  </a:lnTo>
                  <a:lnTo>
                    <a:pt x="1526454" y="537563"/>
                  </a:lnTo>
                  <a:lnTo>
                    <a:pt x="1502946" y="482974"/>
                  </a:lnTo>
                  <a:lnTo>
                    <a:pt x="1430102" y="321995"/>
                  </a:lnTo>
                  <a:lnTo>
                    <a:pt x="1407763" y="275586"/>
                  </a:lnTo>
                  <a:lnTo>
                    <a:pt x="1388963" y="234682"/>
                  </a:lnTo>
                  <a:lnTo>
                    <a:pt x="1373686" y="204635"/>
                  </a:lnTo>
                  <a:lnTo>
                    <a:pt x="1361948" y="182807"/>
                  </a:lnTo>
                  <a:lnTo>
                    <a:pt x="1354886" y="171911"/>
                  </a:lnTo>
                  <a:lnTo>
                    <a:pt x="1347840" y="166445"/>
                  </a:lnTo>
                  <a:lnTo>
                    <a:pt x="1338441" y="160978"/>
                  </a:lnTo>
                  <a:lnTo>
                    <a:pt x="1309056" y="141902"/>
                  </a:lnTo>
                  <a:lnTo>
                    <a:pt x="1272641" y="120074"/>
                  </a:lnTo>
                  <a:lnTo>
                    <a:pt x="1251488" y="109141"/>
                  </a:lnTo>
                  <a:lnTo>
                    <a:pt x="1210349" y="81846"/>
                  </a:lnTo>
                  <a:lnTo>
                    <a:pt x="1169227" y="60018"/>
                  </a:lnTo>
                  <a:lnTo>
                    <a:pt x="1151596" y="49123"/>
                  </a:lnTo>
                  <a:lnTo>
                    <a:pt x="1135150" y="38190"/>
                  </a:lnTo>
                  <a:lnTo>
                    <a:pt x="1109288" y="24542"/>
                  </a:lnTo>
                  <a:lnTo>
                    <a:pt x="1048197" y="10895"/>
                  </a:lnTo>
                  <a:lnTo>
                    <a:pt x="984736" y="5466"/>
                  </a:lnTo>
                  <a:lnTo>
                    <a:pt x="947136" y="5466"/>
                  </a:lnTo>
                  <a:lnTo>
                    <a:pt x="908352" y="2714"/>
                  </a:lnTo>
                  <a:lnTo>
                    <a:pt x="829614" y="2714"/>
                  </a:lnTo>
                  <a:lnTo>
                    <a:pt x="792014" y="0"/>
                  </a:lnTo>
                  <a:close/>
                </a:path>
              </a:pathLst>
            </a:custGeom>
            <a:solidFill>
              <a:srgbClr val="00FF71"/>
            </a:solidFill>
          </p:spPr>
          <p:txBody>
            <a:bodyPr wrap="square" lIns="0" tIns="0" rIns="0" bIns="0" rtlCol="0"/>
            <a:lstStyle/>
            <a:p>
              <a:endParaRPr/>
            </a:p>
          </p:txBody>
        </p:sp>
        <p:sp>
          <p:nvSpPr>
            <p:cNvPr id="7" name="object 7"/>
            <p:cNvSpPr/>
            <p:nvPr/>
          </p:nvSpPr>
          <p:spPr>
            <a:xfrm>
              <a:off x="7861048" y="2344562"/>
              <a:ext cx="918210" cy="2729230"/>
            </a:xfrm>
            <a:custGeom>
              <a:avLst/>
              <a:gdLst/>
              <a:ahLst/>
              <a:cxnLst/>
              <a:rect l="l" t="t" r="r" b="b"/>
              <a:pathLst>
                <a:path w="918209" h="2729229">
                  <a:moveTo>
                    <a:pt x="276151" y="0"/>
                  </a:moveTo>
                  <a:lnTo>
                    <a:pt x="0" y="2199452"/>
                  </a:lnTo>
                  <a:lnTo>
                    <a:pt x="640490" y="2728835"/>
                  </a:lnTo>
                  <a:lnTo>
                    <a:pt x="917778" y="532323"/>
                  </a:lnTo>
                  <a:lnTo>
                    <a:pt x="276151" y="0"/>
                  </a:lnTo>
                  <a:close/>
                </a:path>
              </a:pathLst>
            </a:custGeom>
            <a:solidFill>
              <a:srgbClr val="0018E4"/>
            </a:solidFill>
          </p:spPr>
          <p:txBody>
            <a:bodyPr wrap="square" lIns="0" tIns="0" rIns="0" bIns="0" rtlCol="0"/>
            <a:lstStyle/>
            <a:p>
              <a:endParaRPr/>
            </a:p>
          </p:txBody>
        </p:sp>
        <p:sp>
          <p:nvSpPr>
            <p:cNvPr id="8" name="object 8"/>
            <p:cNvSpPr/>
            <p:nvPr/>
          </p:nvSpPr>
          <p:spPr>
            <a:xfrm>
              <a:off x="7902170" y="2456530"/>
              <a:ext cx="829944" cy="2557145"/>
            </a:xfrm>
            <a:custGeom>
              <a:avLst/>
              <a:gdLst/>
              <a:ahLst/>
              <a:cxnLst/>
              <a:rect l="l" t="t" r="r" b="b"/>
              <a:pathLst>
                <a:path w="829945" h="2557145">
                  <a:moveTo>
                    <a:pt x="254997" y="0"/>
                  </a:moveTo>
                  <a:lnTo>
                    <a:pt x="0" y="2079302"/>
                  </a:lnTo>
                  <a:lnTo>
                    <a:pt x="574690" y="2556848"/>
                  </a:lnTo>
                  <a:lnTo>
                    <a:pt x="829575" y="477658"/>
                  </a:lnTo>
                  <a:lnTo>
                    <a:pt x="254997" y="0"/>
                  </a:lnTo>
                  <a:close/>
                </a:path>
              </a:pathLst>
            </a:custGeom>
            <a:solidFill>
              <a:srgbClr val="FFFFFF"/>
            </a:solidFill>
          </p:spPr>
          <p:txBody>
            <a:bodyPr wrap="square" lIns="0" tIns="0" rIns="0" bIns="0" rtlCol="0"/>
            <a:lstStyle/>
            <a:p>
              <a:endParaRPr/>
            </a:p>
          </p:txBody>
        </p:sp>
        <p:sp>
          <p:nvSpPr>
            <p:cNvPr id="9" name="object 9"/>
            <p:cNvSpPr/>
            <p:nvPr/>
          </p:nvSpPr>
          <p:spPr>
            <a:xfrm>
              <a:off x="6781800" y="1371526"/>
              <a:ext cx="2362143" cy="5483792"/>
            </a:xfrm>
            <a:prstGeom prst="rect">
              <a:avLst/>
            </a:prstGeom>
            <a:blipFill>
              <a:blip r:embed="rId2" cstate="print"/>
              <a:stretch>
                <a:fillRect/>
              </a:stretch>
            </a:blipFill>
          </p:spPr>
          <p:txBody>
            <a:bodyPr wrap="square" lIns="0" tIns="0" rIns="0" bIns="0" rtlCol="0"/>
            <a:lstStyle/>
            <a:p>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205214" rIns="0" bIns="0" rtlCol="0">
            <a:spAutoFit/>
          </a:bodyPr>
          <a:lstStyle/>
          <a:p>
            <a:pPr marL="1136650" marR="5080" indent="786130">
              <a:lnSpc>
                <a:spcPct val="100000"/>
              </a:lnSpc>
              <a:spcBef>
                <a:spcPts val="100"/>
              </a:spcBef>
            </a:pPr>
            <a:r>
              <a:rPr sz="4400" u="none" dirty="0"/>
              <a:t>D. PERFORMANCE  APPRAISAL</a:t>
            </a:r>
            <a:r>
              <a:rPr sz="4400" u="none" spc="-90" dirty="0"/>
              <a:t> </a:t>
            </a:r>
            <a:r>
              <a:rPr sz="4400" u="none" dirty="0"/>
              <a:t>INTERVIEW</a:t>
            </a:r>
            <a:endParaRPr sz="4400"/>
          </a:p>
        </p:txBody>
      </p:sp>
      <p:sp>
        <p:nvSpPr>
          <p:cNvPr id="3" name="object 3"/>
          <p:cNvSpPr txBox="1"/>
          <p:nvPr/>
        </p:nvSpPr>
        <p:spPr>
          <a:xfrm>
            <a:off x="78739" y="2000834"/>
            <a:ext cx="6023610" cy="4221480"/>
          </a:xfrm>
          <a:prstGeom prst="rect">
            <a:avLst/>
          </a:prstGeom>
        </p:spPr>
        <p:txBody>
          <a:bodyPr vert="horz" wrap="square" lIns="0" tIns="13335" rIns="0" bIns="0" rtlCol="0">
            <a:spAutoFit/>
          </a:bodyPr>
          <a:lstStyle/>
          <a:p>
            <a:pPr marL="355600" marR="5080" indent="-342900">
              <a:lnSpc>
                <a:spcPct val="100000"/>
              </a:lnSpc>
              <a:spcBef>
                <a:spcPts val="105"/>
              </a:spcBef>
              <a:buChar char="•"/>
              <a:tabLst>
                <a:tab pos="354965" algn="l"/>
                <a:tab pos="355600" algn="l"/>
              </a:tabLst>
            </a:pPr>
            <a:r>
              <a:rPr sz="3200" dirty="0">
                <a:solidFill>
                  <a:srgbClr val="FFFFFF"/>
                </a:solidFill>
                <a:latin typeface="Times New Roman"/>
                <a:cs typeface="Times New Roman"/>
              </a:rPr>
              <a:t>Review standards, documentation  and job description as well as the  appraisal form and various</a:t>
            </a:r>
            <a:r>
              <a:rPr sz="3200" spc="-130" dirty="0">
                <a:solidFill>
                  <a:srgbClr val="FFFFFF"/>
                </a:solidFill>
                <a:latin typeface="Times New Roman"/>
                <a:cs typeface="Times New Roman"/>
              </a:rPr>
              <a:t> </a:t>
            </a:r>
            <a:r>
              <a:rPr sz="3200" dirty="0">
                <a:solidFill>
                  <a:srgbClr val="FFFFFF"/>
                </a:solidFill>
                <a:latin typeface="Times New Roman"/>
                <a:cs typeface="Times New Roman"/>
              </a:rPr>
              <a:t>ratings.</a:t>
            </a:r>
            <a:endParaRPr sz="3200">
              <a:latin typeface="Times New Roman"/>
              <a:cs typeface="Times New Roman"/>
            </a:endParaRPr>
          </a:p>
          <a:p>
            <a:pPr marL="355600" marR="50165" indent="-342900">
              <a:lnSpc>
                <a:spcPct val="100000"/>
              </a:lnSpc>
              <a:spcBef>
                <a:spcPts val="770"/>
              </a:spcBef>
              <a:buChar char="•"/>
              <a:tabLst>
                <a:tab pos="354965" algn="l"/>
                <a:tab pos="355600" algn="l"/>
              </a:tabLst>
            </a:pPr>
            <a:r>
              <a:rPr sz="3200" dirty="0">
                <a:solidFill>
                  <a:srgbClr val="FFFFFF"/>
                </a:solidFill>
                <a:latin typeface="Times New Roman"/>
                <a:cs typeface="Times New Roman"/>
              </a:rPr>
              <a:t>Write the appraisal ( Complete</a:t>
            </a:r>
            <a:r>
              <a:rPr sz="3200" spc="-114" dirty="0">
                <a:solidFill>
                  <a:srgbClr val="FFFFFF"/>
                </a:solidFill>
                <a:latin typeface="Times New Roman"/>
                <a:cs typeface="Times New Roman"/>
              </a:rPr>
              <a:t> </a:t>
            </a:r>
            <a:r>
              <a:rPr sz="3200" dirty="0">
                <a:solidFill>
                  <a:srgbClr val="FFFFFF"/>
                </a:solidFill>
                <a:latin typeface="Times New Roman"/>
                <a:cs typeface="Times New Roman"/>
              </a:rPr>
              <a:t>the  Performance Appraisal</a:t>
            </a:r>
            <a:r>
              <a:rPr sz="3200" spc="-95" dirty="0">
                <a:solidFill>
                  <a:srgbClr val="FFFFFF"/>
                </a:solidFill>
                <a:latin typeface="Times New Roman"/>
                <a:cs typeface="Times New Roman"/>
              </a:rPr>
              <a:t> </a:t>
            </a:r>
            <a:r>
              <a:rPr sz="3200" dirty="0">
                <a:solidFill>
                  <a:srgbClr val="FFFFFF"/>
                </a:solidFill>
                <a:latin typeface="Times New Roman"/>
                <a:cs typeface="Times New Roman"/>
              </a:rPr>
              <a:t>Form).</a:t>
            </a:r>
            <a:endParaRPr sz="3200">
              <a:latin typeface="Times New Roman"/>
              <a:cs typeface="Times New Roman"/>
            </a:endParaRPr>
          </a:p>
          <a:p>
            <a:pPr marL="355600" marR="1447800" indent="-342900">
              <a:lnSpc>
                <a:spcPct val="100000"/>
              </a:lnSpc>
              <a:spcBef>
                <a:spcPts val="770"/>
              </a:spcBef>
              <a:buChar char="•"/>
              <a:tabLst>
                <a:tab pos="354965" algn="l"/>
                <a:tab pos="355600" algn="l"/>
              </a:tabLst>
            </a:pPr>
            <a:r>
              <a:rPr sz="3200" dirty="0">
                <a:solidFill>
                  <a:srgbClr val="FFFFFF"/>
                </a:solidFill>
                <a:latin typeface="Times New Roman"/>
                <a:cs typeface="Times New Roman"/>
              </a:rPr>
              <a:t>Know the person’s</a:t>
            </a:r>
            <a:r>
              <a:rPr sz="3200" spc="-125" dirty="0">
                <a:solidFill>
                  <a:srgbClr val="FFFFFF"/>
                </a:solidFill>
                <a:latin typeface="Times New Roman"/>
                <a:cs typeface="Times New Roman"/>
              </a:rPr>
              <a:t> </a:t>
            </a:r>
            <a:r>
              <a:rPr sz="3200" dirty="0">
                <a:solidFill>
                  <a:srgbClr val="FFFFFF"/>
                </a:solidFill>
                <a:latin typeface="Times New Roman"/>
                <a:cs typeface="Times New Roman"/>
              </a:rPr>
              <a:t>record  thoroughly.</a:t>
            </a:r>
            <a:endParaRPr sz="3200">
              <a:latin typeface="Times New Roman"/>
              <a:cs typeface="Times New Roman"/>
            </a:endParaRPr>
          </a:p>
          <a:p>
            <a:pPr marL="355600" indent="-342900">
              <a:lnSpc>
                <a:spcPct val="100000"/>
              </a:lnSpc>
              <a:spcBef>
                <a:spcPts val="770"/>
              </a:spcBef>
              <a:buChar char="•"/>
              <a:tabLst>
                <a:tab pos="354965" algn="l"/>
                <a:tab pos="355600" algn="l"/>
              </a:tabLst>
            </a:pPr>
            <a:r>
              <a:rPr sz="3200" dirty="0">
                <a:solidFill>
                  <a:srgbClr val="FFFFFF"/>
                </a:solidFill>
                <a:latin typeface="Times New Roman"/>
                <a:cs typeface="Times New Roman"/>
              </a:rPr>
              <a:t>Prepare the employee in</a:t>
            </a:r>
            <a:r>
              <a:rPr sz="3200" spc="-90" dirty="0">
                <a:solidFill>
                  <a:srgbClr val="FFFFFF"/>
                </a:solidFill>
                <a:latin typeface="Times New Roman"/>
                <a:cs typeface="Times New Roman"/>
              </a:rPr>
              <a:t> </a:t>
            </a:r>
            <a:r>
              <a:rPr sz="3200" dirty="0">
                <a:solidFill>
                  <a:srgbClr val="FFFFFF"/>
                </a:solidFill>
                <a:latin typeface="Times New Roman"/>
                <a:cs typeface="Times New Roman"/>
              </a:rPr>
              <a:t>advance.</a:t>
            </a:r>
            <a:endParaRPr sz="3200">
              <a:latin typeface="Times New Roman"/>
              <a:cs typeface="Times New Roman"/>
            </a:endParaRPr>
          </a:p>
        </p:txBody>
      </p:sp>
      <p:sp>
        <p:nvSpPr>
          <p:cNvPr id="4" name="object 4"/>
          <p:cNvSpPr/>
          <p:nvPr/>
        </p:nvSpPr>
        <p:spPr>
          <a:xfrm>
            <a:off x="6324600" y="1752598"/>
            <a:ext cx="2819399" cy="5105399"/>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205214" rIns="0" bIns="0" rtlCol="0">
            <a:spAutoFit/>
          </a:bodyPr>
          <a:lstStyle/>
          <a:p>
            <a:pPr marL="3349625" marR="5080" indent="-2413000">
              <a:lnSpc>
                <a:spcPct val="100000"/>
              </a:lnSpc>
              <a:spcBef>
                <a:spcPts val="100"/>
              </a:spcBef>
            </a:pPr>
            <a:r>
              <a:rPr sz="4400" u="none" dirty="0"/>
              <a:t>Guidelines for conducting</a:t>
            </a:r>
            <a:r>
              <a:rPr sz="4400" u="none" spc="-50" dirty="0"/>
              <a:t> </a:t>
            </a:r>
            <a:r>
              <a:rPr sz="4400" u="none" dirty="0"/>
              <a:t>the  interview</a:t>
            </a:r>
            <a:endParaRPr sz="4400"/>
          </a:p>
        </p:txBody>
      </p:sp>
      <p:sp>
        <p:nvSpPr>
          <p:cNvPr id="3" name="object 3"/>
          <p:cNvSpPr txBox="1"/>
          <p:nvPr/>
        </p:nvSpPr>
        <p:spPr>
          <a:xfrm>
            <a:off x="78739" y="1545081"/>
            <a:ext cx="6774180" cy="4634865"/>
          </a:xfrm>
          <a:prstGeom prst="rect">
            <a:avLst/>
          </a:prstGeom>
        </p:spPr>
        <p:txBody>
          <a:bodyPr vert="horz" wrap="square" lIns="0" tIns="12065" rIns="0" bIns="0" rtlCol="0">
            <a:spAutoFit/>
          </a:bodyPr>
          <a:lstStyle/>
          <a:p>
            <a:pPr marL="355600" marR="68580" indent="-342900">
              <a:lnSpc>
                <a:spcPct val="100000"/>
              </a:lnSpc>
              <a:spcBef>
                <a:spcPts val="95"/>
              </a:spcBef>
              <a:buChar char="•"/>
              <a:tabLst>
                <a:tab pos="354965" algn="l"/>
                <a:tab pos="355600" algn="l"/>
              </a:tabLst>
            </a:pPr>
            <a:r>
              <a:rPr sz="2800" spc="-5" dirty="0">
                <a:solidFill>
                  <a:srgbClr val="FFFFFF"/>
                </a:solidFill>
                <a:latin typeface="Times New Roman"/>
                <a:cs typeface="Times New Roman"/>
              </a:rPr>
              <a:t>Establish a </a:t>
            </a:r>
            <a:r>
              <a:rPr sz="2800" dirty="0">
                <a:solidFill>
                  <a:srgbClr val="FFFFFF"/>
                </a:solidFill>
                <a:latin typeface="Times New Roman"/>
                <a:cs typeface="Times New Roman"/>
              </a:rPr>
              <a:t>friendly, </a:t>
            </a:r>
            <a:r>
              <a:rPr sz="2800" spc="-5" dirty="0">
                <a:solidFill>
                  <a:srgbClr val="FFFFFF"/>
                </a:solidFill>
                <a:latin typeface="Times New Roman"/>
                <a:cs typeface="Times New Roman"/>
              </a:rPr>
              <a:t>helpful, purposeful tone  at the </a:t>
            </a:r>
            <a:r>
              <a:rPr sz="2800" dirty="0">
                <a:solidFill>
                  <a:srgbClr val="FFFFFF"/>
                </a:solidFill>
                <a:latin typeface="Times New Roman"/>
                <a:cs typeface="Times New Roman"/>
              </a:rPr>
              <a:t>outset </a:t>
            </a:r>
            <a:r>
              <a:rPr sz="2800" spc="-5" dirty="0">
                <a:solidFill>
                  <a:srgbClr val="FFFFFF"/>
                </a:solidFill>
                <a:latin typeface="Times New Roman"/>
                <a:cs typeface="Times New Roman"/>
              </a:rPr>
              <a:t>of the </a:t>
            </a:r>
            <a:r>
              <a:rPr sz="2800" dirty="0">
                <a:solidFill>
                  <a:srgbClr val="FFFFFF"/>
                </a:solidFill>
                <a:latin typeface="Times New Roman"/>
                <a:cs typeface="Times New Roman"/>
              </a:rPr>
              <a:t>discussion. </a:t>
            </a:r>
            <a:r>
              <a:rPr sz="2800" spc="-5" dirty="0">
                <a:solidFill>
                  <a:srgbClr val="FFFFFF"/>
                </a:solidFill>
                <a:latin typeface="Times New Roman"/>
                <a:cs typeface="Times New Roman"/>
              </a:rPr>
              <a:t>Be </a:t>
            </a:r>
            <a:r>
              <a:rPr sz="2800" spc="-10" dirty="0">
                <a:solidFill>
                  <a:srgbClr val="FFFFFF"/>
                </a:solidFill>
                <a:latin typeface="Times New Roman"/>
                <a:cs typeface="Times New Roman"/>
              </a:rPr>
              <a:t>at</a:t>
            </a:r>
            <a:r>
              <a:rPr sz="2800" spc="-95" dirty="0">
                <a:solidFill>
                  <a:srgbClr val="FFFFFF"/>
                </a:solidFill>
                <a:latin typeface="Times New Roman"/>
                <a:cs typeface="Times New Roman"/>
              </a:rPr>
              <a:t> </a:t>
            </a:r>
            <a:r>
              <a:rPr sz="2800" spc="-5" dirty="0">
                <a:solidFill>
                  <a:srgbClr val="FFFFFF"/>
                </a:solidFill>
                <a:latin typeface="Times New Roman"/>
                <a:cs typeface="Times New Roman"/>
              </a:rPr>
              <a:t>ease.</a:t>
            </a:r>
            <a:endParaRPr sz="2800">
              <a:latin typeface="Times New Roman"/>
              <a:cs typeface="Times New Roman"/>
            </a:endParaRPr>
          </a:p>
          <a:p>
            <a:pPr marL="355600" marR="363855" indent="-342900">
              <a:lnSpc>
                <a:spcPct val="100000"/>
              </a:lnSpc>
              <a:spcBef>
                <a:spcPts val="675"/>
              </a:spcBef>
              <a:buChar char="•"/>
              <a:tabLst>
                <a:tab pos="354965" algn="l"/>
                <a:tab pos="355600" algn="l"/>
              </a:tabLst>
            </a:pPr>
            <a:r>
              <a:rPr sz="2800" spc="-10" dirty="0">
                <a:solidFill>
                  <a:srgbClr val="FFFFFF"/>
                </a:solidFill>
                <a:latin typeface="Times New Roman"/>
                <a:cs typeface="Times New Roman"/>
              </a:rPr>
              <a:t>Ask </a:t>
            </a:r>
            <a:r>
              <a:rPr sz="2800" spc="-5" dirty="0">
                <a:solidFill>
                  <a:srgbClr val="FFFFFF"/>
                </a:solidFill>
                <a:latin typeface="Times New Roman"/>
                <a:cs typeface="Times New Roman"/>
              </a:rPr>
              <a:t>for </a:t>
            </a:r>
            <a:r>
              <a:rPr sz="2800" dirty="0">
                <a:solidFill>
                  <a:srgbClr val="FFFFFF"/>
                </a:solidFill>
                <a:latin typeface="Times New Roman"/>
                <a:cs typeface="Times New Roman"/>
              </a:rPr>
              <a:t>the </a:t>
            </a:r>
            <a:r>
              <a:rPr sz="2800" spc="-5" dirty="0">
                <a:solidFill>
                  <a:srgbClr val="FFFFFF"/>
                </a:solidFill>
                <a:latin typeface="Times New Roman"/>
                <a:cs typeface="Times New Roman"/>
              </a:rPr>
              <a:t>subordinate’s </a:t>
            </a:r>
            <a:r>
              <a:rPr sz="2800" dirty="0">
                <a:solidFill>
                  <a:srgbClr val="FFFFFF"/>
                </a:solidFill>
                <a:latin typeface="Times New Roman"/>
                <a:cs typeface="Times New Roman"/>
              </a:rPr>
              <a:t>opinion </a:t>
            </a:r>
            <a:r>
              <a:rPr sz="2800" spc="-5" dirty="0">
                <a:solidFill>
                  <a:srgbClr val="FFFFFF"/>
                </a:solidFill>
                <a:latin typeface="Times New Roman"/>
                <a:cs typeface="Times New Roman"/>
              </a:rPr>
              <a:t>of his or  her performance </a:t>
            </a:r>
            <a:r>
              <a:rPr sz="2800" dirty="0">
                <a:solidFill>
                  <a:srgbClr val="FFFFFF"/>
                </a:solidFill>
                <a:latin typeface="Times New Roman"/>
                <a:cs typeface="Times New Roman"/>
              </a:rPr>
              <a:t>since the </a:t>
            </a:r>
            <a:r>
              <a:rPr sz="2800" spc="-5" dirty="0">
                <a:solidFill>
                  <a:srgbClr val="FFFFFF"/>
                </a:solidFill>
                <a:latin typeface="Times New Roman"/>
                <a:cs typeface="Times New Roman"/>
              </a:rPr>
              <a:t>last</a:t>
            </a:r>
            <a:r>
              <a:rPr sz="2800" spc="-55" dirty="0">
                <a:solidFill>
                  <a:srgbClr val="FFFFFF"/>
                </a:solidFill>
                <a:latin typeface="Times New Roman"/>
                <a:cs typeface="Times New Roman"/>
              </a:rPr>
              <a:t> </a:t>
            </a:r>
            <a:r>
              <a:rPr sz="2800" spc="-5" dirty="0">
                <a:solidFill>
                  <a:srgbClr val="FFFFFF"/>
                </a:solidFill>
                <a:latin typeface="Times New Roman"/>
                <a:cs typeface="Times New Roman"/>
              </a:rPr>
              <a:t>appraisal.</a:t>
            </a:r>
            <a:endParaRPr sz="2800">
              <a:latin typeface="Times New Roman"/>
              <a:cs typeface="Times New Roman"/>
            </a:endParaRPr>
          </a:p>
          <a:p>
            <a:pPr marL="355600" marR="5080" indent="-342900">
              <a:lnSpc>
                <a:spcPct val="100000"/>
              </a:lnSpc>
              <a:spcBef>
                <a:spcPts val="670"/>
              </a:spcBef>
              <a:buChar char="•"/>
              <a:tabLst>
                <a:tab pos="354965" algn="l"/>
                <a:tab pos="355600" algn="l"/>
              </a:tabLst>
            </a:pPr>
            <a:r>
              <a:rPr sz="2800" spc="-5" dirty="0">
                <a:solidFill>
                  <a:srgbClr val="FFFFFF"/>
                </a:solidFill>
                <a:latin typeface="Times New Roman"/>
                <a:cs typeface="Times New Roman"/>
              </a:rPr>
              <a:t>Recognize </a:t>
            </a:r>
            <a:r>
              <a:rPr sz="2800" dirty="0">
                <a:solidFill>
                  <a:srgbClr val="FFFFFF"/>
                </a:solidFill>
                <a:latin typeface="Times New Roman"/>
                <a:cs typeface="Times New Roman"/>
              </a:rPr>
              <a:t>the </a:t>
            </a:r>
            <a:r>
              <a:rPr sz="2800" spc="-10" dirty="0">
                <a:solidFill>
                  <a:srgbClr val="FFFFFF"/>
                </a:solidFill>
                <a:latin typeface="Times New Roman"/>
                <a:cs typeface="Times New Roman"/>
              </a:rPr>
              <a:t>staff </a:t>
            </a:r>
            <a:r>
              <a:rPr sz="2800" spc="-5" dirty="0">
                <a:solidFill>
                  <a:srgbClr val="FFFFFF"/>
                </a:solidFill>
                <a:latin typeface="Times New Roman"/>
                <a:cs typeface="Times New Roman"/>
              </a:rPr>
              <a:t>nurse’s accomplishments  and </a:t>
            </a:r>
            <a:r>
              <a:rPr sz="2800" dirty="0">
                <a:solidFill>
                  <a:srgbClr val="FFFFFF"/>
                </a:solidFill>
                <a:latin typeface="Times New Roman"/>
                <a:cs typeface="Times New Roman"/>
              </a:rPr>
              <a:t>contributions </a:t>
            </a:r>
            <a:r>
              <a:rPr sz="2800" spc="-5" dirty="0">
                <a:solidFill>
                  <a:srgbClr val="FFFFFF"/>
                </a:solidFill>
                <a:latin typeface="Times New Roman"/>
                <a:cs typeface="Times New Roman"/>
              </a:rPr>
              <a:t>to the</a:t>
            </a:r>
            <a:r>
              <a:rPr sz="2800" spc="-55" dirty="0">
                <a:solidFill>
                  <a:srgbClr val="FFFFFF"/>
                </a:solidFill>
                <a:latin typeface="Times New Roman"/>
                <a:cs typeface="Times New Roman"/>
              </a:rPr>
              <a:t> </a:t>
            </a:r>
            <a:r>
              <a:rPr sz="2800" spc="-5" dirty="0">
                <a:solidFill>
                  <a:srgbClr val="FFFFFF"/>
                </a:solidFill>
                <a:latin typeface="Times New Roman"/>
                <a:cs typeface="Times New Roman"/>
              </a:rPr>
              <a:t>hospital.</a:t>
            </a:r>
            <a:endParaRPr sz="2800">
              <a:latin typeface="Times New Roman"/>
              <a:cs typeface="Times New Roman"/>
            </a:endParaRPr>
          </a:p>
          <a:p>
            <a:pPr marL="355600" marR="127635" indent="-342900">
              <a:lnSpc>
                <a:spcPct val="100000"/>
              </a:lnSpc>
              <a:spcBef>
                <a:spcPts val="675"/>
              </a:spcBef>
              <a:buChar char="•"/>
              <a:tabLst>
                <a:tab pos="354965" algn="l"/>
                <a:tab pos="355600" algn="l"/>
              </a:tabLst>
            </a:pPr>
            <a:r>
              <a:rPr sz="2800" spc="-5" dirty="0">
                <a:solidFill>
                  <a:srgbClr val="FFFFFF"/>
                </a:solidFill>
                <a:latin typeface="Times New Roman"/>
                <a:cs typeface="Times New Roman"/>
              </a:rPr>
              <a:t>Be ready to suggest specific developmental  activities suitable to </a:t>
            </a:r>
            <a:r>
              <a:rPr sz="2800" spc="-10" dirty="0">
                <a:solidFill>
                  <a:srgbClr val="FFFFFF"/>
                </a:solidFill>
                <a:latin typeface="Times New Roman"/>
                <a:cs typeface="Times New Roman"/>
              </a:rPr>
              <a:t>each </a:t>
            </a:r>
            <a:r>
              <a:rPr sz="2800" spc="-5" dirty="0">
                <a:solidFill>
                  <a:srgbClr val="FFFFFF"/>
                </a:solidFill>
                <a:latin typeface="Times New Roman"/>
                <a:cs typeface="Times New Roman"/>
              </a:rPr>
              <a:t>employee’s</a:t>
            </a:r>
            <a:r>
              <a:rPr sz="2800" spc="-50" dirty="0">
                <a:solidFill>
                  <a:srgbClr val="FFFFFF"/>
                </a:solidFill>
                <a:latin typeface="Times New Roman"/>
                <a:cs typeface="Times New Roman"/>
              </a:rPr>
              <a:t> </a:t>
            </a:r>
            <a:r>
              <a:rPr sz="2800" spc="-5" dirty="0">
                <a:solidFill>
                  <a:srgbClr val="FFFFFF"/>
                </a:solidFill>
                <a:latin typeface="Times New Roman"/>
                <a:cs typeface="Times New Roman"/>
              </a:rPr>
              <a:t>needs.</a:t>
            </a:r>
            <a:endParaRPr sz="2800">
              <a:latin typeface="Times New Roman"/>
              <a:cs typeface="Times New Roman"/>
            </a:endParaRPr>
          </a:p>
          <a:p>
            <a:pPr marL="355600" marR="1334135" indent="-342900">
              <a:lnSpc>
                <a:spcPct val="100000"/>
              </a:lnSpc>
              <a:spcBef>
                <a:spcPts val="675"/>
              </a:spcBef>
              <a:buChar char="•"/>
              <a:tabLst>
                <a:tab pos="354965" algn="l"/>
                <a:tab pos="355600" algn="l"/>
              </a:tabLst>
            </a:pPr>
            <a:r>
              <a:rPr sz="2800" spc="-5" dirty="0">
                <a:solidFill>
                  <a:srgbClr val="FFFFFF"/>
                </a:solidFill>
                <a:latin typeface="Times New Roman"/>
                <a:cs typeface="Times New Roman"/>
              </a:rPr>
              <a:t>Make sure that the session is </a:t>
            </a:r>
            <a:r>
              <a:rPr sz="2800" dirty="0">
                <a:solidFill>
                  <a:srgbClr val="FFFFFF"/>
                </a:solidFill>
                <a:latin typeface="Times New Roman"/>
                <a:cs typeface="Times New Roman"/>
              </a:rPr>
              <a:t>truly</a:t>
            </a:r>
            <a:r>
              <a:rPr sz="2800" spc="-55" dirty="0">
                <a:solidFill>
                  <a:srgbClr val="FFFFFF"/>
                </a:solidFill>
                <a:latin typeface="Times New Roman"/>
                <a:cs typeface="Times New Roman"/>
              </a:rPr>
              <a:t> </a:t>
            </a:r>
            <a:r>
              <a:rPr sz="2800" spc="-5" dirty="0">
                <a:solidFill>
                  <a:srgbClr val="FFFFFF"/>
                </a:solidFill>
                <a:latin typeface="Times New Roman"/>
                <a:cs typeface="Times New Roman"/>
              </a:rPr>
              <a:t>a  </a:t>
            </a:r>
            <a:r>
              <a:rPr sz="2800" dirty="0">
                <a:solidFill>
                  <a:srgbClr val="FFFFFF"/>
                </a:solidFill>
                <a:latin typeface="Times New Roman"/>
                <a:cs typeface="Times New Roman"/>
              </a:rPr>
              <a:t>discussion.</a:t>
            </a:r>
            <a:endParaRPr sz="2800">
              <a:latin typeface="Times New Roman"/>
              <a:cs typeface="Times New Roman"/>
            </a:endParaRPr>
          </a:p>
        </p:txBody>
      </p:sp>
      <p:sp>
        <p:nvSpPr>
          <p:cNvPr id="4" name="object 4"/>
          <p:cNvSpPr/>
          <p:nvPr/>
        </p:nvSpPr>
        <p:spPr>
          <a:xfrm>
            <a:off x="6858000" y="1219199"/>
            <a:ext cx="2285999" cy="5638796"/>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8739" y="20828"/>
            <a:ext cx="6901815" cy="6341745"/>
          </a:xfrm>
          <a:prstGeom prst="rect">
            <a:avLst/>
          </a:prstGeom>
        </p:spPr>
        <p:txBody>
          <a:bodyPr vert="horz" wrap="square" lIns="0" tIns="12065" rIns="0" bIns="0" rtlCol="0">
            <a:spAutoFit/>
          </a:bodyPr>
          <a:lstStyle/>
          <a:p>
            <a:pPr marL="355600" marR="5080" indent="-342900">
              <a:lnSpc>
                <a:spcPct val="100000"/>
              </a:lnSpc>
              <a:spcBef>
                <a:spcPts val="95"/>
              </a:spcBef>
              <a:buChar char="•"/>
              <a:tabLst>
                <a:tab pos="354965" algn="l"/>
                <a:tab pos="355600" algn="l"/>
              </a:tabLst>
            </a:pPr>
            <a:r>
              <a:rPr sz="2800" spc="-5" dirty="0">
                <a:solidFill>
                  <a:srgbClr val="FFFFFF"/>
                </a:solidFill>
                <a:latin typeface="Times New Roman"/>
                <a:cs typeface="Times New Roman"/>
              </a:rPr>
              <a:t>List disagreements: if </a:t>
            </a:r>
            <a:r>
              <a:rPr sz="2800" dirty="0">
                <a:solidFill>
                  <a:srgbClr val="FFFFFF"/>
                </a:solidFill>
                <a:latin typeface="Times New Roman"/>
                <a:cs typeface="Times New Roman"/>
              </a:rPr>
              <a:t>possible,</a:t>
            </a:r>
            <a:r>
              <a:rPr sz="2800" spc="-75" dirty="0">
                <a:solidFill>
                  <a:srgbClr val="FFFFFF"/>
                </a:solidFill>
                <a:latin typeface="Times New Roman"/>
                <a:cs typeface="Times New Roman"/>
              </a:rPr>
              <a:t> </a:t>
            </a:r>
            <a:r>
              <a:rPr sz="2800" spc="-5" dirty="0">
                <a:solidFill>
                  <a:srgbClr val="FFFFFF"/>
                </a:solidFill>
                <a:latin typeface="Times New Roman"/>
                <a:cs typeface="Times New Roman"/>
              </a:rPr>
              <a:t>disagreements  </a:t>
            </a:r>
            <a:r>
              <a:rPr sz="2800" dirty="0">
                <a:solidFill>
                  <a:srgbClr val="FFFFFF"/>
                </a:solidFill>
                <a:latin typeface="Times New Roman"/>
                <a:cs typeface="Times New Roman"/>
              </a:rPr>
              <a:t>should </a:t>
            </a:r>
            <a:r>
              <a:rPr sz="2800" spc="-5" dirty="0">
                <a:solidFill>
                  <a:srgbClr val="FFFFFF"/>
                </a:solidFill>
                <a:latin typeface="Times New Roman"/>
                <a:cs typeface="Times New Roman"/>
              </a:rPr>
              <a:t>be resolved </a:t>
            </a:r>
            <a:r>
              <a:rPr sz="2800" dirty="0">
                <a:solidFill>
                  <a:srgbClr val="FFFFFF"/>
                </a:solidFill>
                <a:latin typeface="Times New Roman"/>
                <a:cs typeface="Times New Roman"/>
              </a:rPr>
              <a:t>before </a:t>
            </a:r>
            <a:r>
              <a:rPr sz="2800" spc="-5" dirty="0">
                <a:solidFill>
                  <a:srgbClr val="FFFFFF"/>
                </a:solidFill>
                <a:latin typeface="Times New Roman"/>
                <a:cs typeface="Times New Roman"/>
              </a:rPr>
              <a:t>the end of </a:t>
            </a:r>
            <a:r>
              <a:rPr sz="2800" dirty="0">
                <a:solidFill>
                  <a:srgbClr val="FFFFFF"/>
                </a:solidFill>
                <a:latin typeface="Times New Roman"/>
                <a:cs typeface="Times New Roman"/>
              </a:rPr>
              <a:t>the  </a:t>
            </a:r>
            <a:r>
              <a:rPr sz="2800" spc="-5" dirty="0">
                <a:solidFill>
                  <a:srgbClr val="FFFFFF"/>
                </a:solidFill>
                <a:latin typeface="Times New Roman"/>
                <a:cs typeface="Times New Roman"/>
              </a:rPr>
              <a:t>interview.</a:t>
            </a:r>
            <a:endParaRPr sz="2800">
              <a:latin typeface="Times New Roman"/>
              <a:cs typeface="Times New Roman"/>
            </a:endParaRPr>
          </a:p>
          <a:p>
            <a:pPr marL="355600" marR="951230" indent="-342900">
              <a:lnSpc>
                <a:spcPct val="100000"/>
              </a:lnSpc>
              <a:spcBef>
                <a:spcPts val="675"/>
              </a:spcBef>
              <a:buChar char="•"/>
              <a:tabLst>
                <a:tab pos="354965" algn="l"/>
                <a:tab pos="355600" algn="l"/>
              </a:tabLst>
            </a:pPr>
            <a:r>
              <a:rPr sz="2800" spc="-5" dirty="0">
                <a:solidFill>
                  <a:srgbClr val="FFFFFF"/>
                </a:solidFill>
                <a:latin typeface="Times New Roman"/>
                <a:cs typeface="Times New Roman"/>
              </a:rPr>
              <a:t>Make certain that your employees fully  understand your appraisal of their  performance.</a:t>
            </a:r>
            <a:endParaRPr sz="2800">
              <a:latin typeface="Times New Roman"/>
              <a:cs typeface="Times New Roman"/>
            </a:endParaRPr>
          </a:p>
          <a:p>
            <a:pPr marL="355600" marR="514984" indent="-342900">
              <a:lnSpc>
                <a:spcPct val="100000"/>
              </a:lnSpc>
              <a:spcBef>
                <a:spcPts val="675"/>
              </a:spcBef>
              <a:buChar char="•"/>
              <a:tabLst>
                <a:tab pos="354965" algn="l"/>
                <a:tab pos="355600" algn="l"/>
              </a:tabLst>
            </a:pPr>
            <a:r>
              <a:rPr sz="2800" spc="-5" dirty="0">
                <a:solidFill>
                  <a:srgbClr val="FFFFFF"/>
                </a:solidFill>
                <a:latin typeface="Times New Roman"/>
                <a:cs typeface="Times New Roman"/>
              </a:rPr>
              <a:t>Discuss </a:t>
            </a:r>
            <a:r>
              <a:rPr sz="2800" dirty="0">
                <a:solidFill>
                  <a:srgbClr val="FFFFFF"/>
                </a:solidFill>
                <a:latin typeface="Times New Roman"/>
                <a:cs typeface="Times New Roman"/>
              </a:rPr>
              <a:t>the future </a:t>
            </a:r>
            <a:r>
              <a:rPr sz="2800" spc="-10" dirty="0">
                <a:solidFill>
                  <a:srgbClr val="FFFFFF"/>
                </a:solidFill>
                <a:latin typeface="Times New Roman"/>
                <a:cs typeface="Times New Roman"/>
              </a:rPr>
              <a:t>as </a:t>
            </a:r>
            <a:r>
              <a:rPr sz="2800" spc="-5" dirty="0">
                <a:solidFill>
                  <a:srgbClr val="FFFFFF"/>
                </a:solidFill>
                <a:latin typeface="Times New Roman"/>
                <a:cs typeface="Times New Roman"/>
              </a:rPr>
              <a:t>well </a:t>
            </a:r>
            <a:r>
              <a:rPr sz="2800" spc="-10" dirty="0">
                <a:solidFill>
                  <a:srgbClr val="FFFFFF"/>
                </a:solidFill>
                <a:latin typeface="Times New Roman"/>
                <a:cs typeface="Times New Roman"/>
              </a:rPr>
              <a:t>as </a:t>
            </a:r>
            <a:r>
              <a:rPr sz="2800" dirty="0">
                <a:solidFill>
                  <a:srgbClr val="FFFFFF"/>
                </a:solidFill>
                <a:latin typeface="Times New Roman"/>
                <a:cs typeface="Times New Roman"/>
              </a:rPr>
              <a:t>the </a:t>
            </a:r>
            <a:r>
              <a:rPr sz="2800" spc="-5" dirty="0">
                <a:solidFill>
                  <a:srgbClr val="FFFFFF"/>
                </a:solidFill>
                <a:latin typeface="Times New Roman"/>
                <a:cs typeface="Times New Roman"/>
              </a:rPr>
              <a:t>past.</a:t>
            </a:r>
            <a:r>
              <a:rPr sz="2800" spc="-55" dirty="0">
                <a:solidFill>
                  <a:srgbClr val="FFFFFF"/>
                </a:solidFill>
                <a:latin typeface="Times New Roman"/>
                <a:cs typeface="Times New Roman"/>
              </a:rPr>
              <a:t> </a:t>
            </a:r>
            <a:r>
              <a:rPr sz="2800" spc="-5" dirty="0">
                <a:solidFill>
                  <a:srgbClr val="FFFFFF"/>
                </a:solidFill>
                <a:latin typeface="Times New Roman"/>
                <a:cs typeface="Times New Roman"/>
              </a:rPr>
              <a:t>Plan  with </a:t>
            </a:r>
            <a:r>
              <a:rPr sz="2800" dirty="0">
                <a:solidFill>
                  <a:srgbClr val="FFFFFF"/>
                </a:solidFill>
                <a:latin typeface="Times New Roman"/>
                <a:cs typeface="Times New Roman"/>
              </a:rPr>
              <a:t>the </a:t>
            </a:r>
            <a:r>
              <a:rPr sz="2800" spc="-5" dirty="0">
                <a:solidFill>
                  <a:srgbClr val="FFFFFF"/>
                </a:solidFill>
                <a:latin typeface="Times New Roman"/>
                <a:cs typeface="Times New Roman"/>
              </a:rPr>
              <a:t>employee specific changes in  performance or specific developmental  activities that will allow fuller use of  potential.</a:t>
            </a:r>
            <a:endParaRPr sz="2800">
              <a:latin typeface="Times New Roman"/>
              <a:cs typeface="Times New Roman"/>
            </a:endParaRPr>
          </a:p>
          <a:p>
            <a:pPr marL="355600" marR="678180" indent="-342900">
              <a:lnSpc>
                <a:spcPct val="100000"/>
              </a:lnSpc>
              <a:spcBef>
                <a:spcPts val="670"/>
              </a:spcBef>
              <a:buChar char="•"/>
              <a:tabLst>
                <a:tab pos="354965" algn="l"/>
                <a:tab pos="355600" algn="l"/>
              </a:tabLst>
            </a:pPr>
            <a:r>
              <a:rPr sz="2800" spc="-5" dirty="0">
                <a:solidFill>
                  <a:srgbClr val="FFFFFF"/>
                </a:solidFill>
                <a:latin typeface="Times New Roman"/>
                <a:cs typeface="Times New Roman"/>
              </a:rPr>
              <a:t>End the discussion on a </a:t>
            </a:r>
            <a:r>
              <a:rPr sz="2800" dirty="0">
                <a:solidFill>
                  <a:srgbClr val="FFFFFF"/>
                </a:solidFill>
                <a:latin typeface="Times New Roman"/>
                <a:cs typeface="Times New Roman"/>
              </a:rPr>
              <a:t>positive, future</a:t>
            </a:r>
            <a:r>
              <a:rPr sz="2800" spc="-60" dirty="0">
                <a:solidFill>
                  <a:srgbClr val="FFFFFF"/>
                </a:solidFill>
                <a:latin typeface="Times New Roman"/>
                <a:cs typeface="Times New Roman"/>
              </a:rPr>
              <a:t> </a:t>
            </a:r>
            <a:r>
              <a:rPr sz="2800" spc="-5" dirty="0">
                <a:solidFill>
                  <a:srgbClr val="FFFFFF"/>
                </a:solidFill>
                <a:latin typeface="Times New Roman"/>
                <a:cs typeface="Times New Roman"/>
              </a:rPr>
              <a:t>–  improvement- oriented</a:t>
            </a:r>
            <a:r>
              <a:rPr sz="2800" spc="-10" dirty="0">
                <a:solidFill>
                  <a:srgbClr val="FFFFFF"/>
                </a:solidFill>
                <a:latin typeface="Times New Roman"/>
                <a:cs typeface="Times New Roman"/>
              </a:rPr>
              <a:t> </a:t>
            </a:r>
            <a:r>
              <a:rPr sz="2800" spc="-5" dirty="0">
                <a:solidFill>
                  <a:srgbClr val="FFFFFF"/>
                </a:solidFill>
                <a:latin typeface="Times New Roman"/>
                <a:cs typeface="Times New Roman"/>
              </a:rPr>
              <a:t>note.</a:t>
            </a:r>
            <a:endParaRPr sz="2800">
              <a:latin typeface="Times New Roman"/>
              <a:cs typeface="Times New Roman"/>
            </a:endParaRPr>
          </a:p>
          <a:p>
            <a:pPr marL="355600" indent="-342900">
              <a:lnSpc>
                <a:spcPct val="100000"/>
              </a:lnSpc>
              <a:spcBef>
                <a:spcPts val="675"/>
              </a:spcBef>
              <a:buChar char="•"/>
              <a:tabLst>
                <a:tab pos="354965" algn="l"/>
                <a:tab pos="355600" algn="l"/>
              </a:tabLst>
            </a:pPr>
            <a:r>
              <a:rPr sz="2800" spc="-5" dirty="0">
                <a:solidFill>
                  <a:srgbClr val="FFFFFF"/>
                </a:solidFill>
                <a:latin typeface="Times New Roman"/>
                <a:cs typeface="Times New Roman"/>
              </a:rPr>
              <a:t>Document </a:t>
            </a:r>
            <a:r>
              <a:rPr sz="2800" dirty="0">
                <a:solidFill>
                  <a:srgbClr val="FFFFFF"/>
                </a:solidFill>
                <a:latin typeface="Times New Roman"/>
                <a:cs typeface="Times New Roman"/>
              </a:rPr>
              <a:t>the</a:t>
            </a:r>
            <a:r>
              <a:rPr sz="2800" spc="-15" dirty="0">
                <a:solidFill>
                  <a:srgbClr val="FFFFFF"/>
                </a:solidFill>
                <a:latin typeface="Times New Roman"/>
                <a:cs typeface="Times New Roman"/>
              </a:rPr>
              <a:t> </a:t>
            </a:r>
            <a:r>
              <a:rPr sz="2800" spc="-5" dirty="0">
                <a:solidFill>
                  <a:srgbClr val="FFFFFF"/>
                </a:solidFill>
                <a:latin typeface="Times New Roman"/>
                <a:cs typeface="Times New Roman"/>
              </a:rPr>
              <a:t>conclusions.</a:t>
            </a:r>
            <a:endParaRPr sz="2800">
              <a:latin typeface="Times New Roman"/>
              <a:cs typeface="Times New Roman"/>
            </a:endParaRPr>
          </a:p>
        </p:txBody>
      </p:sp>
      <p:sp>
        <p:nvSpPr>
          <p:cNvPr id="3" name="object 3"/>
          <p:cNvSpPr/>
          <p:nvPr/>
        </p:nvSpPr>
        <p:spPr>
          <a:xfrm>
            <a:off x="6948296" y="685800"/>
            <a:ext cx="2195702" cy="3300983"/>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35940" y="1894154"/>
            <a:ext cx="8314690" cy="1977389"/>
          </a:xfrm>
          <a:prstGeom prst="rect">
            <a:avLst/>
          </a:prstGeom>
        </p:spPr>
        <p:txBody>
          <a:bodyPr vert="horz" wrap="square" lIns="0" tIns="13335" rIns="0" bIns="0" rtlCol="0">
            <a:spAutoFit/>
          </a:bodyPr>
          <a:lstStyle/>
          <a:p>
            <a:pPr marL="469900" indent="-457834">
              <a:lnSpc>
                <a:spcPct val="100000"/>
              </a:lnSpc>
              <a:spcBef>
                <a:spcPts val="105"/>
              </a:spcBef>
              <a:buFont typeface="Wingdings"/>
              <a:buChar char=""/>
              <a:tabLst>
                <a:tab pos="470534" algn="l"/>
              </a:tabLst>
            </a:pPr>
            <a:r>
              <a:rPr sz="3200" b="1" spc="-10" dirty="0">
                <a:solidFill>
                  <a:srgbClr val="FFFFFF"/>
                </a:solidFill>
                <a:latin typeface="Times New Roman"/>
                <a:cs typeface="Times New Roman"/>
              </a:rPr>
              <a:t>Provide </a:t>
            </a:r>
            <a:r>
              <a:rPr sz="3200" b="1" dirty="0">
                <a:solidFill>
                  <a:srgbClr val="FFFFFF"/>
                </a:solidFill>
                <a:latin typeface="Times New Roman"/>
                <a:cs typeface="Times New Roman"/>
              </a:rPr>
              <a:t>a </a:t>
            </a:r>
            <a:r>
              <a:rPr sz="3200" b="1" spc="-10" dirty="0">
                <a:solidFill>
                  <a:srgbClr val="FFFFFF"/>
                </a:solidFill>
                <a:latin typeface="Times New Roman"/>
                <a:cs typeface="Times New Roman"/>
              </a:rPr>
              <a:t>review </a:t>
            </a:r>
            <a:r>
              <a:rPr sz="3200" b="1" dirty="0">
                <a:solidFill>
                  <a:srgbClr val="FFFFFF"/>
                </a:solidFill>
                <a:latin typeface="Times New Roman"/>
                <a:cs typeface="Times New Roman"/>
              </a:rPr>
              <a:t>of </a:t>
            </a:r>
            <a:r>
              <a:rPr sz="3200" b="1" spc="-5" dirty="0">
                <a:solidFill>
                  <a:srgbClr val="FFFFFF"/>
                </a:solidFill>
                <a:latin typeface="Times New Roman"/>
                <a:cs typeface="Times New Roman"/>
              </a:rPr>
              <a:t>past </a:t>
            </a:r>
            <a:r>
              <a:rPr sz="3200" b="1" dirty="0">
                <a:solidFill>
                  <a:srgbClr val="FFFFFF"/>
                </a:solidFill>
                <a:latin typeface="Times New Roman"/>
                <a:cs typeface="Times New Roman"/>
              </a:rPr>
              <a:t>work</a:t>
            </a:r>
            <a:r>
              <a:rPr sz="3200" b="1" spc="-50" dirty="0">
                <a:solidFill>
                  <a:srgbClr val="FFFFFF"/>
                </a:solidFill>
                <a:latin typeface="Times New Roman"/>
                <a:cs typeface="Times New Roman"/>
              </a:rPr>
              <a:t> </a:t>
            </a:r>
            <a:r>
              <a:rPr sz="3200" b="1" dirty="0">
                <a:solidFill>
                  <a:srgbClr val="FFFFFF"/>
                </a:solidFill>
                <a:latin typeface="Times New Roman"/>
                <a:cs typeface="Times New Roman"/>
              </a:rPr>
              <a:t>performance.</a:t>
            </a:r>
            <a:endParaRPr sz="3200">
              <a:latin typeface="Times New Roman"/>
              <a:cs typeface="Times New Roman"/>
            </a:endParaRPr>
          </a:p>
          <a:p>
            <a:pPr marL="469900" indent="-457834">
              <a:lnSpc>
                <a:spcPct val="100000"/>
              </a:lnSpc>
              <a:buFont typeface="Wingdings"/>
              <a:buChar char=""/>
              <a:tabLst>
                <a:tab pos="470534" algn="l"/>
              </a:tabLst>
            </a:pPr>
            <a:r>
              <a:rPr sz="3200" b="1" dirty="0">
                <a:solidFill>
                  <a:srgbClr val="FFFFFF"/>
                </a:solidFill>
                <a:latin typeface="Times New Roman"/>
                <a:cs typeface="Times New Roman"/>
              </a:rPr>
              <a:t>Establish </a:t>
            </a:r>
            <a:r>
              <a:rPr sz="3200" b="1" spc="-5" dirty="0">
                <a:solidFill>
                  <a:srgbClr val="FFFFFF"/>
                </a:solidFill>
                <a:latin typeface="Times New Roman"/>
                <a:cs typeface="Times New Roman"/>
              </a:rPr>
              <a:t>lines </a:t>
            </a:r>
            <a:r>
              <a:rPr sz="3200" b="1" dirty="0">
                <a:solidFill>
                  <a:srgbClr val="FFFFFF"/>
                </a:solidFill>
                <a:latin typeface="Times New Roman"/>
                <a:cs typeface="Times New Roman"/>
              </a:rPr>
              <a:t>of</a:t>
            </a:r>
            <a:r>
              <a:rPr sz="3200" b="1" spc="-35" dirty="0">
                <a:solidFill>
                  <a:srgbClr val="FFFFFF"/>
                </a:solidFill>
                <a:latin typeface="Times New Roman"/>
                <a:cs typeface="Times New Roman"/>
              </a:rPr>
              <a:t> </a:t>
            </a:r>
            <a:r>
              <a:rPr sz="3200" b="1" dirty="0">
                <a:solidFill>
                  <a:srgbClr val="FFFFFF"/>
                </a:solidFill>
                <a:latin typeface="Times New Roman"/>
                <a:cs typeface="Times New Roman"/>
              </a:rPr>
              <a:t>communication.</a:t>
            </a:r>
            <a:endParaRPr sz="3200">
              <a:latin typeface="Times New Roman"/>
              <a:cs typeface="Times New Roman"/>
            </a:endParaRPr>
          </a:p>
          <a:p>
            <a:pPr marL="355600" marR="5080" indent="-342900">
              <a:lnSpc>
                <a:spcPct val="100000"/>
              </a:lnSpc>
              <a:buFont typeface="Wingdings"/>
              <a:buChar char=""/>
              <a:tabLst>
                <a:tab pos="470534" algn="l"/>
              </a:tabLst>
            </a:pPr>
            <a:r>
              <a:rPr sz="3200" b="1" spc="-10" dirty="0">
                <a:solidFill>
                  <a:srgbClr val="FFFFFF"/>
                </a:solidFill>
                <a:latin typeface="Times New Roman"/>
                <a:cs typeface="Times New Roman"/>
              </a:rPr>
              <a:t>Create </a:t>
            </a:r>
            <a:r>
              <a:rPr sz="3200" b="1" dirty="0">
                <a:solidFill>
                  <a:srgbClr val="FFFFFF"/>
                </a:solidFill>
                <a:latin typeface="Times New Roman"/>
                <a:cs typeface="Times New Roman"/>
              </a:rPr>
              <a:t>an </a:t>
            </a:r>
            <a:r>
              <a:rPr sz="3200" b="1" spc="-5" dirty="0">
                <a:solidFill>
                  <a:srgbClr val="FFFFFF"/>
                </a:solidFill>
                <a:latin typeface="Times New Roman"/>
                <a:cs typeface="Times New Roman"/>
              </a:rPr>
              <a:t>opportunity </a:t>
            </a:r>
            <a:r>
              <a:rPr sz="3200" b="1" dirty="0">
                <a:solidFill>
                  <a:srgbClr val="FFFFFF"/>
                </a:solidFill>
                <a:latin typeface="Times New Roman"/>
                <a:cs typeface="Times New Roman"/>
              </a:rPr>
              <a:t>to discuss</a:t>
            </a:r>
            <a:r>
              <a:rPr sz="3200" b="1" spc="-65" dirty="0">
                <a:solidFill>
                  <a:srgbClr val="FFFFFF"/>
                </a:solidFill>
                <a:latin typeface="Times New Roman"/>
                <a:cs typeface="Times New Roman"/>
              </a:rPr>
              <a:t> </a:t>
            </a:r>
            <a:r>
              <a:rPr sz="3200" b="1" spc="-5" dirty="0">
                <a:solidFill>
                  <a:srgbClr val="FFFFFF"/>
                </a:solidFill>
                <a:latin typeface="Times New Roman"/>
                <a:cs typeface="Times New Roman"/>
              </a:rPr>
              <a:t>professional  </a:t>
            </a:r>
            <a:r>
              <a:rPr sz="3200" b="1" dirty="0">
                <a:solidFill>
                  <a:srgbClr val="FFFFFF"/>
                </a:solidFill>
                <a:latin typeface="Times New Roman"/>
                <a:cs typeface="Times New Roman"/>
              </a:rPr>
              <a:t>development goals and</a:t>
            </a:r>
            <a:r>
              <a:rPr sz="3200" b="1" spc="-95" dirty="0">
                <a:solidFill>
                  <a:srgbClr val="FFFFFF"/>
                </a:solidFill>
                <a:latin typeface="Times New Roman"/>
                <a:cs typeface="Times New Roman"/>
              </a:rPr>
              <a:t> </a:t>
            </a:r>
            <a:r>
              <a:rPr sz="3200" b="1" dirty="0">
                <a:solidFill>
                  <a:srgbClr val="FFFFFF"/>
                </a:solidFill>
                <a:latin typeface="Times New Roman"/>
                <a:cs typeface="Times New Roman"/>
              </a:rPr>
              <a:t>objectives.</a:t>
            </a:r>
            <a:endParaRPr sz="3200">
              <a:latin typeface="Times New Roman"/>
              <a:cs typeface="Times New Roman"/>
            </a:endParaRPr>
          </a:p>
        </p:txBody>
      </p:sp>
      <p:sp>
        <p:nvSpPr>
          <p:cNvPr id="3" name="object 3"/>
          <p:cNvSpPr txBox="1">
            <a:spLocks noGrp="1"/>
          </p:cNvSpPr>
          <p:nvPr>
            <p:ph type="title"/>
          </p:nvPr>
        </p:nvSpPr>
        <p:spPr>
          <a:prstGeom prst="rect">
            <a:avLst/>
          </a:prstGeom>
        </p:spPr>
        <p:txBody>
          <a:bodyPr vert="horz" wrap="square" lIns="0" tIns="78087" rIns="0" bIns="0" rtlCol="0">
            <a:spAutoFit/>
          </a:bodyPr>
          <a:lstStyle/>
          <a:p>
            <a:pPr marL="826135" marR="5080" indent="2761615">
              <a:lnSpc>
                <a:spcPct val="100000"/>
              </a:lnSpc>
              <a:spcBef>
                <a:spcPts val="95"/>
              </a:spcBef>
            </a:pPr>
            <a:r>
              <a:rPr u="none" spc="-5" dirty="0"/>
              <a:t>NEED OF  </a:t>
            </a:r>
            <a:r>
              <a:rPr u="none" spc="-10" dirty="0"/>
              <a:t>PERFORMANCE</a:t>
            </a:r>
            <a:r>
              <a:rPr u="none" spc="-50" dirty="0"/>
              <a:t> </a:t>
            </a:r>
            <a:r>
              <a:rPr u="none" spc="-80" dirty="0"/>
              <a:t>EVALUATIONS</a:t>
            </a:r>
          </a:p>
        </p:txBody>
      </p:sp>
      <p:grpSp>
        <p:nvGrpSpPr>
          <p:cNvPr id="4" name="object 4"/>
          <p:cNvGrpSpPr/>
          <p:nvPr/>
        </p:nvGrpSpPr>
        <p:grpSpPr>
          <a:xfrm>
            <a:off x="-8482" y="0"/>
            <a:ext cx="9152890" cy="6858634"/>
            <a:chOff x="-8482" y="0"/>
            <a:chExt cx="9152890" cy="6858634"/>
          </a:xfrm>
        </p:grpSpPr>
        <p:sp>
          <p:nvSpPr>
            <p:cNvPr id="5" name="object 5"/>
            <p:cNvSpPr/>
            <p:nvPr/>
          </p:nvSpPr>
          <p:spPr>
            <a:xfrm>
              <a:off x="0" y="0"/>
              <a:ext cx="9136380" cy="6858634"/>
            </a:xfrm>
            <a:custGeom>
              <a:avLst/>
              <a:gdLst/>
              <a:ahLst/>
              <a:cxnLst/>
              <a:rect l="l" t="t" r="r" b="b"/>
              <a:pathLst>
                <a:path w="9136380" h="6858634">
                  <a:moveTo>
                    <a:pt x="9135821" y="4445038"/>
                  </a:moveTo>
                  <a:lnTo>
                    <a:pt x="8932304" y="4445038"/>
                  </a:lnTo>
                  <a:lnTo>
                    <a:pt x="8932304" y="5181638"/>
                  </a:lnTo>
                  <a:lnTo>
                    <a:pt x="8898750" y="5194338"/>
                  </a:lnTo>
                  <a:lnTo>
                    <a:pt x="8864460" y="5181638"/>
                  </a:lnTo>
                  <a:lnTo>
                    <a:pt x="8847315" y="5168938"/>
                  </a:lnTo>
                  <a:lnTo>
                    <a:pt x="8813775" y="5143538"/>
                  </a:lnTo>
                  <a:lnTo>
                    <a:pt x="8779485" y="5118138"/>
                  </a:lnTo>
                  <a:lnTo>
                    <a:pt x="8763076" y="5092738"/>
                  </a:lnTo>
                  <a:lnTo>
                    <a:pt x="8728786" y="5067338"/>
                  </a:lnTo>
                  <a:lnTo>
                    <a:pt x="8660943" y="5041938"/>
                  </a:lnTo>
                  <a:lnTo>
                    <a:pt x="8610257" y="5029238"/>
                  </a:lnTo>
                  <a:lnTo>
                    <a:pt x="8575967" y="5029238"/>
                  </a:lnTo>
                  <a:lnTo>
                    <a:pt x="8525269" y="5016538"/>
                  </a:lnTo>
                  <a:lnTo>
                    <a:pt x="8347100" y="5016538"/>
                  </a:lnTo>
                  <a:lnTo>
                    <a:pt x="8313560" y="5029238"/>
                  </a:lnTo>
                  <a:lnTo>
                    <a:pt x="8228571" y="5029238"/>
                  </a:lnTo>
                  <a:lnTo>
                    <a:pt x="8177136" y="5041938"/>
                  </a:lnTo>
                  <a:lnTo>
                    <a:pt x="8109293" y="5067338"/>
                  </a:lnTo>
                  <a:lnTo>
                    <a:pt x="8058607" y="5080038"/>
                  </a:lnTo>
                  <a:lnTo>
                    <a:pt x="8025054" y="5092738"/>
                  </a:lnTo>
                  <a:lnTo>
                    <a:pt x="8007909" y="5105438"/>
                  </a:lnTo>
                  <a:lnTo>
                    <a:pt x="7905775" y="5143538"/>
                  </a:lnTo>
                  <a:lnTo>
                    <a:pt x="7872235" y="5143538"/>
                  </a:lnTo>
                  <a:lnTo>
                    <a:pt x="7804391" y="5168938"/>
                  </a:lnTo>
                  <a:lnTo>
                    <a:pt x="7770101" y="5168938"/>
                  </a:lnTo>
                  <a:lnTo>
                    <a:pt x="7752956" y="5181638"/>
                  </a:lnTo>
                  <a:lnTo>
                    <a:pt x="7719415" y="5181638"/>
                  </a:lnTo>
                  <a:lnTo>
                    <a:pt x="7685113" y="5194338"/>
                  </a:lnTo>
                  <a:lnTo>
                    <a:pt x="7668717" y="5219738"/>
                  </a:lnTo>
                  <a:lnTo>
                    <a:pt x="7634427" y="5232438"/>
                  </a:lnTo>
                  <a:lnTo>
                    <a:pt x="7617282" y="5245138"/>
                  </a:lnTo>
                  <a:lnTo>
                    <a:pt x="7600874" y="5257838"/>
                  </a:lnTo>
                  <a:lnTo>
                    <a:pt x="7583729" y="5283238"/>
                  </a:lnTo>
                  <a:lnTo>
                    <a:pt x="7583729" y="5321338"/>
                  </a:lnTo>
                  <a:lnTo>
                    <a:pt x="7600874" y="5321338"/>
                  </a:lnTo>
                  <a:lnTo>
                    <a:pt x="7617282" y="5334038"/>
                  </a:lnTo>
                  <a:lnTo>
                    <a:pt x="7770101" y="5334038"/>
                  </a:lnTo>
                  <a:lnTo>
                    <a:pt x="7770101" y="5524538"/>
                  </a:lnTo>
                  <a:lnTo>
                    <a:pt x="7787246" y="5549938"/>
                  </a:lnTo>
                  <a:lnTo>
                    <a:pt x="7787246" y="5588038"/>
                  </a:lnTo>
                  <a:lnTo>
                    <a:pt x="7821536" y="5626138"/>
                  </a:lnTo>
                  <a:lnTo>
                    <a:pt x="7821536" y="5638838"/>
                  </a:lnTo>
                  <a:lnTo>
                    <a:pt x="7804391" y="5651538"/>
                  </a:lnTo>
                  <a:lnTo>
                    <a:pt x="7804391" y="5664238"/>
                  </a:lnTo>
                  <a:lnTo>
                    <a:pt x="7787246" y="5676938"/>
                  </a:lnTo>
                  <a:lnTo>
                    <a:pt x="7787246" y="5689638"/>
                  </a:lnTo>
                  <a:lnTo>
                    <a:pt x="7770101" y="5702338"/>
                  </a:lnTo>
                  <a:lnTo>
                    <a:pt x="7770101" y="5715038"/>
                  </a:lnTo>
                  <a:lnTo>
                    <a:pt x="7752956" y="5715038"/>
                  </a:lnTo>
                  <a:lnTo>
                    <a:pt x="7804391" y="5753138"/>
                  </a:lnTo>
                  <a:lnTo>
                    <a:pt x="7821536" y="5778538"/>
                  </a:lnTo>
                  <a:lnTo>
                    <a:pt x="7855090" y="5803938"/>
                  </a:lnTo>
                  <a:lnTo>
                    <a:pt x="7872235" y="5829338"/>
                  </a:lnTo>
                  <a:lnTo>
                    <a:pt x="7872235" y="5854738"/>
                  </a:lnTo>
                  <a:lnTo>
                    <a:pt x="7889380" y="5880138"/>
                  </a:lnTo>
                  <a:lnTo>
                    <a:pt x="7905775" y="5918238"/>
                  </a:lnTo>
                  <a:lnTo>
                    <a:pt x="7905775" y="5981738"/>
                  </a:lnTo>
                  <a:lnTo>
                    <a:pt x="7922920" y="5994438"/>
                  </a:lnTo>
                  <a:lnTo>
                    <a:pt x="7922920" y="6007138"/>
                  </a:lnTo>
                  <a:lnTo>
                    <a:pt x="8109293" y="6007138"/>
                  </a:lnTo>
                  <a:lnTo>
                    <a:pt x="8244967" y="6057938"/>
                  </a:lnTo>
                  <a:lnTo>
                    <a:pt x="8262112" y="6083338"/>
                  </a:lnTo>
                  <a:lnTo>
                    <a:pt x="8262112" y="6146838"/>
                  </a:lnTo>
                  <a:lnTo>
                    <a:pt x="8244967" y="6159538"/>
                  </a:lnTo>
                  <a:lnTo>
                    <a:pt x="8228571" y="6159538"/>
                  </a:lnTo>
                  <a:lnTo>
                    <a:pt x="8211426" y="6172238"/>
                  </a:lnTo>
                  <a:lnTo>
                    <a:pt x="8160728" y="6172238"/>
                  </a:lnTo>
                  <a:lnTo>
                    <a:pt x="8143583" y="6184938"/>
                  </a:lnTo>
                  <a:lnTo>
                    <a:pt x="8109293" y="6184938"/>
                  </a:lnTo>
                  <a:lnTo>
                    <a:pt x="8092897" y="6197638"/>
                  </a:lnTo>
                  <a:lnTo>
                    <a:pt x="8058607" y="6223038"/>
                  </a:lnTo>
                  <a:lnTo>
                    <a:pt x="8025054" y="6261138"/>
                  </a:lnTo>
                  <a:lnTo>
                    <a:pt x="8007909" y="6299238"/>
                  </a:lnTo>
                  <a:lnTo>
                    <a:pt x="7957223" y="6337338"/>
                  </a:lnTo>
                  <a:lnTo>
                    <a:pt x="7922920" y="6362738"/>
                  </a:lnTo>
                  <a:lnTo>
                    <a:pt x="7770101" y="6438938"/>
                  </a:lnTo>
                  <a:lnTo>
                    <a:pt x="7719415" y="6438938"/>
                  </a:lnTo>
                  <a:lnTo>
                    <a:pt x="7702270" y="6400838"/>
                  </a:lnTo>
                  <a:lnTo>
                    <a:pt x="7668717" y="6375438"/>
                  </a:lnTo>
                  <a:lnTo>
                    <a:pt x="7617282" y="6337338"/>
                  </a:lnTo>
                  <a:lnTo>
                    <a:pt x="7583729" y="6299238"/>
                  </a:lnTo>
                  <a:lnTo>
                    <a:pt x="7566584" y="6286538"/>
                  </a:lnTo>
                  <a:lnTo>
                    <a:pt x="7533043" y="6261138"/>
                  </a:lnTo>
                  <a:lnTo>
                    <a:pt x="7481608" y="6223038"/>
                  </a:lnTo>
                  <a:lnTo>
                    <a:pt x="7447902" y="6223038"/>
                  </a:lnTo>
                  <a:lnTo>
                    <a:pt x="7413993" y="6210338"/>
                  </a:lnTo>
                  <a:lnTo>
                    <a:pt x="7346150" y="6210338"/>
                  </a:lnTo>
                  <a:lnTo>
                    <a:pt x="7312228" y="6197638"/>
                  </a:lnTo>
                  <a:lnTo>
                    <a:pt x="7244321" y="6197638"/>
                  </a:lnTo>
                  <a:lnTo>
                    <a:pt x="7210399" y="6184938"/>
                  </a:lnTo>
                  <a:lnTo>
                    <a:pt x="7134060" y="6184938"/>
                  </a:lnTo>
                  <a:lnTo>
                    <a:pt x="7100138" y="6172238"/>
                  </a:lnTo>
                  <a:lnTo>
                    <a:pt x="7083145" y="6172238"/>
                  </a:lnTo>
                  <a:lnTo>
                    <a:pt x="7015302" y="6146838"/>
                  </a:lnTo>
                  <a:lnTo>
                    <a:pt x="6998386" y="6146838"/>
                  </a:lnTo>
                  <a:lnTo>
                    <a:pt x="6981393" y="6121438"/>
                  </a:lnTo>
                  <a:lnTo>
                    <a:pt x="6964388" y="6108738"/>
                  </a:lnTo>
                  <a:lnTo>
                    <a:pt x="6964388" y="6070638"/>
                  </a:lnTo>
                  <a:lnTo>
                    <a:pt x="6947471" y="6057938"/>
                  </a:lnTo>
                  <a:lnTo>
                    <a:pt x="6947471" y="6032538"/>
                  </a:lnTo>
                  <a:lnTo>
                    <a:pt x="6930466" y="6019838"/>
                  </a:lnTo>
                  <a:lnTo>
                    <a:pt x="6896557" y="6007138"/>
                  </a:lnTo>
                  <a:lnTo>
                    <a:pt x="6828714" y="6007138"/>
                  </a:lnTo>
                  <a:lnTo>
                    <a:pt x="6811721" y="5994438"/>
                  </a:lnTo>
                  <a:lnTo>
                    <a:pt x="6794792" y="5969038"/>
                  </a:lnTo>
                  <a:lnTo>
                    <a:pt x="6794792" y="5943638"/>
                  </a:lnTo>
                  <a:lnTo>
                    <a:pt x="6777799" y="5930938"/>
                  </a:lnTo>
                  <a:lnTo>
                    <a:pt x="6794792" y="5918238"/>
                  </a:lnTo>
                  <a:lnTo>
                    <a:pt x="6794792" y="5880138"/>
                  </a:lnTo>
                  <a:lnTo>
                    <a:pt x="6811721" y="5854738"/>
                  </a:lnTo>
                  <a:lnTo>
                    <a:pt x="6828714" y="5854738"/>
                  </a:lnTo>
                  <a:lnTo>
                    <a:pt x="6896557" y="5803938"/>
                  </a:lnTo>
                  <a:lnTo>
                    <a:pt x="6930466" y="5791238"/>
                  </a:lnTo>
                  <a:lnTo>
                    <a:pt x="6998386" y="5740438"/>
                  </a:lnTo>
                  <a:lnTo>
                    <a:pt x="7015302" y="5715038"/>
                  </a:lnTo>
                  <a:lnTo>
                    <a:pt x="7015302" y="5638838"/>
                  </a:lnTo>
                  <a:lnTo>
                    <a:pt x="7032307" y="5638838"/>
                  </a:lnTo>
                  <a:lnTo>
                    <a:pt x="7032307" y="5575338"/>
                  </a:lnTo>
                  <a:lnTo>
                    <a:pt x="7049224" y="5524538"/>
                  </a:lnTo>
                  <a:lnTo>
                    <a:pt x="7049224" y="5346738"/>
                  </a:lnTo>
                  <a:lnTo>
                    <a:pt x="7015302" y="5308638"/>
                  </a:lnTo>
                  <a:lnTo>
                    <a:pt x="6981393" y="5245138"/>
                  </a:lnTo>
                  <a:lnTo>
                    <a:pt x="6930466" y="5207038"/>
                  </a:lnTo>
                  <a:lnTo>
                    <a:pt x="6896557" y="5194338"/>
                  </a:lnTo>
                  <a:lnTo>
                    <a:pt x="6845643" y="5156238"/>
                  </a:lnTo>
                  <a:lnTo>
                    <a:pt x="6828714" y="5130838"/>
                  </a:lnTo>
                  <a:lnTo>
                    <a:pt x="6811721" y="5118138"/>
                  </a:lnTo>
                  <a:lnTo>
                    <a:pt x="6794792" y="5092738"/>
                  </a:lnTo>
                  <a:lnTo>
                    <a:pt x="6777799" y="5092738"/>
                  </a:lnTo>
                  <a:lnTo>
                    <a:pt x="6760807" y="5067338"/>
                  </a:lnTo>
                  <a:lnTo>
                    <a:pt x="6709956" y="5029238"/>
                  </a:lnTo>
                  <a:lnTo>
                    <a:pt x="6675971" y="5016538"/>
                  </a:lnTo>
                  <a:lnTo>
                    <a:pt x="6659042" y="5016538"/>
                  </a:lnTo>
                  <a:lnTo>
                    <a:pt x="6625120" y="5003838"/>
                  </a:lnTo>
                  <a:lnTo>
                    <a:pt x="6557213" y="5003838"/>
                  </a:lnTo>
                  <a:lnTo>
                    <a:pt x="6523291" y="4991138"/>
                  </a:lnTo>
                  <a:lnTo>
                    <a:pt x="6438455" y="4991138"/>
                  </a:lnTo>
                  <a:lnTo>
                    <a:pt x="6404534" y="5003838"/>
                  </a:lnTo>
                  <a:lnTo>
                    <a:pt x="6302781" y="5003838"/>
                  </a:lnTo>
                  <a:lnTo>
                    <a:pt x="6268859" y="5016538"/>
                  </a:lnTo>
                  <a:lnTo>
                    <a:pt x="6234862" y="5016538"/>
                  </a:lnTo>
                  <a:lnTo>
                    <a:pt x="6099187" y="5054638"/>
                  </a:lnTo>
                  <a:lnTo>
                    <a:pt x="6082195" y="5080038"/>
                  </a:lnTo>
                  <a:lnTo>
                    <a:pt x="6048273" y="5092738"/>
                  </a:lnTo>
                  <a:lnTo>
                    <a:pt x="6048273" y="5130838"/>
                  </a:lnTo>
                  <a:lnTo>
                    <a:pt x="6031281" y="5168938"/>
                  </a:lnTo>
                  <a:lnTo>
                    <a:pt x="6031281" y="5194338"/>
                  </a:lnTo>
                  <a:lnTo>
                    <a:pt x="6014351" y="5232438"/>
                  </a:lnTo>
                  <a:lnTo>
                    <a:pt x="5980430" y="5245138"/>
                  </a:lnTo>
                  <a:lnTo>
                    <a:pt x="5946445" y="5270538"/>
                  </a:lnTo>
                  <a:lnTo>
                    <a:pt x="5912523" y="5283238"/>
                  </a:lnTo>
                  <a:lnTo>
                    <a:pt x="5895606" y="5295938"/>
                  </a:lnTo>
                  <a:lnTo>
                    <a:pt x="5870105" y="5308638"/>
                  </a:lnTo>
                  <a:lnTo>
                    <a:pt x="5853188" y="5334038"/>
                  </a:lnTo>
                  <a:lnTo>
                    <a:pt x="5853188" y="5359438"/>
                  </a:lnTo>
                  <a:lnTo>
                    <a:pt x="5870105" y="5372138"/>
                  </a:lnTo>
                  <a:lnTo>
                    <a:pt x="5895606" y="5384838"/>
                  </a:lnTo>
                  <a:lnTo>
                    <a:pt x="5895606" y="5397538"/>
                  </a:lnTo>
                  <a:lnTo>
                    <a:pt x="5912523" y="5410238"/>
                  </a:lnTo>
                  <a:lnTo>
                    <a:pt x="5912523" y="5461038"/>
                  </a:lnTo>
                  <a:lnTo>
                    <a:pt x="5895606" y="5461038"/>
                  </a:lnTo>
                  <a:lnTo>
                    <a:pt x="5870105" y="5473738"/>
                  </a:lnTo>
                  <a:lnTo>
                    <a:pt x="5836183" y="5524538"/>
                  </a:lnTo>
                  <a:lnTo>
                    <a:pt x="5819267" y="5537238"/>
                  </a:lnTo>
                  <a:lnTo>
                    <a:pt x="5785269" y="5575338"/>
                  </a:lnTo>
                  <a:lnTo>
                    <a:pt x="5785269" y="5626138"/>
                  </a:lnTo>
                  <a:lnTo>
                    <a:pt x="5802261" y="5638838"/>
                  </a:lnTo>
                  <a:lnTo>
                    <a:pt x="5912523" y="5638838"/>
                  </a:lnTo>
                  <a:lnTo>
                    <a:pt x="5929515" y="5651538"/>
                  </a:lnTo>
                  <a:lnTo>
                    <a:pt x="5946445" y="5651538"/>
                  </a:lnTo>
                  <a:lnTo>
                    <a:pt x="5963437" y="5664238"/>
                  </a:lnTo>
                  <a:lnTo>
                    <a:pt x="5980430" y="5702338"/>
                  </a:lnTo>
                  <a:lnTo>
                    <a:pt x="5980430" y="5880138"/>
                  </a:lnTo>
                  <a:lnTo>
                    <a:pt x="6014351" y="5956338"/>
                  </a:lnTo>
                  <a:lnTo>
                    <a:pt x="6031281" y="5969038"/>
                  </a:lnTo>
                  <a:lnTo>
                    <a:pt x="6065266" y="5969038"/>
                  </a:lnTo>
                  <a:lnTo>
                    <a:pt x="6099187" y="5994438"/>
                  </a:lnTo>
                  <a:lnTo>
                    <a:pt x="6099187" y="6007138"/>
                  </a:lnTo>
                  <a:lnTo>
                    <a:pt x="6082195" y="6007138"/>
                  </a:lnTo>
                  <a:lnTo>
                    <a:pt x="6065266" y="6019838"/>
                  </a:lnTo>
                  <a:lnTo>
                    <a:pt x="6048273" y="6045238"/>
                  </a:lnTo>
                  <a:lnTo>
                    <a:pt x="6048273" y="6108738"/>
                  </a:lnTo>
                  <a:lnTo>
                    <a:pt x="6031281" y="6121438"/>
                  </a:lnTo>
                  <a:lnTo>
                    <a:pt x="6031281" y="6146838"/>
                  </a:lnTo>
                  <a:lnTo>
                    <a:pt x="6014351" y="6146838"/>
                  </a:lnTo>
                  <a:lnTo>
                    <a:pt x="5912523" y="6184938"/>
                  </a:lnTo>
                  <a:lnTo>
                    <a:pt x="5853188" y="6184938"/>
                  </a:lnTo>
                  <a:lnTo>
                    <a:pt x="5819267" y="6197638"/>
                  </a:lnTo>
                  <a:lnTo>
                    <a:pt x="5768352" y="6210338"/>
                  </a:lnTo>
                  <a:lnTo>
                    <a:pt x="5734431" y="6210338"/>
                  </a:lnTo>
                  <a:lnTo>
                    <a:pt x="5700509" y="6223038"/>
                  </a:lnTo>
                  <a:lnTo>
                    <a:pt x="5615673" y="6223038"/>
                  </a:lnTo>
                  <a:lnTo>
                    <a:pt x="5581675" y="6235738"/>
                  </a:lnTo>
                  <a:lnTo>
                    <a:pt x="5530837" y="6248438"/>
                  </a:lnTo>
                  <a:lnTo>
                    <a:pt x="5496915" y="6248438"/>
                  </a:lnTo>
                  <a:lnTo>
                    <a:pt x="5395087" y="6286538"/>
                  </a:lnTo>
                  <a:lnTo>
                    <a:pt x="5361165" y="6286538"/>
                  </a:lnTo>
                  <a:lnTo>
                    <a:pt x="5327243" y="6311938"/>
                  </a:lnTo>
                  <a:lnTo>
                    <a:pt x="5276329" y="6388138"/>
                  </a:lnTo>
                  <a:lnTo>
                    <a:pt x="5242407" y="6413538"/>
                  </a:lnTo>
                  <a:lnTo>
                    <a:pt x="5225415" y="6438938"/>
                  </a:lnTo>
                  <a:lnTo>
                    <a:pt x="5174500" y="6477038"/>
                  </a:lnTo>
                  <a:lnTo>
                    <a:pt x="5123662" y="6477038"/>
                  </a:lnTo>
                  <a:lnTo>
                    <a:pt x="5115166" y="6464338"/>
                  </a:lnTo>
                  <a:lnTo>
                    <a:pt x="5106657" y="6451638"/>
                  </a:lnTo>
                  <a:lnTo>
                    <a:pt x="5089741" y="6438938"/>
                  </a:lnTo>
                  <a:lnTo>
                    <a:pt x="5055743" y="6388138"/>
                  </a:lnTo>
                  <a:lnTo>
                    <a:pt x="5055743" y="6375438"/>
                  </a:lnTo>
                  <a:lnTo>
                    <a:pt x="5038826" y="6362738"/>
                  </a:lnTo>
                  <a:lnTo>
                    <a:pt x="5021821" y="6337338"/>
                  </a:lnTo>
                  <a:lnTo>
                    <a:pt x="5004905" y="6324638"/>
                  </a:lnTo>
                  <a:lnTo>
                    <a:pt x="4970983" y="6311938"/>
                  </a:lnTo>
                  <a:lnTo>
                    <a:pt x="4953990" y="6299238"/>
                  </a:lnTo>
                  <a:lnTo>
                    <a:pt x="4886147" y="6286538"/>
                  </a:lnTo>
                  <a:lnTo>
                    <a:pt x="4835233" y="6273838"/>
                  </a:lnTo>
                  <a:lnTo>
                    <a:pt x="4767389" y="6248438"/>
                  </a:lnTo>
                  <a:lnTo>
                    <a:pt x="4733404" y="6248438"/>
                  </a:lnTo>
                  <a:lnTo>
                    <a:pt x="4699482" y="6235738"/>
                  </a:lnTo>
                  <a:lnTo>
                    <a:pt x="4648568" y="6223038"/>
                  </a:lnTo>
                  <a:lnTo>
                    <a:pt x="4580725" y="6210338"/>
                  </a:lnTo>
                  <a:lnTo>
                    <a:pt x="4538307" y="6210338"/>
                  </a:lnTo>
                  <a:lnTo>
                    <a:pt x="4504385" y="6184938"/>
                  </a:lnTo>
                  <a:lnTo>
                    <a:pt x="4470476" y="6172238"/>
                  </a:lnTo>
                  <a:lnTo>
                    <a:pt x="4453471" y="6159538"/>
                  </a:lnTo>
                  <a:lnTo>
                    <a:pt x="4419562" y="6083338"/>
                  </a:lnTo>
                  <a:lnTo>
                    <a:pt x="4436554" y="6032538"/>
                  </a:lnTo>
                  <a:lnTo>
                    <a:pt x="4453471" y="5994438"/>
                  </a:lnTo>
                  <a:lnTo>
                    <a:pt x="4487392" y="5943638"/>
                  </a:lnTo>
                  <a:lnTo>
                    <a:pt x="4521390" y="5867438"/>
                  </a:lnTo>
                  <a:lnTo>
                    <a:pt x="4555312" y="5829338"/>
                  </a:lnTo>
                  <a:lnTo>
                    <a:pt x="4555312" y="5816638"/>
                  </a:lnTo>
                  <a:lnTo>
                    <a:pt x="4580725" y="5816638"/>
                  </a:lnTo>
                  <a:lnTo>
                    <a:pt x="4614646" y="5791238"/>
                  </a:lnTo>
                  <a:lnTo>
                    <a:pt x="4631639" y="5791238"/>
                  </a:lnTo>
                  <a:lnTo>
                    <a:pt x="4648568" y="5778538"/>
                  </a:lnTo>
                  <a:lnTo>
                    <a:pt x="4648568" y="5740438"/>
                  </a:lnTo>
                  <a:lnTo>
                    <a:pt x="4665561" y="5702338"/>
                  </a:lnTo>
                  <a:lnTo>
                    <a:pt x="4665561" y="5626138"/>
                  </a:lnTo>
                  <a:lnTo>
                    <a:pt x="4682566" y="5626138"/>
                  </a:lnTo>
                  <a:lnTo>
                    <a:pt x="4699482" y="5613438"/>
                  </a:lnTo>
                  <a:lnTo>
                    <a:pt x="4716475" y="5613438"/>
                  </a:lnTo>
                  <a:lnTo>
                    <a:pt x="4733404" y="5600738"/>
                  </a:lnTo>
                  <a:lnTo>
                    <a:pt x="4750397" y="5575338"/>
                  </a:lnTo>
                  <a:lnTo>
                    <a:pt x="4733404" y="5549938"/>
                  </a:lnTo>
                  <a:lnTo>
                    <a:pt x="4733404" y="5537238"/>
                  </a:lnTo>
                  <a:lnTo>
                    <a:pt x="4716475" y="5499138"/>
                  </a:lnTo>
                  <a:lnTo>
                    <a:pt x="4716475" y="5473738"/>
                  </a:lnTo>
                  <a:lnTo>
                    <a:pt x="4665561" y="5448338"/>
                  </a:lnTo>
                  <a:lnTo>
                    <a:pt x="4631639" y="5410238"/>
                  </a:lnTo>
                  <a:lnTo>
                    <a:pt x="4580725" y="5334038"/>
                  </a:lnTo>
                  <a:lnTo>
                    <a:pt x="4538307" y="5308638"/>
                  </a:lnTo>
                  <a:lnTo>
                    <a:pt x="4504385" y="5270538"/>
                  </a:lnTo>
                  <a:lnTo>
                    <a:pt x="4453471" y="5245138"/>
                  </a:lnTo>
                  <a:lnTo>
                    <a:pt x="4402633" y="5207038"/>
                  </a:lnTo>
                  <a:lnTo>
                    <a:pt x="4368635" y="5207038"/>
                  </a:lnTo>
                  <a:lnTo>
                    <a:pt x="4300804" y="5232438"/>
                  </a:lnTo>
                  <a:lnTo>
                    <a:pt x="4266882" y="5232438"/>
                  </a:lnTo>
                  <a:lnTo>
                    <a:pt x="4232961" y="5245138"/>
                  </a:lnTo>
                  <a:lnTo>
                    <a:pt x="4131132" y="5245138"/>
                  </a:lnTo>
                  <a:lnTo>
                    <a:pt x="4097210" y="5219738"/>
                  </a:lnTo>
                  <a:lnTo>
                    <a:pt x="4080218" y="5219738"/>
                  </a:lnTo>
                  <a:lnTo>
                    <a:pt x="4080218" y="5207038"/>
                  </a:lnTo>
                  <a:lnTo>
                    <a:pt x="4063288" y="5207038"/>
                  </a:lnTo>
                  <a:lnTo>
                    <a:pt x="4046296" y="5194338"/>
                  </a:lnTo>
                  <a:lnTo>
                    <a:pt x="3978452" y="5219738"/>
                  </a:lnTo>
                  <a:lnTo>
                    <a:pt x="3961460" y="5232438"/>
                  </a:lnTo>
                  <a:lnTo>
                    <a:pt x="3927538" y="5245138"/>
                  </a:lnTo>
                  <a:lnTo>
                    <a:pt x="3910622" y="5245138"/>
                  </a:lnTo>
                  <a:lnTo>
                    <a:pt x="3876624" y="5257838"/>
                  </a:lnTo>
                  <a:lnTo>
                    <a:pt x="3859707" y="5283238"/>
                  </a:lnTo>
                  <a:lnTo>
                    <a:pt x="3825786" y="5295938"/>
                  </a:lnTo>
                  <a:lnTo>
                    <a:pt x="3808780" y="5308638"/>
                  </a:lnTo>
                  <a:lnTo>
                    <a:pt x="3774871" y="5308638"/>
                  </a:lnTo>
                  <a:lnTo>
                    <a:pt x="3757866" y="5334038"/>
                  </a:lnTo>
                  <a:lnTo>
                    <a:pt x="3723944" y="5346738"/>
                  </a:lnTo>
                  <a:lnTo>
                    <a:pt x="3707028" y="5359438"/>
                  </a:lnTo>
                  <a:lnTo>
                    <a:pt x="3673030" y="5372138"/>
                  </a:lnTo>
                  <a:lnTo>
                    <a:pt x="3656114" y="5384838"/>
                  </a:lnTo>
                  <a:lnTo>
                    <a:pt x="3622192" y="5384838"/>
                  </a:lnTo>
                  <a:lnTo>
                    <a:pt x="3588270" y="5410238"/>
                  </a:lnTo>
                  <a:lnTo>
                    <a:pt x="3571278" y="5435638"/>
                  </a:lnTo>
                  <a:lnTo>
                    <a:pt x="3554285" y="5448338"/>
                  </a:lnTo>
                  <a:lnTo>
                    <a:pt x="3554285" y="5461038"/>
                  </a:lnTo>
                  <a:lnTo>
                    <a:pt x="3537356" y="5473738"/>
                  </a:lnTo>
                  <a:lnTo>
                    <a:pt x="3537356" y="5511838"/>
                  </a:lnTo>
                  <a:lnTo>
                    <a:pt x="3571278" y="5537238"/>
                  </a:lnTo>
                  <a:lnTo>
                    <a:pt x="3588270" y="5562638"/>
                  </a:lnTo>
                  <a:lnTo>
                    <a:pt x="3605199" y="5600738"/>
                  </a:lnTo>
                  <a:lnTo>
                    <a:pt x="3605199" y="5638838"/>
                  </a:lnTo>
                  <a:lnTo>
                    <a:pt x="3622192" y="5651538"/>
                  </a:lnTo>
                  <a:lnTo>
                    <a:pt x="3622192" y="5740438"/>
                  </a:lnTo>
                  <a:lnTo>
                    <a:pt x="3639121" y="5740438"/>
                  </a:lnTo>
                  <a:lnTo>
                    <a:pt x="3639121" y="5753138"/>
                  </a:lnTo>
                  <a:lnTo>
                    <a:pt x="3656114" y="5753138"/>
                  </a:lnTo>
                  <a:lnTo>
                    <a:pt x="3656114" y="5765838"/>
                  </a:lnTo>
                  <a:lnTo>
                    <a:pt x="3673030" y="5765838"/>
                  </a:lnTo>
                  <a:lnTo>
                    <a:pt x="3673030" y="5778538"/>
                  </a:lnTo>
                  <a:lnTo>
                    <a:pt x="3690035" y="5778538"/>
                  </a:lnTo>
                  <a:lnTo>
                    <a:pt x="3690035" y="5829338"/>
                  </a:lnTo>
                  <a:lnTo>
                    <a:pt x="3707028" y="5854738"/>
                  </a:lnTo>
                  <a:lnTo>
                    <a:pt x="3707028" y="5892838"/>
                  </a:lnTo>
                  <a:lnTo>
                    <a:pt x="3723944" y="5892838"/>
                  </a:lnTo>
                  <a:lnTo>
                    <a:pt x="3757866" y="5918238"/>
                  </a:lnTo>
                  <a:lnTo>
                    <a:pt x="3757866" y="5930938"/>
                  </a:lnTo>
                  <a:lnTo>
                    <a:pt x="3791864" y="5943638"/>
                  </a:lnTo>
                  <a:lnTo>
                    <a:pt x="3791864" y="5981738"/>
                  </a:lnTo>
                  <a:lnTo>
                    <a:pt x="3808780" y="6007138"/>
                  </a:lnTo>
                  <a:lnTo>
                    <a:pt x="3808780" y="6083338"/>
                  </a:lnTo>
                  <a:lnTo>
                    <a:pt x="3774871" y="6108738"/>
                  </a:lnTo>
                  <a:lnTo>
                    <a:pt x="3757866" y="6134138"/>
                  </a:lnTo>
                  <a:lnTo>
                    <a:pt x="3723944" y="6159538"/>
                  </a:lnTo>
                  <a:lnTo>
                    <a:pt x="3707028" y="6184938"/>
                  </a:lnTo>
                  <a:lnTo>
                    <a:pt x="3673030" y="6210338"/>
                  </a:lnTo>
                  <a:lnTo>
                    <a:pt x="3605199" y="6235738"/>
                  </a:lnTo>
                  <a:lnTo>
                    <a:pt x="3554285" y="6248438"/>
                  </a:lnTo>
                  <a:lnTo>
                    <a:pt x="3520363" y="6248438"/>
                  </a:lnTo>
                  <a:lnTo>
                    <a:pt x="3503434" y="6261138"/>
                  </a:lnTo>
                  <a:lnTo>
                    <a:pt x="3469525" y="6261138"/>
                  </a:lnTo>
                  <a:lnTo>
                    <a:pt x="3452520" y="6273838"/>
                  </a:lnTo>
                  <a:lnTo>
                    <a:pt x="3401606" y="6273838"/>
                  </a:lnTo>
                  <a:lnTo>
                    <a:pt x="3367684" y="6286538"/>
                  </a:lnTo>
                  <a:lnTo>
                    <a:pt x="3333762" y="6286538"/>
                  </a:lnTo>
                  <a:lnTo>
                    <a:pt x="3316770" y="6299238"/>
                  </a:lnTo>
                  <a:lnTo>
                    <a:pt x="3240430" y="6299238"/>
                  </a:lnTo>
                  <a:lnTo>
                    <a:pt x="3206508" y="6311938"/>
                  </a:lnTo>
                  <a:lnTo>
                    <a:pt x="3172599" y="6337338"/>
                  </a:lnTo>
                  <a:lnTo>
                    <a:pt x="3138678" y="6350038"/>
                  </a:lnTo>
                  <a:lnTo>
                    <a:pt x="3138678" y="6362738"/>
                  </a:lnTo>
                  <a:lnTo>
                    <a:pt x="3104680" y="6388138"/>
                  </a:lnTo>
                  <a:lnTo>
                    <a:pt x="3104680" y="6400838"/>
                  </a:lnTo>
                  <a:lnTo>
                    <a:pt x="3087763" y="6426238"/>
                  </a:lnTo>
                  <a:lnTo>
                    <a:pt x="3053842" y="6451638"/>
                  </a:lnTo>
                  <a:lnTo>
                    <a:pt x="3036849" y="6451638"/>
                  </a:lnTo>
                  <a:lnTo>
                    <a:pt x="3019920" y="6464338"/>
                  </a:lnTo>
                  <a:lnTo>
                    <a:pt x="2918091" y="6464338"/>
                  </a:lnTo>
                  <a:lnTo>
                    <a:pt x="2918091" y="6438938"/>
                  </a:lnTo>
                  <a:lnTo>
                    <a:pt x="2901162" y="6400838"/>
                  </a:lnTo>
                  <a:lnTo>
                    <a:pt x="2867177" y="6362738"/>
                  </a:lnTo>
                  <a:lnTo>
                    <a:pt x="2867177" y="6337338"/>
                  </a:lnTo>
                  <a:lnTo>
                    <a:pt x="2850248" y="6299238"/>
                  </a:lnTo>
                  <a:lnTo>
                    <a:pt x="2833255" y="6286538"/>
                  </a:lnTo>
                  <a:lnTo>
                    <a:pt x="2816326" y="6261138"/>
                  </a:lnTo>
                  <a:lnTo>
                    <a:pt x="2782341" y="6235738"/>
                  </a:lnTo>
                  <a:lnTo>
                    <a:pt x="2748419" y="6235738"/>
                  </a:lnTo>
                  <a:lnTo>
                    <a:pt x="2731490" y="6223038"/>
                  </a:lnTo>
                  <a:lnTo>
                    <a:pt x="2612745" y="6223038"/>
                  </a:lnTo>
                  <a:lnTo>
                    <a:pt x="2595740" y="6210338"/>
                  </a:lnTo>
                  <a:lnTo>
                    <a:pt x="2527909" y="6210338"/>
                  </a:lnTo>
                  <a:lnTo>
                    <a:pt x="2510904" y="6197638"/>
                  </a:lnTo>
                  <a:lnTo>
                    <a:pt x="2476995" y="6197638"/>
                  </a:lnTo>
                  <a:lnTo>
                    <a:pt x="2443073" y="6184938"/>
                  </a:lnTo>
                  <a:lnTo>
                    <a:pt x="2426081" y="6184938"/>
                  </a:lnTo>
                  <a:lnTo>
                    <a:pt x="2392159" y="6172238"/>
                  </a:lnTo>
                  <a:lnTo>
                    <a:pt x="2375154" y="6172238"/>
                  </a:lnTo>
                  <a:lnTo>
                    <a:pt x="2341245" y="6146838"/>
                  </a:lnTo>
                  <a:lnTo>
                    <a:pt x="2341245" y="6083338"/>
                  </a:lnTo>
                  <a:lnTo>
                    <a:pt x="2358237" y="6057938"/>
                  </a:lnTo>
                  <a:lnTo>
                    <a:pt x="2392159" y="6045238"/>
                  </a:lnTo>
                  <a:lnTo>
                    <a:pt x="2409152" y="6019838"/>
                  </a:lnTo>
                  <a:lnTo>
                    <a:pt x="2443073" y="6007138"/>
                  </a:lnTo>
                  <a:lnTo>
                    <a:pt x="2493988" y="5969038"/>
                  </a:lnTo>
                  <a:lnTo>
                    <a:pt x="2510904" y="5943638"/>
                  </a:lnTo>
                  <a:lnTo>
                    <a:pt x="2544826" y="5930938"/>
                  </a:lnTo>
                  <a:lnTo>
                    <a:pt x="2544826" y="5854738"/>
                  </a:lnTo>
                  <a:lnTo>
                    <a:pt x="2561831" y="5791238"/>
                  </a:lnTo>
                  <a:lnTo>
                    <a:pt x="2561831" y="5638838"/>
                  </a:lnTo>
                  <a:lnTo>
                    <a:pt x="2595740" y="5613438"/>
                  </a:lnTo>
                  <a:lnTo>
                    <a:pt x="2612745" y="5575338"/>
                  </a:lnTo>
                  <a:lnTo>
                    <a:pt x="2612745" y="5397538"/>
                  </a:lnTo>
                  <a:lnTo>
                    <a:pt x="2646667" y="5384838"/>
                  </a:lnTo>
                  <a:lnTo>
                    <a:pt x="2646667" y="5346738"/>
                  </a:lnTo>
                  <a:lnTo>
                    <a:pt x="2663583" y="5321338"/>
                  </a:lnTo>
                  <a:lnTo>
                    <a:pt x="2629662" y="5270538"/>
                  </a:lnTo>
                  <a:lnTo>
                    <a:pt x="2595740" y="5257838"/>
                  </a:lnTo>
                  <a:lnTo>
                    <a:pt x="2493988" y="5245138"/>
                  </a:lnTo>
                  <a:lnTo>
                    <a:pt x="2459990" y="5219738"/>
                  </a:lnTo>
                  <a:lnTo>
                    <a:pt x="2409152" y="5207038"/>
                  </a:lnTo>
                  <a:lnTo>
                    <a:pt x="2375154" y="5181638"/>
                  </a:lnTo>
                  <a:lnTo>
                    <a:pt x="2341245" y="5168938"/>
                  </a:lnTo>
                  <a:lnTo>
                    <a:pt x="2290394" y="5156238"/>
                  </a:lnTo>
                  <a:lnTo>
                    <a:pt x="2256409" y="5143538"/>
                  </a:lnTo>
                  <a:lnTo>
                    <a:pt x="2205558" y="5130838"/>
                  </a:lnTo>
                  <a:lnTo>
                    <a:pt x="2171573" y="5118138"/>
                  </a:lnTo>
                  <a:lnTo>
                    <a:pt x="2086813" y="5118138"/>
                  </a:lnTo>
                  <a:lnTo>
                    <a:pt x="1984971" y="5143538"/>
                  </a:lnTo>
                  <a:lnTo>
                    <a:pt x="1942553" y="5168938"/>
                  </a:lnTo>
                  <a:lnTo>
                    <a:pt x="1908644" y="5168938"/>
                  </a:lnTo>
                  <a:lnTo>
                    <a:pt x="1874723" y="5194338"/>
                  </a:lnTo>
                  <a:lnTo>
                    <a:pt x="1857717" y="5219738"/>
                  </a:lnTo>
                  <a:lnTo>
                    <a:pt x="1823808" y="5245138"/>
                  </a:lnTo>
                  <a:lnTo>
                    <a:pt x="1722043" y="5245138"/>
                  </a:lnTo>
                  <a:lnTo>
                    <a:pt x="1722043" y="5232438"/>
                  </a:lnTo>
                  <a:lnTo>
                    <a:pt x="1654136" y="5232438"/>
                  </a:lnTo>
                  <a:lnTo>
                    <a:pt x="1586293" y="5257838"/>
                  </a:lnTo>
                  <a:lnTo>
                    <a:pt x="1569300" y="5283238"/>
                  </a:lnTo>
                  <a:lnTo>
                    <a:pt x="1552371" y="5295938"/>
                  </a:lnTo>
                  <a:lnTo>
                    <a:pt x="1518450" y="5308638"/>
                  </a:lnTo>
                  <a:lnTo>
                    <a:pt x="1518450" y="5334038"/>
                  </a:lnTo>
                  <a:lnTo>
                    <a:pt x="1501457" y="5372138"/>
                  </a:lnTo>
                  <a:lnTo>
                    <a:pt x="1484464" y="5384838"/>
                  </a:lnTo>
                  <a:lnTo>
                    <a:pt x="1501457" y="5435638"/>
                  </a:lnTo>
                  <a:lnTo>
                    <a:pt x="1501457" y="5461038"/>
                  </a:lnTo>
                  <a:lnTo>
                    <a:pt x="1518450" y="5511838"/>
                  </a:lnTo>
                  <a:lnTo>
                    <a:pt x="1535379" y="5537238"/>
                  </a:lnTo>
                  <a:lnTo>
                    <a:pt x="1535379" y="5638838"/>
                  </a:lnTo>
                  <a:lnTo>
                    <a:pt x="1518450" y="5676938"/>
                  </a:lnTo>
                  <a:lnTo>
                    <a:pt x="1518450" y="5715038"/>
                  </a:lnTo>
                  <a:lnTo>
                    <a:pt x="1501457" y="5753138"/>
                  </a:lnTo>
                  <a:lnTo>
                    <a:pt x="1518450" y="5791238"/>
                  </a:lnTo>
                  <a:lnTo>
                    <a:pt x="1518450" y="5829338"/>
                  </a:lnTo>
                  <a:lnTo>
                    <a:pt x="1552371" y="5867438"/>
                  </a:lnTo>
                  <a:lnTo>
                    <a:pt x="1569300" y="5867438"/>
                  </a:lnTo>
                  <a:lnTo>
                    <a:pt x="1586293" y="5880138"/>
                  </a:lnTo>
                  <a:lnTo>
                    <a:pt x="1603222" y="5880138"/>
                  </a:lnTo>
                  <a:lnTo>
                    <a:pt x="1620215" y="5892838"/>
                  </a:lnTo>
                  <a:lnTo>
                    <a:pt x="1637207" y="5892838"/>
                  </a:lnTo>
                  <a:lnTo>
                    <a:pt x="1654136" y="5905538"/>
                  </a:lnTo>
                  <a:lnTo>
                    <a:pt x="1671129" y="5905538"/>
                  </a:lnTo>
                  <a:lnTo>
                    <a:pt x="1688058" y="5918238"/>
                  </a:lnTo>
                  <a:lnTo>
                    <a:pt x="1688058" y="5969038"/>
                  </a:lnTo>
                  <a:lnTo>
                    <a:pt x="1705051" y="6032538"/>
                  </a:lnTo>
                  <a:lnTo>
                    <a:pt x="1705051" y="6096038"/>
                  </a:lnTo>
                  <a:lnTo>
                    <a:pt x="1671129" y="6146838"/>
                  </a:lnTo>
                  <a:lnTo>
                    <a:pt x="1467535" y="6223038"/>
                  </a:lnTo>
                  <a:lnTo>
                    <a:pt x="1433626" y="6223038"/>
                  </a:lnTo>
                  <a:lnTo>
                    <a:pt x="1196111" y="6299238"/>
                  </a:lnTo>
                  <a:lnTo>
                    <a:pt x="1128204" y="6299238"/>
                  </a:lnTo>
                  <a:lnTo>
                    <a:pt x="1111275" y="6324638"/>
                  </a:lnTo>
                  <a:lnTo>
                    <a:pt x="1094282" y="6337338"/>
                  </a:lnTo>
                  <a:lnTo>
                    <a:pt x="1077277" y="6362738"/>
                  </a:lnTo>
                  <a:lnTo>
                    <a:pt x="1060361" y="6362738"/>
                  </a:lnTo>
                  <a:lnTo>
                    <a:pt x="1060361" y="6388138"/>
                  </a:lnTo>
                  <a:lnTo>
                    <a:pt x="1043368" y="6400838"/>
                  </a:lnTo>
                  <a:lnTo>
                    <a:pt x="1026439" y="6426238"/>
                  </a:lnTo>
                  <a:lnTo>
                    <a:pt x="1009446" y="6438938"/>
                  </a:lnTo>
                  <a:lnTo>
                    <a:pt x="958532" y="6438938"/>
                  </a:lnTo>
                  <a:lnTo>
                    <a:pt x="873696" y="6375438"/>
                  </a:lnTo>
                  <a:lnTo>
                    <a:pt x="839774" y="6362738"/>
                  </a:lnTo>
                  <a:lnTo>
                    <a:pt x="822845" y="6311938"/>
                  </a:lnTo>
                  <a:lnTo>
                    <a:pt x="805853" y="6286538"/>
                  </a:lnTo>
                  <a:lnTo>
                    <a:pt x="771931" y="6248438"/>
                  </a:lnTo>
                  <a:lnTo>
                    <a:pt x="754938" y="6223038"/>
                  </a:lnTo>
                  <a:lnTo>
                    <a:pt x="721029" y="6184938"/>
                  </a:lnTo>
                  <a:lnTo>
                    <a:pt x="704062" y="6172238"/>
                  </a:lnTo>
                  <a:lnTo>
                    <a:pt x="704062" y="6146838"/>
                  </a:lnTo>
                  <a:lnTo>
                    <a:pt x="721029" y="6146838"/>
                  </a:lnTo>
                  <a:lnTo>
                    <a:pt x="737997" y="6134138"/>
                  </a:lnTo>
                  <a:lnTo>
                    <a:pt x="771931" y="6121438"/>
                  </a:lnTo>
                  <a:lnTo>
                    <a:pt x="856767" y="6121438"/>
                  </a:lnTo>
                  <a:lnTo>
                    <a:pt x="890689" y="6108738"/>
                  </a:lnTo>
                  <a:lnTo>
                    <a:pt x="924610" y="6108738"/>
                  </a:lnTo>
                  <a:lnTo>
                    <a:pt x="941603" y="6083338"/>
                  </a:lnTo>
                  <a:lnTo>
                    <a:pt x="924610" y="6083338"/>
                  </a:lnTo>
                  <a:lnTo>
                    <a:pt x="924610" y="6057938"/>
                  </a:lnTo>
                  <a:lnTo>
                    <a:pt x="890689" y="6007138"/>
                  </a:lnTo>
                  <a:lnTo>
                    <a:pt x="890689" y="5956338"/>
                  </a:lnTo>
                  <a:lnTo>
                    <a:pt x="907681" y="5930938"/>
                  </a:lnTo>
                  <a:lnTo>
                    <a:pt x="924610" y="5930938"/>
                  </a:lnTo>
                  <a:lnTo>
                    <a:pt x="958532" y="5905538"/>
                  </a:lnTo>
                  <a:lnTo>
                    <a:pt x="958532" y="5892838"/>
                  </a:lnTo>
                  <a:lnTo>
                    <a:pt x="975525" y="5892838"/>
                  </a:lnTo>
                  <a:lnTo>
                    <a:pt x="992517" y="5880138"/>
                  </a:lnTo>
                  <a:lnTo>
                    <a:pt x="992517" y="5867438"/>
                  </a:lnTo>
                  <a:lnTo>
                    <a:pt x="1026439" y="5816638"/>
                  </a:lnTo>
                  <a:lnTo>
                    <a:pt x="1043368" y="5778538"/>
                  </a:lnTo>
                  <a:lnTo>
                    <a:pt x="1043368" y="5727738"/>
                  </a:lnTo>
                  <a:lnTo>
                    <a:pt x="1060361" y="5715038"/>
                  </a:lnTo>
                  <a:lnTo>
                    <a:pt x="1060361" y="5651538"/>
                  </a:lnTo>
                  <a:lnTo>
                    <a:pt x="1077277" y="5638838"/>
                  </a:lnTo>
                  <a:lnTo>
                    <a:pt x="1077277" y="5613438"/>
                  </a:lnTo>
                  <a:lnTo>
                    <a:pt x="1111275" y="5613438"/>
                  </a:lnTo>
                  <a:lnTo>
                    <a:pt x="1128204" y="5600738"/>
                  </a:lnTo>
                  <a:lnTo>
                    <a:pt x="1128204" y="5588038"/>
                  </a:lnTo>
                  <a:lnTo>
                    <a:pt x="1111275" y="5575338"/>
                  </a:lnTo>
                  <a:lnTo>
                    <a:pt x="1111275" y="5549938"/>
                  </a:lnTo>
                  <a:lnTo>
                    <a:pt x="1060361" y="5511838"/>
                  </a:lnTo>
                  <a:lnTo>
                    <a:pt x="1060361" y="5499138"/>
                  </a:lnTo>
                  <a:lnTo>
                    <a:pt x="1043368" y="5473738"/>
                  </a:lnTo>
                  <a:lnTo>
                    <a:pt x="1043368" y="5461038"/>
                  </a:lnTo>
                  <a:lnTo>
                    <a:pt x="1060361" y="5448338"/>
                  </a:lnTo>
                  <a:lnTo>
                    <a:pt x="1060361" y="5422938"/>
                  </a:lnTo>
                  <a:lnTo>
                    <a:pt x="1043368" y="5410238"/>
                  </a:lnTo>
                  <a:lnTo>
                    <a:pt x="1043368" y="5397538"/>
                  </a:lnTo>
                  <a:lnTo>
                    <a:pt x="1026439" y="5384838"/>
                  </a:lnTo>
                  <a:lnTo>
                    <a:pt x="1009446" y="5384838"/>
                  </a:lnTo>
                  <a:lnTo>
                    <a:pt x="1009446" y="5372138"/>
                  </a:lnTo>
                  <a:lnTo>
                    <a:pt x="992517" y="5372138"/>
                  </a:lnTo>
                  <a:lnTo>
                    <a:pt x="992517" y="5346738"/>
                  </a:lnTo>
                  <a:lnTo>
                    <a:pt x="1009446" y="5334038"/>
                  </a:lnTo>
                  <a:lnTo>
                    <a:pt x="1009446" y="5321338"/>
                  </a:lnTo>
                  <a:lnTo>
                    <a:pt x="1026439" y="5308638"/>
                  </a:lnTo>
                  <a:lnTo>
                    <a:pt x="1094282" y="5308638"/>
                  </a:lnTo>
                  <a:lnTo>
                    <a:pt x="1094282" y="5283238"/>
                  </a:lnTo>
                  <a:lnTo>
                    <a:pt x="1077277" y="5257838"/>
                  </a:lnTo>
                  <a:lnTo>
                    <a:pt x="1077277" y="5245138"/>
                  </a:lnTo>
                  <a:lnTo>
                    <a:pt x="1060361" y="5219738"/>
                  </a:lnTo>
                  <a:lnTo>
                    <a:pt x="1026439" y="5194338"/>
                  </a:lnTo>
                  <a:lnTo>
                    <a:pt x="1009446" y="5168938"/>
                  </a:lnTo>
                  <a:lnTo>
                    <a:pt x="975525" y="5156238"/>
                  </a:lnTo>
                  <a:lnTo>
                    <a:pt x="958532" y="5143538"/>
                  </a:lnTo>
                  <a:lnTo>
                    <a:pt x="890689" y="5118138"/>
                  </a:lnTo>
                  <a:lnTo>
                    <a:pt x="873696" y="5105438"/>
                  </a:lnTo>
                  <a:lnTo>
                    <a:pt x="805853" y="5092738"/>
                  </a:lnTo>
                  <a:lnTo>
                    <a:pt x="771931" y="5092738"/>
                  </a:lnTo>
                  <a:lnTo>
                    <a:pt x="737997" y="5080038"/>
                  </a:lnTo>
                  <a:lnTo>
                    <a:pt x="627722" y="5080038"/>
                  </a:lnTo>
                  <a:lnTo>
                    <a:pt x="593801" y="5067338"/>
                  </a:lnTo>
                  <a:lnTo>
                    <a:pt x="508965" y="5067338"/>
                  </a:lnTo>
                  <a:lnTo>
                    <a:pt x="475030" y="5080038"/>
                  </a:lnTo>
                  <a:lnTo>
                    <a:pt x="288417" y="5080038"/>
                  </a:lnTo>
                  <a:lnTo>
                    <a:pt x="254482" y="5092738"/>
                  </a:lnTo>
                  <a:lnTo>
                    <a:pt x="203581" y="5092738"/>
                  </a:lnTo>
                  <a:lnTo>
                    <a:pt x="203581" y="4445038"/>
                  </a:lnTo>
                  <a:lnTo>
                    <a:pt x="0" y="4445038"/>
                  </a:lnTo>
                  <a:lnTo>
                    <a:pt x="0" y="6858038"/>
                  </a:lnTo>
                  <a:lnTo>
                    <a:pt x="9135821" y="6858038"/>
                  </a:lnTo>
                  <a:lnTo>
                    <a:pt x="9135821" y="6477038"/>
                  </a:lnTo>
                  <a:lnTo>
                    <a:pt x="9135821" y="6438938"/>
                  </a:lnTo>
                  <a:lnTo>
                    <a:pt x="9135821" y="5194338"/>
                  </a:lnTo>
                  <a:lnTo>
                    <a:pt x="9135821" y="4445038"/>
                  </a:lnTo>
                  <a:close/>
                </a:path>
                <a:path w="9136380" h="6858634">
                  <a:moveTo>
                    <a:pt x="9135897" y="3297618"/>
                  </a:moveTo>
                  <a:lnTo>
                    <a:pt x="9135821" y="119024"/>
                  </a:lnTo>
                  <a:lnTo>
                    <a:pt x="9135821" y="0"/>
                  </a:lnTo>
                  <a:lnTo>
                    <a:pt x="0" y="0"/>
                  </a:lnTo>
                  <a:lnTo>
                    <a:pt x="0" y="3297618"/>
                  </a:lnTo>
                  <a:lnTo>
                    <a:pt x="0" y="4438231"/>
                  </a:lnTo>
                  <a:lnTo>
                    <a:pt x="203581" y="4438231"/>
                  </a:lnTo>
                  <a:lnTo>
                    <a:pt x="203581" y="3297618"/>
                  </a:lnTo>
                  <a:lnTo>
                    <a:pt x="203581" y="129933"/>
                  </a:lnTo>
                  <a:lnTo>
                    <a:pt x="220548" y="119024"/>
                  </a:lnTo>
                  <a:lnTo>
                    <a:pt x="8915159" y="119024"/>
                  </a:lnTo>
                  <a:lnTo>
                    <a:pt x="8915159" y="129933"/>
                  </a:lnTo>
                  <a:lnTo>
                    <a:pt x="8932304" y="140830"/>
                  </a:lnTo>
                  <a:lnTo>
                    <a:pt x="8932304" y="3297618"/>
                  </a:lnTo>
                  <a:lnTo>
                    <a:pt x="8932304" y="4438231"/>
                  </a:lnTo>
                  <a:lnTo>
                    <a:pt x="9135897" y="4438231"/>
                  </a:lnTo>
                  <a:lnTo>
                    <a:pt x="9135897" y="3297618"/>
                  </a:lnTo>
                  <a:close/>
                </a:path>
              </a:pathLst>
            </a:custGeom>
            <a:solidFill>
              <a:srgbClr val="0D0D0D"/>
            </a:solidFill>
          </p:spPr>
          <p:txBody>
            <a:bodyPr wrap="square" lIns="0" tIns="0" rIns="0" bIns="0" rtlCol="0"/>
            <a:lstStyle/>
            <a:p>
              <a:endParaRPr/>
            </a:p>
          </p:txBody>
        </p:sp>
        <p:sp>
          <p:nvSpPr>
            <p:cNvPr id="6" name="object 6"/>
            <p:cNvSpPr/>
            <p:nvPr/>
          </p:nvSpPr>
          <p:spPr>
            <a:xfrm>
              <a:off x="0" y="0"/>
              <a:ext cx="9136380" cy="6858000"/>
            </a:xfrm>
            <a:custGeom>
              <a:avLst/>
              <a:gdLst/>
              <a:ahLst/>
              <a:cxnLst/>
              <a:rect l="l" t="t" r="r" b="b"/>
              <a:pathLst>
                <a:path w="9136380" h="6858000">
                  <a:moveTo>
                    <a:pt x="8932308" y="5178815"/>
                  </a:moveTo>
                  <a:lnTo>
                    <a:pt x="8932308" y="140791"/>
                  </a:lnTo>
                  <a:lnTo>
                    <a:pt x="8915162" y="129884"/>
                  </a:lnTo>
                  <a:lnTo>
                    <a:pt x="8915162" y="118977"/>
                  </a:lnTo>
                  <a:lnTo>
                    <a:pt x="8898762" y="118977"/>
                  </a:lnTo>
                  <a:lnTo>
                    <a:pt x="254483" y="118977"/>
                  </a:lnTo>
                  <a:lnTo>
                    <a:pt x="237516" y="118977"/>
                  </a:lnTo>
                  <a:lnTo>
                    <a:pt x="220556" y="118977"/>
                  </a:lnTo>
                  <a:lnTo>
                    <a:pt x="203589" y="129884"/>
                  </a:lnTo>
                  <a:lnTo>
                    <a:pt x="203589" y="140791"/>
                  </a:lnTo>
                  <a:lnTo>
                    <a:pt x="203589" y="5092319"/>
                  </a:lnTo>
                  <a:lnTo>
                    <a:pt x="237516" y="5081507"/>
                  </a:lnTo>
                  <a:lnTo>
                    <a:pt x="254483" y="5081507"/>
                  </a:lnTo>
                  <a:lnTo>
                    <a:pt x="288417" y="5070695"/>
                  </a:lnTo>
                  <a:lnTo>
                    <a:pt x="305384" y="5070695"/>
                  </a:lnTo>
                  <a:lnTo>
                    <a:pt x="475040" y="5070695"/>
                  </a:lnTo>
                  <a:lnTo>
                    <a:pt x="508974" y="5059883"/>
                  </a:lnTo>
                  <a:lnTo>
                    <a:pt x="542901" y="5059883"/>
                  </a:lnTo>
                  <a:lnTo>
                    <a:pt x="559868" y="5059883"/>
                  </a:lnTo>
                  <a:lnTo>
                    <a:pt x="593802" y="5059883"/>
                  </a:lnTo>
                  <a:lnTo>
                    <a:pt x="627729" y="5070695"/>
                  </a:lnTo>
                  <a:lnTo>
                    <a:pt x="670146" y="5070695"/>
                  </a:lnTo>
                  <a:lnTo>
                    <a:pt x="704073" y="5070695"/>
                  </a:lnTo>
                  <a:lnTo>
                    <a:pt x="738007" y="5070695"/>
                  </a:lnTo>
                  <a:lnTo>
                    <a:pt x="771941" y="5081507"/>
                  </a:lnTo>
                  <a:lnTo>
                    <a:pt x="805860" y="5081507"/>
                  </a:lnTo>
                  <a:lnTo>
                    <a:pt x="839780" y="5092319"/>
                  </a:lnTo>
                  <a:lnTo>
                    <a:pt x="873699" y="5103131"/>
                  </a:lnTo>
                  <a:lnTo>
                    <a:pt x="890696" y="5113943"/>
                  </a:lnTo>
                  <a:lnTo>
                    <a:pt x="924615" y="5124755"/>
                  </a:lnTo>
                  <a:lnTo>
                    <a:pt x="958534" y="5135567"/>
                  </a:lnTo>
                  <a:lnTo>
                    <a:pt x="975531" y="5146379"/>
                  </a:lnTo>
                  <a:lnTo>
                    <a:pt x="1009450" y="5168003"/>
                  </a:lnTo>
                  <a:lnTo>
                    <a:pt x="1026447" y="5189580"/>
                  </a:lnTo>
                  <a:lnTo>
                    <a:pt x="1060366" y="5211204"/>
                  </a:lnTo>
                  <a:lnTo>
                    <a:pt x="1077289" y="5232828"/>
                  </a:lnTo>
                  <a:lnTo>
                    <a:pt x="1077289" y="5254452"/>
                  </a:lnTo>
                  <a:lnTo>
                    <a:pt x="1094286" y="5276076"/>
                  </a:lnTo>
                  <a:lnTo>
                    <a:pt x="1094286" y="5297700"/>
                  </a:lnTo>
                  <a:lnTo>
                    <a:pt x="1077289" y="5297700"/>
                  </a:lnTo>
                  <a:lnTo>
                    <a:pt x="1077289" y="5308512"/>
                  </a:lnTo>
                  <a:lnTo>
                    <a:pt x="1060366" y="5308512"/>
                  </a:lnTo>
                  <a:lnTo>
                    <a:pt x="1043369" y="5308512"/>
                  </a:lnTo>
                  <a:lnTo>
                    <a:pt x="1026447" y="5308512"/>
                  </a:lnTo>
                  <a:lnTo>
                    <a:pt x="1009450" y="5319324"/>
                  </a:lnTo>
                  <a:lnTo>
                    <a:pt x="1009450" y="5330136"/>
                  </a:lnTo>
                  <a:lnTo>
                    <a:pt x="992528" y="5340948"/>
                  </a:lnTo>
                  <a:lnTo>
                    <a:pt x="992528" y="5351760"/>
                  </a:lnTo>
                  <a:lnTo>
                    <a:pt x="992528" y="5362572"/>
                  </a:lnTo>
                  <a:lnTo>
                    <a:pt x="1009450" y="5362572"/>
                  </a:lnTo>
                  <a:lnTo>
                    <a:pt x="1009450" y="5373384"/>
                  </a:lnTo>
                  <a:lnTo>
                    <a:pt x="1026447" y="5384197"/>
                  </a:lnTo>
                  <a:lnTo>
                    <a:pt x="1043369" y="5395009"/>
                  </a:lnTo>
                  <a:lnTo>
                    <a:pt x="1043369" y="5405821"/>
                  </a:lnTo>
                  <a:lnTo>
                    <a:pt x="1060366" y="5416633"/>
                  </a:lnTo>
                  <a:lnTo>
                    <a:pt x="1060366" y="5427445"/>
                  </a:lnTo>
                  <a:lnTo>
                    <a:pt x="1060366" y="5438257"/>
                  </a:lnTo>
                  <a:lnTo>
                    <a:pt x="1043369" y="5449069"/>
                  </a:lnTo>
                  <a:lnTo>
                    <a:pt x="1043369" y="5459881"/>
                  </a:lnTo>
                  <a:lnTo>
                    <a:pt x="1043369" y="5470693"/>
                  </a:lnTo>
                  <a:lnTo>
                    <a:pt x="1060366" y="5492317"/>
                  </a:lnTo>
                  <a:lnTo>
                    <a:pt x="1060366" y="5503129"/>
                  </a:lnTo>
                  <a:lnTo>
                    <a:pt x="1077289" y="5513941"/>
                  </a:lnTo>
                  <a:lnTo>
                    <a:pt x="1094286" y="5535565"/>
                  </a:lnTo>
                  <a:lnTo>
                    <a:pt x="1111282" y="5546377"/>
                  </a:lnTo>
                  <a:lnTo>
                    <a:pt x="1111282" y="5568001"/>
                  </a:lnTo>
                  <a:lnTo>
                    <a:pt x="1128205" y="5584219"/>
                  </a:lnTo>
                  <a:lnTo>
                    <a:pt x="1128205" y="5595031"/>
                  </a:lnTo>
                  <a:lnTo>
                    <a:pt x="1111282" y="5605843"/>
                  </a:lnTo>
                  <a:lnTo>
                    <a:pt x="1094286" y="5605843"/>
                  </a:lnTo>
                  <a:lnTo>
                    <a:pt x="1077289" y="5605843"/>
                  </a:lnTo>
                  <a:lnTo>
                    <a:pt x="1077289" y="5627467"/>
                  </a:lnTo>
                  <a:lnTo>
                    <a:pt x="1060366" y="5649091"/>
                  </a:lnTo>
                  <a:lnTo>
                    <a:pt x="1060366" y="5670715"/>
                  </a:lnTo>
                  <a:lnTo>
                    <a:pt x="1060366" y="5703151"/>
                  </a:lnTo>
                  <a:lnTo>
                    <a:pt x="1043369" y="5724775"/>
                  </a:lnTo>
                  <a:lnTo>
                    <a:pt x="1043369" y="5768023"/>
                  </a:lnTo>
                  <a:lnTo>
                    <a:pt x="1026447" y="5811272"/>
                  </a:lnTo>
                  <a:lnTo>
                    <a:pt x="992528" y="5865332"/>
                  </a:lnTo>
                  <a:lnTo>
                    <a:pt x="992528" y="5876144"/>
                  </a:lnTo>
                  <a:lnTo>
                    <a:pt x="975531" y="5886956"/>
                  </a:lnTo>
                  <a:lnTo>
                    <a:pt x="958534" y="5886956"/>
                  </a:lnTo>
                  <a:lnTo>
                    <a:pt x="958534" y="5897768"/>
                  </a:lnTo>
                  <a:lnTo>
                    <a:pt x="941612" y="5908580"/>
                  </a:lnTo>
                  <a:lnTo>
                    <a:pt x="924615" y="5919392"/>
                  </a:lnTo>
                  <a:lnTo>
                    <a:pt x="907693" y="5930204"/>
                  </a:lnTo>
                  <a:lnTo>
                    <a:pt x="890696" y="5951828"/>
                  </a:lnTo>
                  <a:lnTo>
                    <a:pt x="890696" y="5962640"/>
                  </a:lnTo>
                  <a:lnTo>
                    <a:pt x="890696" y="5984264"/>
                  </a:lnTo>
                  <a:lnTo>
                    <a:pt x="890696" y="6005888"/>
                  </a:lnTo>
                  <a:lnTo>
                    <a:pt x="907693" y="6027512"/>
                  </a:lnTo>
                  <a:lnTo>
                    <a:pt x="924615" y="6049136"/>
                  </a:lnTo>
                  <a:lnTo>
                    <a:pt x="924615" y="6070760"/>
                  </a:lnTo>
                  <a:lnTo>
                    <a:pt x="941612" y="6081572"/>
                  </a:lnTo>
                  <a:lnTo>
                    <a:pt x="924615" y="6103196"/>
                  </a:lnTo>
                  <a:lnTo>
                    <a:pt x="890696" y="6103196"/>
                  </a:lnTo>
                  <a:lnTo>
                    <a:pt x="856777" y="6114008"/>
                  </a:lnTo>
                  <a:lnTo>
                    <a:pt x="822857" y="6114008"/>
                  </a:lnTo>
                  <a:lnTo>
                    <a:pt x="788938" y="6114008"/>
                  </a:lnTo>
                  <a:lnTo>
                    <a:pt x="771941" y="6114008"/>
                  </a:lnTo>
                  <a:lnTo>
                    <a:pt x="738007" y="6124820"/>
                  </a:lnTo>
                  <a:lnTo>
                    <a:pt x="721040" y="6135632"/>
                  </a:lnTo>
                  <a:lnTo>
                    <a:pt x="704073" y="6135632"/>
                  </a:lnTo>
                  <a:lnTo>
                    <a:pt x="704073" y="6146444"/>
                  </a:lnTo>
                  <a:lnTo>
                    <a:pt x="704073" y="6157256"/>
                  </a:lnTo>
                  <a:lnTo>
                    <a:pt x="704073" y="6168068"/>
                  </a:lnTo>
                  <a:lnTo>
                    <a:pt x="721040" y="6178880"/>
                  </a:lnTo>
                  <a:lnTo>
                    <a:pt x="754944" y="6211317"/>
                  </a:lnTo>
                  <a:lnTo>
                    <a:pt x="771941" y="6243753"/>
                  </a:lnTo>
                  <a:lnTo>
                    <a:pt x="805860" y="6276189"/>
                  </a:lnTo>
                  <a:lnTo>
                    <a:pt x="822857" y="6308625"/>
                  </a:lnTo>
                  <a:lnTo>
                    <a:pt x="839780" y="6351873"/>
                  </a:lnTo>
                  <a:lnTo>
                    <a:pt x="873699" y="6373497"/>
                  </a:lnTo>
                  <a:lnTo>
                    <a:pt x="924615" y="6405914"/>
                  </a:lnTo>
                  <a:lnTo>
                    <a:pt x="958534" y="6427538"/>
                  </a:lnTo>
                  <a:lnTo>
                    <a:pt x="975531" y="6427538"/>
                  </a:lnTo>
                  <a:lnTo>
                    <a:pt x="992528" y="6427538"/>
                  </a:lnTo>
                  <a:lnTo>
                    <a:pt x="1009450" y="6427538"/>
                  </a:lnTo>
                  <a:lnTo>
                    <a:pt x="1026447" y="6416726"/>
                  </a:lnTo>
                  <a:lnTo>
                    <a:pt x="1043369" y="6395102"/>
                  </a:lnTo>
                  <a:lnTo>
                    <a:pt x="1060366" y="6384290"/>
                  </a:lnTo>
                  <a:lnTo>
                    <a:pt x="1060366" y="6362685"/>
                  </a:lnTo>
                  <a:lnTo>
                    <a:pt x="1077289" y="6351873"/>
                  </a:lnTo>
                  <a:lnTo>
                    <a:pt x="1094286" y="6330249"/>
                  </a:lnTo>
                  <a:lnTo>
                    <a:pt x="1111282" y="6319437"/>
                  </a:lnTo>
                  <a:lnTo>
                    <a:pt x="1128205" y="6297813"/>
                  </a:lnTo>
                  <a:lnTo>
                    <a:pt x="1162124" y="6297813"/>
                  </a:lnTo>
                  <a:lnTo>
                    <a:pt x="1196118" y="6287001"/>
                  </a:lnTo>
                  <a:lnTo>
                    <a:pt x="1230037" y="6276189"/>
                  </a:lnTo>
                  <a:lnTo>
                    <a:pt x="1263956" y="6265377"/>
                  </a:lnTo>
                  <a:lnTo>
                    <a:pt x="1297875" y="6254565"/>
                  </a:lnTo>
                  <a:lnTo>
                    <a:pt x="1331795" y="6243753"/>
                  </a:lnTo>
                  <a:lnTo>
                    <a:pt x="1365714" y="6232941"/>
                  </a:lnTo>
                  <a:lnTo>
                    <a:pt x="1399708" y="6222129"/>
                  </a:lnTo>
                  <a:lnTo>
                    <a:pt x="1433627" y="6211317"/>
                  </a:lnTo>
                  <a:lnTo>
                    <a:pt x="1467546" y="6211317"/>
                  </a:lnTo>
                  <a:lnTo>
                    <a:pt x="1501465" y="6200504"/>
                  </a:lnTo>
                  <a:lnTo>
                    <a:pt x="1535384" y="6189692"/>
                  </a:lnTo>
                  <a:lnTo>
                    <a:pt x="1569304" y="6178880"/>
                  </a:lnTo>
                  <a:lnTo>
                    <a:pt x="1603223" y="6168068"/>
                  </a:lnTo>
                  <a:lnTo>
                    <a:pt x="1637217" y="6157256"/>
                  </a:lnTo>
                  <a:lnTo>
                    <a:pt x="1671136" y="6146444"/>
                  </a:lnTo>
                  <a:lnTo>
                    <a:pt x="1705055" y="6092384"/>
                  </a:lnTo>
                  <a:lnTo>
                    <a:pt x="1705055" y="6027512"/>
                  </a:lnTo>
                  <a:lnTo>
                    <a:pt x="1688058" y="5962640"/>
                  </a:lnTo>
                  <a:lnTo>
                    <a:pt x="1688058" y="5908580"/>
                  </a:lnTo>
                  <a:lnTo>
                    <a:pt x="1671136" y="5897768"/>
                  </a:lnTo>
                  <a:lnTo>
                    <a:pt x="1654139" y="5897768"/>
                  </a:lnTo>
                  <a:lnTo>
                    <a:pt x="1637217" y="5886956"/>
                  </a:lnTo>
                  <a:lnTo>
                    <a:pt x="1620220" y="5886956"/>
                  </a:lnTo>
                  <a:lnTo>
                    <a:pt x="1603223" y="5876144"/>
                  </a:lnTo>
                  <a:lnTo>
                    <a:pt x="1586301" y="5876144"/>
                  </a:lnTo>
                  <a:lnTo>
                    <a:pt x="1569304" y="5865332"/>
                  </a:lnTo>
                  <a:lnTo>
                    <a:pt x="1552381" y="5865332"/>
                  </a:lnTo>
                  <a:lnTo>
                    <a:pt x="1518462" y="5822084"/>
                  </a:lnTo>
                  <a:lnTo>
                    <a:pt x="1518462" y="5789647"/>
                  </a:lnTo>
                  <a:lnTo>
                    <a:pt x="1501465" y="5746399"/>
                  </a:lnTo>
                  <a:lnTo>
                    <a:pt x="1518462" y="5713963"/>
                  </a:lnTo>
                  <a:lnTo>
                    <a:pt x="1518462" y="5670715"/>
                  </a:lnTo>
                  <a:lnTo>
                    <a:pt x="1535384" y="5627467"/>
                  </a:lnTo>
                  <a:lnTo>
                    <a:pt x="1535384" y="5584219"/>
                  </a:lnTo>
                  <a:lnTo>
                    <a:pt x="1535384" y="5535565"/>
                  </a:lnTo>
                  <a:lnTo>
                    <a:pt x="1518462" y="5503129"/>
                  </a:lnTo>
                  <a:lnTo>
                    <a:pt x="1501465" y="5459881"/>
                  </a:lnTo>
                  <a:lnTo>
                    <a:pt x="1501465" y="5427445"/>
                  </a:lnTo>
                  <a:lnTo>
                    <a:pt x="1484468" y="5384197"/>
                  </a:lnTo>
                  <a:lnTo>
                    <a:pt x="1501465" y="5362572"/>
                  </a:lnTo>
                  <a:lnTo>
                    <a:pt x="1518462" y="5330136"/>
                  </a:lnTo>
                  <a:lnTo>
                    <a:pt x="1518462" y="5308512"/>
                  </a:lnTo>
                  <a:lnTo>
                    <a:pt x="1552381" y="5286888"/>
                  </a:lnTo>
                  <a:lnTo>
                    <a:pt x="1569304" y="5276076"/>
                  </a:lnTo>
                  <a:lnTo>
                    <a:pt x="1586301" y="5254452"/>
                  </a:lnTo>
                  <a:lnTo>
                    <a:pt x="1620220" y="5243640"/>
                  </a:lnTo>
                  <a:lnTo>
                    <a:pt x="1654139" y="5222016"/>
                  </a:lnTo>
                  <a:lnTo>
                    <a:pt x="1671136" y="5222016"/>
                  </a:lnTo>
                  <a:lnTo>
                    <a:pt x="1688058" y="5222016"/>
                  </a:lnTo>
                  <a:lnTo>
                    <a:pt x="1705055" y="5222016"/>
                  </a:lnTo>
                  <a:lnTo>
                    <a:pt x="1722052" y="5222016"/>
                  </a:lnTo>
                  <a:lnTo>
                    <a:pt x="1722052" y="5232828"/>
                  </a:lnTo>
                  <a:lnTo>
                    <a:pt x="1738974" y="5232828"/>
                  </a:lnTo>
                  <a:lnTo>
                    <a:pt x="1755971" y="5243640"/>
                  </a:lnTo>
                  <a:lnTo>
                    <a:pt x="1789890" y="5232828"/>
                  </a:lnTo>
                  <a:lnTo>
                    <a:pt x="1823810" y="5232828"/>
                  </a:lnTo>
                  <a:lnTo>
                    <a:pt x="1840807" y="5222016"/>
                  </a:lnTo>
                  <a:lnTo>
                    <a:pt x="1857729" y="5211204"/>
                  </a:lnTo>
                  <a:lnTo>
                    <a:pt x="1874726" y="5189580"/>
                  </a:lnTo>
                  <a:lnTo>
                    <a:pt x="1891648" y="5178815"/>
                  </a:lnTo>
                  <a:lnTo>
                    <a:pt x="1908645" y="5168003"/>
                  </a:lnTo>
                  <a:lnTo>
                    <a:pt x="1942564" y="5157191"/>
                  </a:lnTo>
                  <a:lnTo>
                    <a:pt x="1984982" y="5135567"/>
                  </a:lnTo>
                  <a:lnTo>
                    <a:pt x="2035898" y="5124755"/>
                  </a:lnTo>
                  <a:lnTo>
                    <a:pt x="2086814" y="5113943"/>
                  </a:lnTo>
                  <a:lnTo>
                    <a:pt x="2120733" y="5113943"/>
                  </a:lnTo>
                  <a:lnTo>
                    <a:pt x="2171575" y="5113943"/>
                  </a:lnTo>
                  <a:lnTo>
                    <a:pt x="2205569" y="5124755"/>
                  </a:lnTo>
                  <a:lnTo>
                    <a:pt x="2256410" y="5135567"/>
                  </a:lnTo>
                  <a:lnTo>
                    <a:pt x="2290404" y="5146379"/>
                  </a:lnTo>
                  <a:lnTo>
                    <a:pt x="2341245" y="5168003"/>
                  </a:lnTo>
                  <a:lnTo>
                    <a:pt x="2375165" y="5178815"/>
                  </a:lnTo>
                  <a:lnTo>
                    <a:pt x="2409158" y="5200392"/>
                  </a:lnTo>
                  <a:lnTo>
                    <a:pt x="2460000" y="5211204"/>
                  </a:lnTo>
                  <a:lnTo>
                    <a:pt x="2493994" y="5232828"/>
                  </a:lnTo>
                  <a:lnTo>
                    <a:pt x="2544835" y="5243640"/>
                  </a:lnTo>
                  <a:lnTo>
                    <a:pt x="2595751" y="5254452"/>
                  </a:lnTo>
                  <a:lnTo>
                    <a:pt x="2629671" y="5265264"/>
                  </a:lnTo>
                  <a:lnTo>
                    <a:pt x="2646667" y="5286888"/>
                  </a:lnTo>
                  <a:lnTo>
                    <a:pt x="2663590" y="5319324"/>
                  </a:lnTo>
                  <a:lnTo>
                    <a:pt x="2646667" y="5340948"/>
                  </a:lnTo>
                  <a:lnTo>
                    <a:pt x="2646667" y="5373384"/>
                  </a:lnTo>
                  <a:lnTo>
                    <a:pt x="2612748" y="5395009"/>
                  </a:lnTo>
                  <a:lnTo>
                    <a:pt x="2612748" y="5427445"/>
                  </a:lnTo>
                  <a:lnTo>
                    <a:pt x="2612748" y="5459881"/>
                  </a:lnTo>
                  <a:lnTo>
                    <a:pt x="2612748" y="5503129"/>
                  </a:lnTo>
                  <a:lnTo>
                    <a:pt x="2612748" y="5535565"/>
                  </a:lnTo>
                  <a:lnTo>
                    <a:pt x="2612748" y="5568001"/>
                  </a:lnTo>
                  <a:lnTo>
                    <a:pt x="2595751" y="5605843"/>
                  </a:lnTo>
                  <a:lnTo>
                    <a:pt x="2561832" y="5627467"/>
                  </a:lnTo>
                  <a:lnTo>
                    <a:pt x="2561832" y="5703151"/>
                  </a:lnTo>
                  <a:lnTo>
                    <a:pt x="2561832" y="5778835"/>
                  </a:lnTo>
                  <a:lnTo>
                    <a:pt x="2544835" y="5854520"/>
                  </a:lnTo>
                  <a:lnTo>
                    <a:pt x="2544835" y="5930204"/>
                  </a:lnTo>
                  <a:lnTo>
                    <a:pt x="2510916" y="5941016"/>
                  </a:lnTo>
                  <a:lnTo>
                    <a:pt x="2493994" y="5962640"/>
                  </a:lnTo>
                  <a:lnTo>
                    <a:pt x="2460000" y="5984264"/>
                  </a:lnTo>
                  <a:lnTo>
                    <a:pt x="2443078" y="5995076"/>
                  </a:lnTo>
                  <a:lnTo>
                    <a:pt x="2409158" y="6016700"/>
                  </a:lnTo>
                  <a:lnTo>
                    <a:pt x="2392162" y="6038324"/>
                  </a:lnTo>
                  <a:lnTo>
                    <a:pt x="2358242" y="6049136"/>
                  </a:lnTo>
                  <a:lnTo>
                    <a:pt x="2341245" y="6070760"/>
                  </a:lnTo>
                  <a:lnTo>
                    <a:pt x="2341245" y="6081572"/>
                  </a:lnTo>
                  <a:lnTo>
                    <a:pt x="2341245" y="6103196"/>
                  </a:lnTo>
                  <a:lnTo>
                    <a:pt x="2341245" y="6124820"/>
                  </a:lnTo>
                  <a:lnTo>
                    <a:pt x="2341245" y="6146444"/>
                  </a:lnTo>
                  <a:lnTo>
                    <a:pt x="2358242" y="6157256"/>
                  </a:lnTo>
                  <a:lnTo>
                    <a:pt x="2375165" y="6168068"/>
                  </a:lnTo>
                  <a:lnTo>
                    <a:pt x="2392162" y="6168068"/>
                  </a:lnTo>
                  <a:lnTo>
                    <a:pt x="2426081" y="6178880"/>
                  </a:lnTo>
                  <a:lnTo>
                    <a:pt x="2443078" y="6178880"/>
                  </a:lnTo>
                  <a:lnTo>
                    <a:pt x="2476997" y="6189692"/>
                  </a:lnTo>
                  <a:lnTo>
                    <a:pt x="2510916" y="6189692"/>
                  </a:lnTo>
                  <a:lnTo>
                    <a:pt x="2527913" y="6200504"/>
                  </a:lnTo>
                  <a:lnTo>
                    <a:pt x="2561832" y="6200504"/>
                  </a:lnTo>
                  <a:lnTo>
                    <a:pt x="2595751" y="6200504"/>
                  </a:lnTo>
                  <a:lnTo>
                    <a:pt x="2612748" y="6211317"/>
                  </a:lnTo>
                  <a:lnTo>
                    <a:pt x="2646667" y="6211317"/>
                  </a:lnTo>
                  <a:lnTo>
                    <a:pt x="2680587" y="6222129"/>
                  </a:lnTo>
                  <a:lnTo>
                    <a:pt x="2697584" y="6222129"/>
                  </a:lnTo>
                  <a:lnTo>
                    <a:pt x="2731503" y="6222129"/>
                  </a:lnTo>
                  <a:lnTo>
                    <a:pt x="2748425" y="6232941"/>
                  </a:lnTo>
                  <a:lnTo>
                    <a:pt x="2782344" y="6232941"/>
                  </a:lnTo>
                  <a:lnTo>
                    <a:pt x="2799341" y="6243753"/>
                  </a:lnTo>
                  <a:lnTo>
                    <a:pt x="2816338" y="6254565"/>
                  </a:lnTo>
                  <a:lnTo>
                    <a:pt x="2833260" y="6276189"/>
                  </a:lnTo>
                  <a:lnTo>
                    <a:pt x="2850257" y="6297813"/>
                  </a:lnTo>
                  <a:lnTo>
                    <a:pt x="2867180" y="6330249"/>
                  </a:lnTo>
                  <a:lnTo>
                    <a:pt x="2867180" y="6351873"/>
                  </a:lnTo>
                  <a:lnTo>
                    <a:pt x="2884177" y="6373497"/>
                  </a:lnTo>
                  <a:lnTo>
                    <a:pt x="2901173" y="6395102"/>
                  </a:lnTo>
                  <a:lnTo>
                    <a:pt x="2918096" y="6427538"/>
                  </a:lnTo>
                  <a:lnTo>
                    <a:pt x="2918096" y="6454568"/>
                  </a:lnTo>
                  <a:lnTo>
                    <a:pt x="2935093" y="6454568"/>
                  </a:lnTo>
                  <a:lnTo>
                    <a:pt x="3002931" y="6454568"/>
                  </a:lnTo>
                  <a:lnTo>
                    <a:pt x="3019928" y="6454568"/>
                  </a:lnTo>
                  <a:lnTo>
                    <a:pt x="3036850" y="6443756"/>
                  </a:lnTo>
                  <a:lnTo>
                    <a:pt x="3053847" y="6443756"/>
                  </a:lnTo>
                  <a:lnTo>
                    <a:pt x="3070769" y="6427538"/>
                  </a:lnTo>
                  <a:lnTo>
                    <a:pt x="3087766" y="6416726"/>
                  </a:lnTo>
                  <a:lnTo>
                    <a:pt x="3104689" y="6395102"/>
                  </a:lnTo>
                  <a:lnTo>
                    <a:pt x="3104689" y="6384290"/>
                  </a:lnTo>
                  <a:lnTo>
                    <a:pt x="3121686" y="6373497"/>
                  </a:lnTo>
                  <a:lnTo>
                    <a:pt x="3138682" y="6351873"/>
                  </a:lnTo>
                  <a:lnTo>
                    <a:pt x="3138682" y="6341061"/>
                  </a:lnTo>
                  <a:lnTo>
                    <a:pt x="3172602" y="6330249"/>
                  </a:lnTo>
                  <a:lnTo>
                    <a:pt x="3189524" y="6319437"/>
                  </a:lnTo>
                  <a:lnTo>
                    <a:pt x="3206521" y="6308625"/>
                  </a:lnTo>
                  <a:lnTo>
                    <a:pt x="3240440" y="6297813"/>
                  </a:lnTo>
                  <a:lnTo>
                    <a:pt x="3257437" y="6297813"/>
                  </a:lnTo>
                  <a:lnTo>
                    <a:pt x="3282858" y="6287001"/>
                  </a:lnTo>
                  <a:lnTo>
                    <a:pt x="3316777" y="6287001"/>
                  </a:lnTo>
                  <a:lnTo>
                    <a:pt x="3333774" y="6276189"/>
                  </a:lnTo>
                  <a:lnTo>
                    <a:pt x="3367693" y="6276189"/>
                  </a:lnTo>
                  <a:lnTo>
                    <a:pt x="3401612" y="6265377"/>
                  </a:lnTo>
                  <a:lnTo>
                    <a:pt x="3418609" y="6265377"/>
                  </a:lnTo>
                  <a:lnTo>
                    <a:pt x="3452528" y="6265377"/>
                  </a:lnTo>
                  <a:lnTo>
                    <a:pt x="3469525" y="6254565"/>
                  </a:lnTo>
                  <a:lnTo>
                    <a:pt x="3503444" y="6254565"/>
                  </a:lnTo>
                  <a:lnTo>
                    <a:pt x="3520367" y="6243753"/>
                  </a:lnTo>
                  <a:lnTo>
                    <a:pt x="3554286" y="6243753"/>
                  </a:lnTo>
                  <a:lnTo>
                    <a:pt x="3605202" y="6232941"/>
                  </a:lnTo>
                  <a:lnTo>
                    <a:pt x="3639121" y="6222129"/>
                  </a:lnTo>
                  <a:lnTo>
                    <a:pt x="3673041" y="6200504"/>
                  </a:lnTo>
                  <a:lnTo>
                    <a:pt x="3707034" y="6178880"/>
                  </a:lnTo>
                  <a:lnTo>
                    <a:pt x="3723957" y="6157256"/>
                  </a:lnTo>
                  <a:lnTo>
                    <a:pt x="3757876" y="6124820"/>
                  </a:lnTo>
                  <a:lnTo>
                    <a:pt x="3774873" y="6103196"/>
                  </a:lnTo>
                  <a:lnTo>
                    <a:pt x="3808792" y="6081572"/>
                  </a:lnTo>
                  <a:lnTo>
                    <a:pt x="3808792" y="6059948"/>
                  </a:lnTo>
                  <a:lnTo>
                    <a:pt x="3808792" y="6027512"/>
                  </a:lnTo>
                  <a:lnTo>
                    <a:pt x="3808792" y="6005888"/>
                  </a:lnTo>
                  <a:lnTo>
                    <a:pt x="3791870" y="5973452"/>
                  </a:lnTo>
                  <a:lnTo>
                    <a:pt x="3791870" y="5951828"/>
                  </a:lnTo>
                  <a:lnTo>
                    <a:pt x="3791870" y="5941016"/>
                  </a:lnTo>
                  <a:lnTo>
                    <a:pt x="3774873" y="5930204"/>
                  </a:lnTo>
                  <a:lnTo>
                    <a:pt x="3757876" y="5919392"/>
                  </a:lnTo>
                  <a:lnTo>
                    <a:pt x="3757876" y="5908580"/>
                  </a:lnTo>
                  <a:lnTo>
                    <a:pt x="3740954" y="5897768"/>
                  </a:lnTo>
                  <a:lnTo>
                    <a:pt x="3723957" y="5886956"/>
                  </a:lnTo>
                  <a:lnTo>
                    <a:pt x="3707034" y="5886956"/>
                  </a:lnTo>
                  <a:lnTo>
                    <a:pt x="3707034" y="5854520"/>
                  </a:lnTo>
                  <a:lnTo>
                    <a:pt x="3690037" y="5822084"/>
                  </a:lnTo>
                  <a:lnTo>
                    <a:pt x="3690037" y="5800460"/>
                  </a:lnTo>
                  <a:lnTo>
                    <a:pt x="3690037" y="5768023"/>
                  </a:lnTo>
                  <a:lnTo>
                    <a:pt x="3673041" y="5768023"/>
                  </a:lnTo>
                  <a:lnTo>
                    <a:pt x="3673041" y="5757211"/>
                  </a:lnTo>
                  <a:lnTo>
                    <a:pt x="3656118" y="5757211"/>
                  </a:lnTo>
                  <a:lnTo>
                    <a:pt x="3656118" y="5746399"/>
                  </a:lnTo>
                  <a:lnTo>
                    <a:pt x="3639121" y="5746399"/>
                  </a:lnTo>
                  <a:lnTo>
                    <a:pt x="3639121" y="5735587"/>
                  </a:lnTo>
                  <a:lnTo>
                    <a:pt x="3622199" y="5735587"/>
                  </a:lnTo>
                  <a:lnTo>
                    <a:pt x="3622199" y="5713963"/>
                  </a:lnTo>
                  <a:lnTo>
                    <a:pt x="3622199" y="5681527"/>
                  </a:lnTo>
                  <a:lnTo>
                    <a:pt x="3622199" y="5649091"/>
                  </a:lnTo>
                  <a:lnTo>
                    <a:pt x="3605202" y="5627467"/>
                  </a:lnTo>
                  <a:lnTo>
                    <a:pt x="3605202" y="5595031"/>
                  </a:lnTo>
                  <a:lnTo>
                    <a:pt x="3588280" y="5557189"/>
                  </a:lnTo>
                  <a:lnTo>
                    <a:pt x="3571283" y="5535565"/>
                  </a:lnTo>
                  <a:lnTo>
                    <a:pt x="3537364" y="5503129"/>
                  </a:lnTo>
                  <a:lnTo>
                    <a:pt x="3537364" y="5492317"/>
                  </a:lnTo>
                  <a:lnTo>
                    <a:pt x="3537364" y="5470693"/>
                  </a:lnTo>
                  <a:lnTo>
                    <a:pt x="3554286" y="5459881"/>
                  </a:lnTo>
                  <a:lnTo>
                    <a:pt x="3554286" y="5438257"/>
                  </a:lnTo>
                  <a:lnTo>
                    <a:pt x="3571283" y="5427445"/>
                  </a:lnTo>
                  <a:lnTo>
                    <a:pt x="3588280" y="5405821"/>
                  </a:lnTo>
                  <a:lnTo>
                    <a:pt x="3605202" y="5395009"/>
                  </a:lnTo>
                  <a:lnTo>
                    <a:pt x="3622199" y="5373384"/>
                  </a:lnTo>
                  <a:lnTo>
                    <a:pt x="3656118" y="5373384"/>
                  </a:lnTo>
                  <a:lnTo>
                    <a:pt x="3673041" y="5362572"/>
                  </a:lnTo>
                  <a:lnTo>
                    <a:pt x="3707034" y="5351760"/>
                  </a:lnTo>
                  <a:lnTo>
                    <a:pt x="3723957" y="5340948"/>
                  </a:lnTo>
                  <a:lnTo>
                    <a:pt x="3757876" y="5330136"/>
                  </a:lnTo>
                  <a:lnTo>
                    <a:pt x="3774873" y="5308512"/>
                  </a:lnTo>
                  <a:lnTo>
                    <a:pt x="3808792" y="5297700"/>
                  </a:lnTo>
                  <a:lnTo>
                    <a:pt x="3825789" y="5286888"/>
                  </a:lnTo>
                  <a:lnTo>
                    <a:pt x="3859708" y="5276076"/>
                  </a:lnTo>
                  <a:lnTo>
                    <a:pt x="3876630" y="5254452"/>
                  </a:lnTo>
                  <a:lnTo>
                    <a:pt x="3910624" y="5243640"/>
                  </a:lnTo>
                  <a:lnTo>
                    <a:pt x="3927546" y="5232828"/>
                  </a:lnTo>
                  <a:lnTo>
                    <a:pt x="3961466" y="5222016"/>
                  </a:lnTo>
                  <a:lnTo>
                    <a:pt x="3978463" y="5211204"/>
                  </a:lnTo>
                  <a:lnTo>
                    <a:pt x="4012382" y="5200392"/>
                  </a:lnTo>
                  <a:lnTo>
                    <a:pt x="4046301" y="5189580"/>
                  </a:lnTo>
                  <a:lnTo>
                    <a:pt x="4063298" y="5200392"/>
                  </a:lnTo>
                  <a:lnTo>
                    <a:pt x="4080220" y="5200392"/>
                  </a:lnTo>
                  <a:lnTo>
                    <a:pt x="4080220" y="5211204"/>
                  </a:lnTo>
                  <a:lnTo>
                    <a:pt x="4097217" y="5211204"/>
                  </a:lnTo>
                  <a:lnTo>
                    <a:pt x="4114214" y="5222016"/>
                  </a:lnTo>
                  <a:lnTo>
                    <a:pt x="4131136" y="5232828"/>
                  </a:lnTo>
                  <a:lnTo>
                    <a:pt x="4165056" y="5243640"/>
                  </a:lnTo>
                  <a:lnTo>
                    <a:pt x="4199049" y="5232828"/>
                  </a:lnTo>
                  <a:lnTo>
                    <a:pt x="4232969" y="5232828"/>
                  </a:lnTo>
                  <a:lnTo>
                    <a:pt x="4266888" y="5222016"/>
                  </a:lnTo>
                  <a:lnTo>
                    <a:pt x="4300807" y="5222016"/>
                  </a:lnTo>
                  <a:lnTo>
                    <a:pt x="4334726" y="5211204"/>
                  </a:lnTo>
                  <a:lnTo>
                    <a:pt x="4368645" y="5200392"/>
                  </a:lnTo>
                  <a:lnTo>
                    <a:pt x="4402639" y="5200392"/>
                  </a:lnTo>
                  <a:lnTo>
                    <a:pt x="4453481" y="5232828"/>
                  </a:lnTo>
                  <a:lnTo>
                    <a:pt x="4504397" y="5265264"/>
                  </a:lnTo>
                  <a:lnTo>
                    <a:pt x="4538316" y="5297700"/>
                  </a:lnTo>
                  <a:lnTo>
                    <a:pt x="4580734" y="5330136"/>
                  </a:lnTo>
                  <a:lnTo>
                    <a:pt x="4614653" y="5373384"/>
                  </a:lnTo>
                  <a:lnTo>
                    <a:pt x="4631650" y="5405821"/>
                  </a:lnTo>
                  <a:lnTo>
                    <a:pt x="4665569" y="5438257"/>
                  </a:lnTo>
                  <a:lnTo>
                    <a:pt x="4716485" y="5470693"/>
                  </a:lnTo>
                  <a:lnTo>
                    <a:pt x="4716485" y="5492317"/>
                  </a:lnTo>
                  <a:lnTo>
                    <a:pt x="4733407" y="5524753"/>
                  </a:lnTo>
                  <a:lnTo>
                    <a:pt x="4733407" y="5546377"/>
                  </a:lnTo>
                  <a:lnTo>
                    <a:pt x="4750404" y="5568001"/>
                  </a:lnTo>
                  <a:lnTo>
                    <a:pt x="4733407" y="5595031"/>
                  </a:lnTo>
                  <a:lnTo>
                    <a:pt x="4716485" y="5605843"/>
                  </a:lnTo>
                  <a:lnTo>
                    <a:pt x="4699488" y="5605843"/>
                  </a:lnTo>
                  <a:lnTo>
                    <a:pt x="4682566" y="5616655"/>
                  </a:lnTo>
                  <a:lnTo>
                    <a:pt x="4665569" y="5616655"/>
                  </a:lnTo>
                  <a:lnTo>
                    <a:pt x="4665569" y="5627467"/>
                  </a:lnTo>
                  <a:lnTo>
                    <a:pt x="4665569" y="5659903"/>
                  </a:lnTo>
                  <a:lnTo>
                    <a:pt x="4665569" y="5692339"/>
                  </a:lnTo>
                  <a:lnTo>
                    <a:pt x="4648572" y="5735587"/>
                  </a:lnTo>
                  <a:lnTo>
                    <a:pt x="4648572" y="5768023"/>
                  </a:lnTo>
                  <a:lnTo>
                    <a:pt x="4631650" y="5778835"/>
                  </a:lnTo>
                  <a:lnTo>
                    <a:pt x="4631650" y="5789647"/>
                  </a:lnTo>
                  <a:lnTo>
                    <a:pt x="4614653" y="5789647"/>
                  </a:lnTo>
                  <a:lnTo>
                    <a:pt x="4597731" y="5800460"/>
                  </a:lnTo>
                  <a:lnTo>
                    <a:pt x="4580734" y="5811272"/>
                  </a:lnTo>
                  <a:lnTo>
                    <a:pt x="4555313" y="5811272"/>
                  </a:lnTo>
                  <a:lnTo>
                    <a:pt x="4555313" y="5822084"/>
                  </a:lnTo>
                  <a:lnTo>
                    <a:pt x="4521394" y="5865332"/>
                  </a:lnTo>
                  <a:lnTo>
                    <a:pt x="4504397" y="5897768"/>
                  </a:lnTo>
                  <a:lnTo>
                    <a:pt x="4487400" y="5941016"/>
                  </a:lnTo>
                  <a:lnTo>
                    <a:pt x="4453481" y="5984264"/>
                  </a:lnTo>
                  <a:lnTo>
                    <a:pt x="4436558" y="6027512"/>
                  </a:lnTo>
                  <a:lnTo>
                    <a:pt x="4419561" y="6070760"/>
                  </a:lnTo>
                  <a:lnTo>
                    <a:pt x="4436558" y="6114008"/>
                  </a:lnTo>
                  <a:lnTo>
                    <a:pt x="4453481" y="6157256"/>
                  </a:lnTo>
                  <a:lnTo>
                    <a:pt x="4470478" y="6168068"/>
                  </a:lnTo>
                  <a:lnTo>
                    <a:pt x="4504397" y="6178880"/>
                  </a:lnTo>
                  <a:lnTo>
                    <a:pt x="4538316" y="6200504"/>
                  </a:lnTo>
                  <a:lnTo>
                    <a:pt x="4580734" y="6200504"/>
                  </a:lnTo>
                  <a:lnTo>
                    <a:pt x="4614653" y="6211317"/>
                  </a:lnTo>
                  <a:lnTo>
                    <a:pt x="4648572" y="6222129"/>
                  </a:lnTo>
                  <a:lnTo>
                    <a:pt x="4699488" y="6232941"/>
                  </a:lnTo>
                  <a:lnTo>
                    <a:pt x="4733407" y="6243753"/>
                  </a:lnTo>
                  <a:lnTo>
                    <a:pt x="4767401" y="6243753"/>
                  </a:lnTo>
                  <a:lnTo>
                    <a:pt x="4801320" y="6254565"/>
                  </a:lnTo>
                  <a:lnTo>
                    <a:pt x="4835240" y="6265377"/>
                  </a:lnTo>
                  <a:lnTo>
                    <a:pt x="4886156" y="6276189"/>
                  </a:lnTo>
                  <a:lnTo>
                    <a:pt x="4920075" y="6287001"/>
                  </a:lnTo>
                  <a:lnTo>
                    <a:pt x="4953994" y="6297813"/>
                  </a:lnTo>
                  <a:lnTo>
                    <a:pt x="4970991" y="6308625"/>
                  </a:lnTo>
                  <a:lnTo>
                    <a:pt x="5004910" y="6319437"/>
                  </a:lnTo>
                  <a:lnTo>
                    <a:pt x="5021833" y="6330249"/>
                  </a:lnTo>
                  <a:lnTo>
                    <a:pt x="5038829" y="6351873"/>
                  </a:lnTo>
                  <a:lnTo>
                    <a:pt x="5055752" y="6373497"/>
                  </a:lnTo>
                  <a:lnTo>
                    <a:pt x="5055752" y="6384290"/>
                  </a:lnTo>
                  <a:lnTo>
                    <a:pt x="5072749" y="6405914"/>
                  </a:lnTo>
                  <a:lnTo>
                    <a:pt x="5089746" y="6427538"/>
                  </a:lnTo>
                  <a:lnTo>
                    <a:pt x="5106668" y="6443756"/>
                  </a:lnTo>
                  <a:lnTo>
                    <a:pt x="5123665" y="6465380"/>
                  </a:lnTo>
                  <a:lnTo>
                    <a:pt x="5140587" y="6465380"/>
                  </a:lnTo>
                  <a:lnTo>
                    <a:pt x="5157584" y="6465380"/>
                  </a:lnTo>
                  <a:lnTo>
                    <a:pt x="5174506" y="6465380"/>
                  </a:lnTo>
                  <a:lnTo>
                    <a:pt x="5191503" y="6454568"/>
                  </a:lnTo>
                  <a:lnTo>
                    <a:pt x="5225422" y="6427538"/>
                  </a:lnTo>
                  <a:lnTo>
                    <a:pt x="5242419" y="6405914"/>
                  </a:lnTo>
                  <a:lnTo>
                    <a:pt x="5276339" y="6384290"/>
                  </a:lnTo>
                  <a:lnTo>
                    <a:pt x="5293335" y="6362685"/>
                  </a:lnTo>
                  <a:lnTo>
                    <a:pt x="5310258" y="6330249"/>
                  </a:lnTo>
                  <a:lnTo>
                    <a:pt x="5327255" y="6308625"/>
                  </a:lnTo>
                  <a:lnTo>
                    <a:pt x="5361174" y="6276189"/>
                  </a:lnTo>
                  <a:lnTo>
                    <a:pt x="5395093" y="6276189"/>
                  </a:lnTo>
                  <a:lnTo>
                    <a:pt x="5429012" y="6265377"/>
                  </a:lnTo>
                  <a:lnTo>
                    <a:pt x="5462931" y="6254565"/>
                  </a:lnTo>
                  <a:lnTo>
                    <a:pt x="5496925" y="6243753"/>
                  </a:lnTo>
                  <a:lnTo>
                    <a:pt x="5530844" y="6243753"/>
                  </a:lnTo>
                  <a:lnTo>
                    <a:pt x="5581686" y="6232941"/>
                  </a:lnTo>
                  <a:lnTo>
                    <a:pt x="5615680" y="6222129"/>
                  </a:lnTo>
                  <a:lnTo>
                    <a:pt x="5649599" y="6222129"/>
                  </a:lnTo>
                  <a:lnTo>
                    <a:pt x="5700515" y="6211317"/>
                  </a:lnTo>
                  <a:lnTo>
                    <a:pt x="5734434" y="6200504"/>
                  </a:lnTo>
                  <a:lnTo>
                    <a:pt x="5768354" y="6200504"/>
                  </a:lnTo>
                  <a:lnTo>
                    <a:pt x="5819270" y="6189692"/>
                  </a:lnTo>
                  <a:lnTo>
                    <a:pt x="5853189" y="6178880"/>
                  </a:lnTo>
                  <a:lnTo>
                    <a:pt x="5912529" y="6178880"/>
                  </a:lnTo>
                  <a:lnTo>
                    <a:pt x="5946448" y="6168068"/>
                  </a:lnTo>
                  <a:lnTo>
                    <a:pt x="5980442" y="6157256"/>
                  </a:lnTo>
                  <a:lnTo>
                    <a:pt x="6014361" y="6146444"/>
                  </a:lnTo>
                  <a:lnTo>
                    <a:pt x="6031283" y="6135632"/>
                  </a:lnTo>
                  <a:lnTo>
                    <a:pt x="6031283" y="6114008"/>
                  </a:lnTo>
                  <a:lnTo>
                    <a:pt x="6048280" y="6103196"/>
                  </a:lnTo>
                  <a:lnTo>
                    <a:pt x="6048280" y="6081572"/>
                  </a:lnTo>
                  <a:lnTo>
                    <a:pt x="6048280" y="6059948"/>
                  </a:lnTo>
                  <a:lnTo>
                    <a:pt x="6048280" y="6038324"/>
                  </a:lnTo>
                  <a:lnTo>
                    <a:pt x="6065277" y="6016700"/>
                  </a:lnTo>
                  <a:lnTo>
                    <a:pt x="6082199" y="6005888"/>
                  </a:lnTo>
                  <a:lnTo>
                    <a:pt x="6099196" y="6005888"/>
                  </a:lnTo>
                  <a:lnTo>
                    <a:pt x="6116119" y="6005888"/>
                  </a:lnTo>
                  <a:lnTo>
                    <a:pt x="6099196" y="5995076"/>
                  </a:lnTo>
                  <a:lnTo>
                    <a:pt x="6099196" y="5984264"/>
                  </a:lnTo>
                  <a:lnTo>
                    <a:pt x="6082199" y="5973452"/>
                  </a:lnTo>
                  <a:lnTo>
                    <a:pt x="6065277" y="5962640"/>
                  </a:lnTo>
                  <a:lnTo>
                    <a:pt x="6048280" y="5962640"/>
                  </a:lnTo>
                  <a:lnTo>
                    <a:pt x="6031283" y="5962640"/>
                  </a:lnTo>
                  <a:lnTo>
                    <a:pt x="6014361" y="5951828"/>
                  </a:lnTo>
                  <a:lnTo>
                    <a:pt x="5997364" y="5908580"/>
                  </a:lnTo>
                  <a:lnTo>
                    <a:pt x="5980442" y="5876144"/>
                  </a:lnTo>
                  <a:lnTo>
                    <a:pt x="5980442" y="5692339"/>
                  </a:lnTo>
                  <a:lnTo>
                    <a:pt x="5963445" y="5659903"/>
                  </a:lnTo>
                  <a:lnTo>
                    <a:pt x="5946448" y="5649091"/>
                  </a:lnTo>
                  <a:lnTo>
                    <a:pt x="5929526" y="5649091"/>
                  </a:lnTo>
                  <a:lnTo>
                    <a:pt x="5912529" y="5638279"/>
                  </a:lnTo>
                  <a:lnTo>
                    <a:pt x="5870111" y="5638279"/>
                  </a:lnTo>
                  <a:lnTo>
                    <a:pt x="5853189" y="5627467"/>
                  </a:lnTo>
                  <a:lnTo>
                    <a:pt x="5819270" y="5627467"/>
                  </a:lnTo>
                  <a:lnTo>
                    <a:pt x="5802273" y="5627467"/>
                  </a:lnTo>
                  <a:lnTo>
                    <a:pt x="5785276" y="5616655"/>
                  </a:lnTo>
                  <a:lnTo>
                    <a:pt x="5785276" y="5595031"/>
                  </a:lnTo>
                  <a:lnTo>
                    <a:pt x="5785276" y="5568001"/>
                  </a:lnTo>
                  <a:lnTo>
                    <a:pt x="5802273" y="5546377"/>
                  </a:lnTo>
                  <a:lnTo>
                    <a:pt x="5819270" y="5524753"/>
                  </a:lnTo>
                  <a:lnTo>
                    <a:pt x="5836192" y="5513941"/>
                  </a:lnTo>
                  <a:lnTo>
                    <a:pt x="5853189" y="5492317"/>
                  </a:lnTo>
                  <a:lnTo>
                    <a:pt x="5870111" y="5470693"/>
                  </a:lnTo>
                  <a:lnTo>
                    <a:pt x="5895606" y="5459881"/>
                  </a:lnTo>
                  <a:lnTo>
                    <a:pt x="5912529" y="5449069"/>
                  </a:lnTo>
                  <a:lnTo>
                    <a:pt x="5912529" y="5438257"/>
                  </a:lnTo>
                  <a:lnTo>
                    <a:pt x="5912529" y="5416633"/>
                  </a:lnTo>
                  <a:lnTo>
                    <a:pt x="5912529" y="5405821"/>
                  </a:lnTo>
                  <a:lnTo>
                    <a:pt x="5895606" y="5395009"/>
                  </a:lnTo>
                  <a:lnTo>
                    <a:pt x="5895606" y="5373384"/>
                  </a:lnTo>
                  <a:lnTo>
                    <a:pt x="5870111" y="5362572"/>
                  </a:lnTo>
                  <a:lnTo>
                    <a:pt x="5853189" y="5351760"/>
                  </a:lnTo>
                  <a:lnTo>
                    <a:pt x="5853189" y="5330136"/>
                  </a:lnTo>
                  <a:lnTo>
                    <a:pt x="5870111" y="5308512"/>
                  </a:lnTo>
                  <a:lnTo>
                    <a:pt x="5895606" y="5286888"/>
                  </a:lnTo>
                  <a:lnTo>
                    <a:pt x="5912529" y="5276076"/>
                  </a:lnTo>
                  <a:lnTo>
                    <a:pt x="5946448" y="5265264"/>
                  </a:lnTo>
                  <a:lnTo>
                    <a:pt x="5963445" y="5254452"/>
                  </a:lnTo>
                  <a:lnTo>
                    <a:pt x="5980442" y="5243640"/>
                  </a:lnTo>
                  <a:lnTo>
                    <a:pt x="6014361" y="5222016"/>
                  </a:lnTo>
                  <a:lnTo>
                    <a:pt x="6031283" y="5189580"/>
                  </a:lnTo>
                  <a:lnTo>
                    <a:pt x="6031283" y="5157191"/>
                  </a:lnTo>
                  <a:lnTo>
                    <a:pt x="6048280" y="5124755"/>
                  </a:lnTo>
                  <a:lnTo>
                    <a:pt x="6048280" y="5081507"/>
                  </a:lnTo>
                  <a:lnTo>
                    <a:pt x="6082199" y="5070695"/>
                  </a:lnTo>
                  <a:lnTo>
                    <a:pt x="6099196" y="5049071"/>
                  </a:lnTo>
                  <a:lnTo>
                    <a:pt x="6133116" y="5038259"/>
                  </a:lnTo>
                  <a:lnTo>
                    <a:pt x="6167035" y="5027447"/>
                  </a:lnTo>
                  <a:lnTo>
                    <a:pt x="6200954" y="5016635"/>
                  </a:lnTo>
                  <a:lnTo>
                    <a:pt x="6234873" y="5005823"/>
                  </a:lnTo>
                  <a:lnTo>
                    <a:pt x="6268867" y="5005823"/>
                  </a:lnTo>
                  <a:lnTo>
                    <a:pt x="6302786" y="4995011"/>
                  </a:lnTo>
                  <a:lnTo>
                    <a:pt x="6336705" y="4995011"/>
                  </a:lnTo>
                  <a:lnTo>
                    <a:pt x="6370625" y="4995011"/>
                  </a:lnTo>
                  <a:lnTo>
                    <a:pt x="6404544" y="4995011"/>
                  </a:lnTo>
                  <a:lnTo>
                    <a:pt x="6438463" y="4984199"/>
                  </a:lnTo>
                  <a:lnTo>
                    <a:pt x="6489379" y="4984199"/>
                  </a:lnTo>
                  <a:lnTo>
                    <a:pt x="6523298" y="4984199"/>
                  </a:lnTo>
                  <a:lnTo>
                    <a:pt x="6557218" y="4995011"/>
                  </a:lnTo>
                  <a:lnTo>
                    <a:pt x="6591211" y="4995011"/>
                  </a:lnTo>
                  <a:lnTo>
                    <a:pt x="6625131" y="4995011"/>
                  </a:lnTo>
                  <a:lnTo>
                    <a:pt x="6659050" y="5005823"/>
                  </a:lnTo>
                  <a:lnTo>
                    <a:pt x="6675972" y="5005823"/>
                  </a:lnTo>
                  <a:lnTo>
                    <a:pt x="6709966" y="5027447"/>
                  </a:lnTo>
                  <a:lnTo>
                    <a:pt x="6726888" y="5038259"/>
                  </a:lnTo>
                  <a:lnTo>
                    <a:pt x="6743885" y="5049071"/>
                  </a:lnTo>
                  <a:lnTo>
                    <a:pt x="6760807" y="5059883"/>
                  </a:lnTo>
                  <a:lnTo>
                    <a:pt x="6777804" y="5081507"/>
                  </a:lnTo>
                  <a:lnTo>
                    <a:pt x="6794801" y="5092319"/>
                  </a:lnTo>
                  <a:lnTo>
                    <a:pt x="6811723" y="5113943"/>
                  </a:lnTo>
                  <a:lnTo>
                    <a:pt x="6828720" y="5124755"/>
                  </a:lnTo>
                  <a:lnTo>
                    <a:pt x="6845643" y="5146379"/>
                  </a:lnTo>
                  <a:lnTo>
                    <a:pt x="6862640" y="5157191"/>
                  </a:lnTo>
                  <a:lnTo>
                    <a:pt x="6879562" y="5178815"/>
                  </a:lnTo>
                  <a:lnTo>
                    <a:pt x="6896559" y="5189580"/>
                  </a:lnTo>
                  <a:lnTo>
                    <a:pt x="6930478" y="5200392"/>
                  </a:lnTo>
                  <a:lnTo>
                    <a:pt x="6981394" y="5243640"/>
                  </a:lnTo>
                  <a:lnTo>
                    <a:pt x="7015313" y="5297700"/>
                  </a:lnTo>
                  <a:lnTo>
                    <a:pt x="7049233" y="5340948"/>
                  </a:lnTo>
                  <a:lnTo>
                    <a:pt x="7049233" y="5405821"/>
                  </a:lnTo>
                  <a:lnTo>
                    <a:pt x="7049233" y="5459881"/>
                  </a:lnTo>
                  <a:lnTo>
                    <a:pt x="7049233" y="5513941"/>
                  </a:lnTo>
                  <a:lnTo>
                    <a:pt x="7032310" y="5568001"/>
                  </a:lnTo>
                  <a:lnTo>
                    <a:pt x="7032310" y="5627467"/>
                  </a:lnTo>
                  <a:lnTo>
                    <a:pt x="7032310" y="5638279"/>
                  </a:lnTo>
                  <a:lnTo>
                    <a:pt x="7015313" y="5638279"/>
                  </a:lnTo>
                  <a:lnTo>
                    <a:pt x="7015313" y="5649091"/>
                  </a:lnTo>
                  <a:lnTo>
                    <a:pt x="7015313" y="5659903"/>
                  </a:lnTo>
                  <a:lnTo>
                    <a:pt x="7015313" y="5670715"/>
                  </a:lnTo>
                  <a:lnTo>
                    <a:pt x="7015313" y="5681527"/>
                  </a:lnTo>
                  <a:lnTo>
                    <a:pt x="7015313" y="5703151"/>
                  </a:lnTo>
                  <a:lnTo>
                    <a:pt x="6998391" y="5735587"/>
                  </a:lnTo>
                  <a:lnTo>
                    <a:pt x="6981394" y="5746399"/>
                  </a:lnTo>
                  <a:lnTo>
                    <a:pt x="6947475" y="5768023"/>
                  </a:lnTo>
                  <a:lnTo>
                    <a:pt x="6930478" y="5789647"/>
                  </a:lnTo>
                  <a:lnTo>
                    <a:pt x="6896559" y="5800460"/>
                  </a:lnTo>
                  <a:lnTo>
                    <a:pt x="6862640" y="5822084"/>
                  </a:lnTo>
                  <a:lnTo>
                    <a:pt x="6828720" y="5843708"/>
                  </a:lnTo>
                  <a:lnTo>
                    <a:pt x="6811723" y="5854520"/>
                  </a:lnTo>
                  <a:lnTo>
                    <a:pt x="6794801" y="5876144"/>
                  </a:lnTo>
                  <a:lnTo>
                    <a:pt x="6794801" y="5908580"/>
                  </a:lnTo>
                  <a:lnTo>
                    <a:pt x="6777804" y="5930204"/>
                  </a:lnTo>
                  <a:lnTo>
                    <a:pt x="6794801" y="5941016"/>
                  </a:lnTo>
                  <a:lnTo>
                    <a:pt x="6794801" y="5962640"/>
                  </a:lnTo>
                  <a:lnTo>
                    <a:pt x="6811723" y="5984264"/>
                  </a:lnTo>
                  <a:lnTo>
                    <a:pt x="6828720" y="5995076"/>
                  </a:lnTo>
                  <a:lnTo>
                    <a:pt x="6845643" y="5995076"/>
                  </a:lnTo>
                  <a:lnTo>
                    <a:pt x="6845643" y="5995076"/>
                  </a:lnTo>
                  <a:lnTo>
                    <a:pt x="6862640" y="6005888"/>
                  </a:lnTo>
                  <a:lnTo>
                    <a:pt x="6879562" y="6005888"/>
                  </a:lnTo>
                  <a:lnTo>
                    <a:pt x="6896559" y="6005888"/>
                  </a:lnTo>
                  <a:lnTo>
                    <a:pt x="6930478" y="6016700"/>
                  </a:lnTo>
                  <a:lnTo>
                    <a:pt x="6947475" y="6027512"/>
                  </a:lnTo>
                  <a:lnTo>
                    <a:pt x="6947475" y="6049136"/>
                  </a:lnTo>
                  <a:lnTo>
                    <a:pt x="6964397" y="6059948"/>
                  </a:lnTo>
                  <a:lnTo>
                    <a:pt x="6964397" y="6081572"/>
                  </a:lnTo>
                  <a:lnTo>
                    <a:pt x="6964397" y="6103196"/>
                  </a:lnTo>
                  <a:lnTo>
                    <a:pt x="6981394" y="6114008"/>
                  </a:lnTo>
                  <a:lnTo>
                    <a:pt x="6998391" y="6135632"/>
                  </a:lnTo>
                  <a:lnTo>
                    <a:pt x="7015313" y="6146444"/>
                  </a:lnTo>
                  <a:lnTo>
                    <a:pt x="7049233" y="6157256"/>
                  </a:lnTo>
                  <a:lnTo>
                    <a:pt x="7083152" y="6168068"/>
                  </a:lnTo>
                  <a:lnTo>
                    <a:pt x="7100149" y="6168068"/>
                  </a:lnTo>
                  <a:lnTo>
                    <a:pt x="7134068" y="6178880"/>
                  </a:lnTo>
                  <a:lnTo>
                    <a:pt x="7167987" y="6178880"/>
                  </a:lnTo>
                  <a:lnTo>
                    <a:pt x="7210405" y="6178880"/>
                  </a:lnTo>
                  <a:lnTo>
                    <a:pt x="7244324" y="6189692"/>
                  </a:lnTo>
                  <a:lnTo>
                    <a:pt x="7278318" y="6189692"/>
                  </a:lnTo>
                  <a:lnTo>
                    <a:pt x="7312237" y="6189692"/>
                  </a:lnTo>
                  <a:lnTo>
                    <a:pt x="7346156" y="6200504"/>
                  </a:lnTo>
                  <a:lnTo>
                    <a:pt x="7380075" y="6200504"/>
                  </a:lnTo>
                  <a:lnTo>
                    <a:pt x="7413995" y="6200504"/>
                  </a:lnTo>
                  <a:lnTo>
                    <a:pt x="7447914" y="6211317"/>
                  </a:lnTo>
                  <a:lnTo>
                    <a:pt x="7498755" y="6232941"/>
                  </a:lnTo>
                  <a:lnTo>
                    <a:pt x="7533047" y="6254565"/>
                  </a:lnTo>
                  <a:lnTo>
                    <a:pt x="7566594" y="6276189"/>
                  </a:lnTo>
                  <a:lnTo>
                    <a:pt x="7583740" y="6297813"/>
                  </a:lnTo>
                  <a:lnTo>
                    <a:pt x="7617286" y="6330249"/>
                  </a:lnTo>
                  <a:lnTo>
                    <a:pt x="7651578" y="6351873"/>
                  </a:lnTo>
                  <a:lnTo>
                    <a:pt x="7668724" y="6373497"/>
                  </a:lnTo>
                  <a:lnTo>
                    <a:pt x="7702271" y="6395102"/>
                  </a:lnTo>
                  <a:lnTo>
                    <a:pt x="7719417" y="6427538"/>
                  </a:lnTo>
                  <a:lnTo>
                    <a:pt x="7736563" y="6427538"/>
                  </a:lnTo>
                  <a:lnTo>
                    <a:pt x="7752963" y="6427538"/>
                  </a:lnTo>
                  <a:lnTo>
                    <a:pt x="7770109" y="6427538"/>
                  </a:lnTo>
                  <a:lnTo>
                    <a:pt x="7821547" y="6405914"/>
                  </a:lnTo>
                  <a:lnTo>
                    <a:pt x="7872239" y="6384290"/>
                  </a:lnTo>
                  <a:lnTo>
                    <a:pt x="7922932" y="6351873"/>
                  </a:lnTo>
                  <a:lnTo>
                    <a:pt x="7957224" y="6330249"/>
                  </a:lnTo>
                  <a:lnTo>
                    <a:pt x="8007916" y="6297813"/>
                  </a:lnTo>
                  <a:lnTo>
                    <a:pt x="8025062" y="6254565"/>
                  </a:lnTo>
                  <a:lnTo>
                    <a:pt x="8058609" y="6222129"/>
                  </a:lnTo>
                  <a:lnTo>
                    <a:pt x="8092901" y="6189692"/>
                  </a:lnTo>
                  <a:lnTo>
                    <a:pt x="8109301" y="6178880"/>
                  </a:lnTo>
                  <a:lnTo>
                    <a:pt x="8126447" y="6178880"/>
                  </a:lnTo>
                  <a:lnTo>
                    <a:pt x="8143593" y="6178880"/>
                  </a:lnTo>
                  <a:lnTo>
                    <a:pt x="8160739" y="6168068"/>
                  </a:lnTo>
                  <a:lnTo>
                    <a:pt x="8194286" y="6168068"/>
                  </a:lnTo>
                  <a:lnTo>
                    <a:pt x="8211432" y="6168068"/>
                  </a:lnTo>
                  <a:lnTo>
                    <a:pt x="8228578" y="6157256"/>
                  </a:lnTo>
                  <a:lnTo>
                    <a:pt x="8244978" y="6157256"/>
                  </a:lnTo>
                  <a:lnTo>
                    <a:pt x="8262124" y="6135632"/>
                  </a:lnTo>
                  <a:lnTo>
                    <a:pt x="8262124" y="6103196"/>
                  </a:lnTo>
                  <a:lnTo>
                    <a:pt x="8262124" y="6081572"/>
                  </a:lnTo>
                  <a:lnTo>
                    <a:pt x="8244978" y="6049136"/>
                  </a:lnTo>
                  <a:lnTo>
                    <a:pt x="8211432" y="6038324"/>
                  </a:lnTo>
                  <a:lnTo>
                    <a:pt x="8177140" y="6027512"/>
                  </a:lnTo>
                  <a:lnTo>
                    <a:pt x="8143593" y="6016700"/>
                  </a:lnTo>
                  <a:lnTo>
                    <a:pt x="8109301" y="6005888"/>
                  </a:lnTo>
                  <a:lnTo>
                    <a:pt x="8075755" y="6005888"/>
                  </a:lnTo>
                  <a:lnTo>
                    <a:pt x="8025062" y="6005888"/>
                  </a:lnTo>
                  <a:lnTo>
                    <a:pt x="7990770" y="6005888"/>
                  </a:lnTo>
                  <a:lnTo>
                    <a:pt x="7957224" y="6005888"/>
                  </a:lnTo>
                  <a:lnTo>
                    <a:pt x="7940078" y="5995076"/>
                  </a:lnTo>
                  <a:lnTo>
                    <a:pt x="7922932" y="5995076"/>
                  </a:lnTo>
                  <a:lnTo>
                    <a:pt x="7922932" y="5984264"/>
                  </a:lnTo>
                  <a:lnTo>
                    <a:pt x="7905786" y="5973452"/>
                  </a:lnTo>
                  <a:lnTo>
                    <a:pt x="7905786" y="5951828"/>
                  </a:lnTo>
                  <a:lnTo>
                    <a:pt x="7905786" y="5941016"/>
                  </a:lnTo>
                  <a:lnTo>
                    <a:pt x="7905786" y="5919392"/>
                  </a:lnTo>
                  <a:lnTo>
                    <a:pt x="7905786" y="5908580"/>
                  </a:lnTo>
                  <a:lnTo>
                    <a:pt x="7889385" y="5876144"/>
                  </a:lnTo>
                  <a:lnTo>
                    <a:pt x="7872239" y="5843708"/>
                  </a:lnTo>
                  <a:lnTo>
                    <a:pt x="7872239" y="5822084"/>
                  </a:lnTo>
                  <a:lnTo>
                    <a:pt x="7855093" y="5800460"/>
                  </a:lnTo>
                  <a:lnTo>
                    <a:pt x="7821547" y="5768023"/>
                  </a:lnTo>
                  <a:lnTo>
                    <a:pt x="7804401" y="5746399"/>
                  </a:lnTo>
                  <a:lnTo>
                    <a:pt x="7787255" y="5735587"/>
                  </a:lnTo>
                  <a:lnTo>
                    <a:pt x="7752963" y="5713963"/>
                  </a:lnTo>
                  <a:lnTo>
                    <a:pt x="7770109" y="5703151"/>
                  </a:lnTo>
                  <a:lnTo>
                    <a:pt x="7770109" y="5692339"/>
                  </a:lnTo>
                  <a:lnTo>
                    <a:pt x="7787255" y="5681527"/>
                  </a:lnTo>
                  <a:lnTo>
                    <a:pt x="7787255" y="5670715"/>
                  </a:lnTo>
                  <a:lnTo>
                    <a:pt x="7804401" y="5659903"/>
                  </a:lnTo>
                  <a:lnTo>
                    <a:pt x="7804401" y="5649091"/>
                  </a:lnTo>
                  <a:lnTo>
                    <a:pt x="7821547" y="5638279"/>
                  </a:lnTo>
                  <a:lnTo>
                    <a:pt x="7821547" y="5616655"/>
                  </a:lnTo>
                  <a:lnTo>
                    <a:pt x="7787255" y="5584219"/>
                  </a:lnTo>
                  <a:lnTo>
                    <a:pt x="7787255" y="5546377"/>
                  </a:lnTo>
                  <a:lnTo>
                    <a:pt x="7770109" y="5513941"/>
                  </a:lnTo>
                  <a:lnTo>
                    <a:pt x="7770109" y="5330136"/>
                  </a:lnTo>
                  <a:lnTo>
                    <a:pt x="7752963" y="5330136"/>
                  </a:lnTo>
                  <a:lnTo>
                    <a:pt x="7736563" y="5330136"/>
                  </a:lnTo>
                  <a:lnTo>
                    <a:pt x="7719417" y="5330136"/>
                  </a:lnTo>
                  <a:lnTo>
                    <a:pt x="7702271" y="5330136"/>
                  </a:lnTo>
                  <a:lnTo>
                    <a:pt x="7685125" y="5330136"/>
                  </a:lnTo>
                  <a:lnTo>
                    <a:pt x="7668724" y="5330136"/>
                  </a:lnTo>
                  <a:lnTo>
                    <a:pt x="7651578" y="5330136"/>
                  </a:lnTo>
                  <a:lnTo>
                    <a:pt x="7634432" y="5330136"/>
                  </a:lnTo>
                  <a:lnTo>
                    <a:pt x="7617286" y="5330136"/>
                  </a:lnTo>
                  <a:lnTo>
                    <a:pt x="7600886" y="5319324"/>
                  </a:lnTo>
                  <a:lnTo>
                    <a:pt x="7583740" y="5319324"/>
                  </a:lnTo>
                  <a:lnTo>
                    <a:pt x="7583740" y="5276076"/>
                  </a:lnTo>
                  <a:lnTo>
                    <a:pt x="7600886" y="5254452"/>
                  </a:lnTo>
                  <a:lnTo>
                    <a:pt x="7617286" y="5232828"/>
                  </a:lnTo>
                  <a:lnTo>
                    <a:pt x="7634432" y="5222016"/>
                  </a:lnTo>
                  <a:lnTo>
                    <a:pt x="7668724" y="5211204"/>
                  </a:lnTo>
                  <a:lnTo>
                    <a:pt x="7685125" y="5189580"/>
                  </a:lnTo>
                  <a:lnTo>
                    <a:pt x="7719417" y="5178815"/>
                  </a:lnTo>
                  <a:lnTo>
                    <a:pt x="7752963" y="5178815"/>
                  </a:lnTo>
                  <a:lnTo>
                    <a:pt x="7770109" y="5168003"/>
                  </a:lnTo>
                  <a:lnTo>
                    <a:pt x="7804401" y="5157191"/>
                  </a:lnTo>
                  <a:lnTo>
                    <a:pt x="7837947" y="5146379"/>
                  </a:lnTo>
                  <a:lnTo>
                    <a:pt x="7872239" y="5135567"/>
                  </a:lnTo>
                  <a:lnTo>
                    <a:pt x="7905786" y="5135567"/>
                  </a:lnTo>
                  <a:lnTo>
                    <a:pt x="7940078" y="5124755"/>
                  </a:lnTo>
                  <a:lnTo>
                    <a:pt x="7973624" y="5113943"/>
                  </a:lnTo>
                  <a:lnTo>
                    <a:pt x="8007916" y="5103131"/>
                  </a:lnTo>
                  <a:lnTo>
                    <a:pt x="8025062" y="5081507"/>
                  </a:lnTo>
                  <a:lnTo>
                    <a:pt x="8058609" y="5070695"/>
                  </a:lnTo>
                  <a:lnTo>
                    <a:pt x="8109301" y="5059883"/>
                  </a:lnTo>
                  <a:lnTo>
                    <a:pt x="8143593" y="5049071"/>
                  </a:lnTo>
                  <a:lnTo>
                    <a:pt x="8177140" y="5038259"/>
                  </a:lnTo>
                  <a:lnTo>
                    <a:pt x="8228578" y="5027447"/>
                  </a:lnTo>
                  <a:lnTo>
                    <a:pt x="8262124" y="5016635"/>
                  </a:lnTo>
                  <a:lnTo>
                    <a:pt x="8313562" y="5016635"/>
                  </a:lnTo>
                  <a:lnTo>
                    <a:pt x="8347108" y="5005823"/>
                  </a:lnTo>
                  <a:lnTo>
                    <a:pt x="8397801" y="5005823"/>
                  </a:lnTo>
                  <a:lnTo>
                    <a:pt x="8432093" y="5005823"/>
                  </a:lnTo>
                  <a:lnTo>
                    <a:pt x="8482785" y="5005823"/>
                  </a:lnTo>
                  <a:lnTo>
                    <a:pt x="8525278" y="5005823"/>
                  </a:lnTo>
                  <a:lnTo>
                    <a:pt x="8575970" y="5016635"/>
                  </a:lnTo>
                  <a:lnTo>
                    <a:pt x="8610262" y="5027447"/>
                  </a:lnTo>
                  <a:lnTo>
                    <a:pt x="8660954" y="5038259"/>
                  </a:lnTo>
                  <a:lnTo>
                    <a:pt x="8695246" y="5049071"/>
                  </a:lnTo>
                  <a:lnTo>
                    <a:pt x="8728793" y="5059883"/>
                  </a:lnTo>
                  <a:lnTo>
                    <a:pt x="8763085" y="5081507"/>
                  </a:lnTo>
                  <a:lnTo>
                    <a:pt x="8779485" y="5113943"/>
                  </a:lnTo>
                  <a:lnTo>
                    <a:pt x="8813777" y="5135567"/>
                  </a:lnTo>
                  <a:lnTo>
                    <a:pt x="8847324" y="5168003"/>
                  </a:lnTo>
                  <a:lnTo>
                    <a:pt x="8864470" y="5178815"/>
                  </a:lnTo>
                  <a:lnTo>
                    <a:pt x="8898762" y="5189580"/>
                  </a:lnTo>
                  <a:lnTo>
                    <a:pt x="8932308" y="5178815"/>
                  </a:lnTo>
                </a:path>
                <a:path w="9136380" h="6858000">
                  <a:moveTo>
                    <a:pt x="9135823" y="0"/>
                  </a:moveTo>
                  <a:lnTo>
                    <a:pt x="9135823" y="6857997"/>
                  </a:lnTo>
                </a:path>
                <a:path w="9136380" h="6858000">
                  <a:moveTo>
                    <a:pt x="0" y="6857997"/>
                  </a:moveTo>
                  <a:lnTo>
                    <a:pt x="0" y="0"/>
                  </a:lnTo>
                </a:path>
              </a:pathLst>
            </a:custGeom>
            <a:ln w="13878">
              <a:solidFill>
                <a:srgbClr val="0D0D0C"/>
              </a:solidFill>
            </a:ln>
          </p:spPr>
          <p:txBody>
            <a:bodyPr wrap="square" lIns="0" tIns="0" rIns="0" bIns="0" rtlCol="0"/>
            <a:lstStyle/>
            <a:p>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205214" rIns="0" bIns="0" rtlCol="0">
            <a:spAutoFit/>
          </a:bodyPr>
          <a:lstStyle/>
          <a:p>
            <a:pPr marL="2695575" marR="5080" indent="-1425575">
              <a:lnSpc>
                <a:spcPct val="100000"/>
              </a:lnSpc>
              <a:spcBef>
                <a:spcPts val="100"/>
              </a:spcBef>
            </a:pPr>
            <a:r>
              <a:rPr sz="4400" u="none" dirty="0"/>
              <a:t>E. FUTURE GOALS</a:t>
            </a:r>
            <a:r>
              <a:rPr sz="4400" u="none" spc="-105" dirty="0"/>
              <a:t> </a:t>
            </a:r>
            <a:r>
              <a:rPr sz="4400" u="none" dirty="0"/>
              <a:t>AND  OBJECTIVES</a:t>
            </a:r>
            <a:endParaRPr sz="4400"/>
          </a:p>
        </p:txBody>
      </p:sp>
      <p:sp>
        <p:nvSpPr>
          <p:cNvPr id="3" name="object 3"/>
          <p:cNvSpPr txBox="1"/>
          <p:nvPr/>
        </p:nvSpPr>
        <p:spPr>
          <a:xfrm>
            <a:off x="78739" y="1392681"/>
            <a:ext cx="7262495" cy="4975860"/>
          </a:xfrm>
          <a:prstGeom prst="rect">
            <a:avLst/>
          </a:prstGeom>
        </p:spPr>
        <p:txBody>
          <a:bodyPr vert="horz" wrap="square" lIns="0" tIns="12065" rIns="0" bIns="0" rtlCol="0">
            <a:spAutoFit/>
          </a:bodyPr>
          <a:lstStyle/>
          <a:p>
            <a:pPr marL="355600" marR="5080" indent="-342900">
              <a:lnSpc>
                <a:spcPct val="100000"/>
              </a:lnSpc>
              <a:spcBef>
                <a:spcPts val="95"/>
              </a:spcBef>
              <a:buChar char="•"/>
              <a:tabLst>
                <a:tab pos="354965" algn="l"/>
                <a:tab pos="355600" algn="l"/>
              </a:tabLst>
            </a:pPr>
            <a:r>
              <a:rPr sz="2800" spc="-5" dirty="0">
                <a:solidFill>
                  <a:srgbClr val="FFFFFF"/>
                </a:solidFill>
                <a:latin typeface="Times New Roman"/>
                <a:cs typeface="Times New Roman"/>
              </a:rPr>
              <a:t>At the end </a:t>
            </a:r>
            <a:r>
              <a:rPr sz="2800" dirty="0">
                <a:solidFill>
                  <a:srgbClr val="FFFFFF"/>
                </a:solidFill>
                <a:latin typeface="Times New Roman"/>
                <a:cs typeface="Times New Roman"/>
              </a:rPr>
              <a:t>of the </a:t>
            </a:r>
            <a:r>
              <a:rPr sz="2800" spc="-5" dirty="0">
                <a:solidFill>
                  <a:srgbClr val="FFFFFF"/>
                </a:solidFill>
                <a:latin typeface="Times New Roman"/>
                <a:cs typeface="Times New Roman"/>
              </a:rPr>
              <a:t>interview, the employer </a:t>
            </a:r>
            <a:r>
              <a:rPr sz="2800" dirty="0">
                <a:solidFill>
                  <a:srgbClr val="FFFFFF"/>
                </a:solidFill>
                <a:latin typeface="Times New Roman"/>
                <a:cs typeface="Times New Roman"/>
              </a:rPr>
              <a:t>should  </a:t>
            </a:r>
            <a:r>
              <a:rPr sz="2800" spc="-5" dirty="0">
                <a:solidFill>
                  <a:srgbClr val="FFFFFF"/>
                </a:solidFill>
                <a:latin typeface="Times New Roman"/>
                <a:cs typeface="Times New Roman"/>
              </a:rPr>
              <a:t>allow some time to create a development</a:t>
            </a:r>
            <a:r>
              <a:rPr sz="2800" spc="-30" dirty="0">
                <a:solidFill>
                  <a:srgbClr val="FFFFFF"/>
                </a:solidFill>
                <a:latin typeface="Times New Roman"/>
                <a:cs typeface="Times New Roman"/>
              </a:rPr>
              <a:t> </a:t>
            </a:r>
            <a:r>
              <a:rPr sz="2800" spc="-5" dirty="0">
                <a:solidFill>
                  <a:srgbClr val="FFFFFF"/>
                </a:solidFill>
                <a:latin typeface="Times New Roman"/>
                <a:cs typeface="Times New Roman"/>
              </a:rPr>
              <a:t>plan.</a:t>
            </a:r>
            <a:endParaRPr sz="2800">
              <a:latin typeface="Times New Roman"/>
              <a:cs typeface="Times New Roman"/>
            </a:endParaRPr>
          </a:p>
          <a:p>
            <a:pPr marL="355600" marR="513715" indent="-342900">
              <a:lnSpc>
                <a:spcPct val="100000"/>
              </a:lnSpc>
              <a:spcBef>
                <a:spcPts val="675"/>
              </a:spcBef>
              <a:buChar char="•"/>
              <a:tabLst>
                <a:tab pos="354965" algn="l"/>
                <a:tab pos="355600" algn="l"/>
              </a:tabLst>
            </a:pPr>
            <a:r>
              <a:rPr sz="2800" spc="-5" dirty="0">
                <a:solidFill>
                  <a:srgbClr val="FFFFFF"/>
                </a:solidFill>
                <a:latin typeface="Times New Roman"/>
                <a:cs typeface="Times New Roman"/>
              </a:rPr>
              <a:t>The employer </a:t>
            </a:r>
            <a:r>
              <a:rPr sz="2800" dirty="0">
                <a:solidFill>
                  <a:srgbClr val="FFFFFF"/>
                </a:solidFill>
                <a:latin typeface="Times New Roman"/>
                <a:cs typeface="Times New Roman"/>
              </a:rPr>
              <a:t>should </a:t>
            </a:r>
            <a:r>
              <a:rPr sz="2800" spc="-5" dirty="0">
                <a:solidFill>
                  <a:srgbClr val="FFFFFF"/>
                </a:solidFill>
                <a:latin typeface="Times New Roman"/>
                <a:cs typeface="Times New Roman"/>
              </a:rPr>
              <a:t>record specific </a:t>
            </a:r>
            <a:r>
              <a:rPr sz="2800" dirty="0">
                <a:solidFill>
                  <a:srgbClr val="FFFFFF"/>
                </a:solidFill>
                <a:latin typeface="Times New Roman"/>
                <a:cs typeface="Times New Roman"/>
              </a:rPr>
              <a:t>goals,  </a:t>
            </a:r>
            <a:r>
              <a:rPr sz="2800" spc="-5" dirty="0">
                <a:solidFill>
                  <a:srgbClr val="FFFFFF"/>
                </a:solidFill>
                <a:latin typeface="Times New Roman"/>
                <a:cs typeface="Times New Roman"/>
              </a:rPr>
              <a:t>targets or benchmarks that </a:t>
            </a:r>
            <a:r>
              <a:rPr sz="2800" dirty="0">
                <a:solidFill>
                  <a:srgbClr val="FFFFFF"/>
                </a:solidFill>
                <a:latin typeface="Times New Roman"/>
                <a:cs typeface="Times New Roman"/>
              </a:rPr>
              <a:t>the </a:t>
            </a:r>
            <a:r>
              <a:rPr sz="2800" spc="-5" dirty="0">
                <a:solidFill>
                  <a:srgbClr val="FFFFFF"/>
                </a:solidFill>
                <a:latin typeface="Times New Roman"/>
                <a:cs typeface="Times New Roman"/>
              </a:rPr>
              <a:t>employee</a:t>
            </a:r>
            <a:r>
              <a:rPr sz="2800" spc="-45" dirty="0">
                <a:solidFill>
                  <a:srgbClr val="FFFFFF"/>
                </a:solidFill>
                <a:latin typeface="Times New Roman"/>
                <a:cs typeface="Times New Roman"/>
              </a:rPr>
              <a:t> </a:t>
            </a:r>
            <a:r>
              <a:rPr sz="2800" spc="-5" dirty="0">
                <a:solidFill>
                  <a:srgbClr val="FFFFFF"/>
                </a:solidFill>
                <a:latin typeface="Times New Roman"/>
                <a:cs typeface="Times New Roman"/>
              </a:rPr>
              <a:t>will  attempt to</a:t>
            </a:r>
            <a:r>
              <a:rPr sz="2800" spc="-10" dirty="0">
                <a:solidFill>
                  <a:srgbClr val="FFFFFF"/>
                </a:solidFill>
                <a:latin typeface="Times New Roman"/>
                <a:cs typeface="Times New Roman"/>
              </a:rPr>
              <a:t> </a:t>
            </a:r>
            <a:r>
              <a:rPr sz="2800" spc="-5" dirty="0">
                <a:solidFill>
                  <a:srgbClr val="FFFFFF"/>
                </a:solidFill>
                <a:latin typeface="Times New Roman"/>
                <a:cs typeface="Times New Roman"/>
              </a:rPr>
              <a:t>achieve.</a:t>
            </a:r>
            <a:endParaRPr sz="2800">
              <a:latin typeface="Times New Roman"/>
              <a:cs typeface="Times New Roman"/>
            </a:endParaRPr>
          </a:p>
          <a:p>
            <a:pPr marL="355600" marR="373380" indent="-342900">
              <a:lnSpc>
                <a:spcPct val="100000"/>
              </a:lnSpc>
              <a:spcBef>
                <a:spcPts val="675"/>
              </a:spcBef>
              <a:buChar char="•"/>
              <a:tabLst>
                <a:tab pos="354965" algn="l"/>
                <a:tab pos="355600" algn="l"/>
              </a:tabLst>
            </a:pPr>
            <a:r>
              <a:rPr sz="2800" spc="-5" dirty="0">
                <a:solidFill>
                  <a:srgbClr val="FFFFFF"/>
                </a:solidFill>
                <a:latin typeface="Times New Roman"/>
                <a:cs typeface="Times New Roman"/>
              </a:rPr>
              <a:t>Both employer and employee </a:t>
            </a:r>
            <a:r>
              <a:rPr sz="2800" dirty="0">
                <a:solidFill>
                  <a:srgbClr val="FFFFFF"/>
                </a:solidFill>
                <a:latin typeface="Times New Roman"/>
                <a:cs typeface="Times New Roman"/>
              </a:rPr>
              <a:t>should </a:t>
            </a:r>
            <a:r>
              <a:rPr sz="2800" spc="-5" dirty="0">
                <a:solidFill>
                  <a:srgbClr val="FFFFFF"/>
                </a:solidFill>
                <a:latin typeface="Times New Roman"/>
                <a:cs typeface="Times New Roman"/>
              </a:rPr>
              <a:t>agree</a:t>
            </a:r>
            <a:r>
              <a:rPr sz="2800" spc="-50" dirty="0">
                <a:solidFill>
                  <a:srgbClr val="FFFFFF"/>
                </a:solidFill>
                <a:latin typeface="Times New Roman"/>
                <a:cs typeface="Times New Roman"/>
              </a:rPr>
              <a:t> </a:t>
            </a:r>
            <a:r>
              <a:rPr sz="2800" spc="-5" dirty="0">
                <a:solidFill>
                  <a:srgbClr val="FFFFFF"/>
                </a:solidFill>
                <a:latin typeface="Times New Roman"/>
                <a:cs typeface="Times New Roman"/>
              </a:rPr>
              <a:t>on  </a:t>
            </a:r>
            <a:r>
              <a:rPr sz="2800" dirty="0">
                <a:solidFill>
                  <a:srgbClr val="FFFFFF"/>
                </a:solidFill>
                <a:latin typeface="Times New Roman"/>
                <a:cs typeface="Times New Roman"/>
              </a:rPr>
              <a:t>the </a:t>
            </a:r>
            <a:r>
              <a:rPr sz="2800" spc="-5" dirty="0">
                <a:solidFill>
                  <a:srgbClr val="FFFFFF"/>
                </a:solidFill>
                <a:latin typeface="Times New Roman"/>
                <a:cs typeface="Times New Roman"/>
              </a:rPr>
              <a:t>steps to be taken to achieve these</a:t>
            </a:r>
            <a:r>
              <a:rPr sz="2800" spc="-40" dirty="0">
                <a:solidFill>
                  <a:srgbClr val="FFFFFF"/>
                </a:solidFill>
                <a:latin typeface="Times New Roman"/>
                <a:cs typeface="Times New Roman"/>
              </a:rPr>
              <a:t> </a:t>
            </a:r>
            <a:r>
              <a:rPr sz="2800" spc="-5" dirty="0">
                <a:solidFill>
                  <a:srgbClr val="FFFFFF"/>
                </a:solidFill>
                <a:latin typeface="Times New Roman"/>
                <a:cs typeface="Times New Roman"/>
              </a:rPr>
              <a:t>targets,</a:t>
            </a:r>
            <a:endParaRPr sz="2800">
              <a:latin typeface="Times New Roman"/>
              <a:cs typeface="Times New Roman"/>
            </a:endParaRPr>
          </a:p>
          <a:p>
            <a:pPr marL="355600" marR="355600" indent="-342900">
              <a:lnSpc>
                <a:spcPct val="100000"/>
              </a:lnSpc>
              <a:spcBef>
                <a:spcPts val="670"/>
              </a:spcBef>
              <a:buChar char="•"/>
              <a:tabLst>
                <a:tab pos="354965" algn="l"/>
                <a:tab pos="355600" algn="l"/>
              </a:tabLst>
            </a:pPr>
            <a:r>
              <a:rPr sz="2800" spc="-5" dirty="0">
                <a:solidFill>
                  <a:srgbClr val="FFFFFF"/>
                </a:solidFill>
                <a:latin typeface="Times New Roman"/>
                <a:cs typeface="Times New Roman"/>
              </a:rPr>
              <a:t>Both should agree on </a:t>
            </a:r>
            <a:r>
              <a:rPr sz="2800" dirty="0">
                <a:solidFill>
                  <a:srgbClr val="FFFFFF"/>
                </a:solidFill>
                <a:latin typeface="Times New Roman"/>
                <a:cs typeface="Times New Roman"/>
              </a:rPr>
              <a:t>how </a:t>
            </a:r>
            <a:r>
              <a:rPr sz="2800" spc="-5" dirty="0">
                <a:solidFill>
                  <a:srgbClr val="FFFFFF"/>
                </a:solidFill>
                <a:latin typeface="Times New Roman"/>
                <a:cs typeface="Times New Roman"/>
              </a:rPr>
              <a:t>the </a:t>
            </a:r>
            <a:r>
              <a:rPr sz="2800" spc="-10" dirty="0">
                <a:solidFill>
                  <a:srgbClr val="FFFFFF"/>
                </a:solidFill>
                <a:latin typeface="Times New Roman"/>
                <a:cs typeface="Times New Roman"/>
              </a:rPr>
              <a:t>employee’s  </a:t>
            </a:r>
            <a:r>
              <a:rPr sz="2800" spc="-5" dirty="0">
                <a:solidFill>
                  <a:srgbClr val="FFFFFF"/>
                </a:solidFill>
                <a:latin typeface="Times New Roman"/>
                <a:cs typeface="Times New Roman"/>
              </a:rPr>
              <a:t>progress towards </a:t>
            </a:r>
            <a:r>
              <a:rPr sz="2800" dirty="0">
                <a:solidFill>
                  <a:srgbClr val="FFFFFF"/>
                </a:solidFill>
                <a:latin typeface="Times New Roman"/>
                <a:cs typeface="Times New Roman"/>
              </a:rPr>
              <a:t>these </a:t>
            </a:r>
            <a:r>
              <a:rPr sz="2800" spc="-5" dirty="0">
                <a:solidFill>
                  <a:srgbClr val="FFFFFF"/>
                </a:solidFill>
                <a:latin typeface="Times New Roman"/>
                <a:cs typeface="Times New Roman"/>
              </a:rPr>
              <a:t>objectives will </a:t>
            </a:r>
            <a:r>
              <a:rPr sz="2800" dirty="0">
                <a:solidFill>
                  <a:srgbClr val="FFFFFF"/>
                </a:solidFill>
                <a:latin typeface="Times New Roman"/>
                <a:cs typeface="Times New Roman"/>
              </a:rPr>
              <a:t>be  </a:t>
            </a:r>
            <a:r>
              <a:rPr sz="2800" spc="-10" dirty="0">
                <a:solidFill>
                  <a:srgbClr val="FFFFFF"/>
                </a:solidFill>
                <a:latin typeface="Times New Roman"/>
                <a:cs typeface="Times New Roman"/>
              </a:rPr>
              <a:t>measured </a:t>
            </a:r>
            <a:r>
              <a:rPr sz="2800" spc="-5" dirty="0">
                <a:solidFill>
                  <a:srgbClr val="FFFFFF"/>
                </a:solidFill>
                <a:latin typeface="Times New Roman"/>
                <a:cs typeface="Times New Roman"/>
              </a:rPr>
              <a:t>and set a defined </a:t>
            </a:r>
            <a:r>
              <a:rPr sz="2800" spc="-10" dirty="0">
                <a:solidFill>
                  <a:srgbClr val="FFFFFF"/>
                </a:solidFill>
                <a:latin typeface="Times New Roman"/>
                <a:cs typeface="Times New Roman"/>
              </a:rPr>
              <a:t>timeframe, </a:t>
            </a:r>
            <a:r>
              <a:rPr sz="2800" spc="-5" dirty="0">
                <a:solidFill>
                  <a:srgbClr val="FFFFFF"/>
                </a:solidFill>
                <a:latin typeface="Times New Roman"/>
                <a:cs typeface="Times New Roman"/>
              </a:rPr>
              <a:t>even if  this is simply </a:t>
            </a:r>
            <a:r>
              <a:rPr sz="2800" dirty="0">
                <a:solidFill>
                  <a:srgbClr val="FFFFFF"/>
                </a:solidFill>
                <a:latin typeface="Times New Roman"/>
                <a:cs typeface="Times New Roman"/>
              </a:rPr>
              <a:t>the </a:t>
            </a:r>
            <a:r>
              <a:rPr sz="2800" spc="-5" dirty="0">
                <a:solidFill>
                  <a:srgbClr val="FFFFFF"/>
                </a:solidFill>
                <a:latin typeface="Times New Roman"/>
                <a:cs typeface="Times New Roman"/>
              </a:rPr>
              <a:t>next performance</a:t>
            </a:r>
            <a:r>
              <a:rPr sz="2800" spc="-25" dirty="0">
                <a:solidFill>
                  <a:srgbClr val="FFFFFF"/>
                </a:solidFill>
                <a:latin typeface="Times New Roman"/>
                <a:cs typeface="Times New Roman"/>
              </a:rPr>
              <a:t> </a:t>
            </a:r>
            <a:r>
              <a:rPr sz="2800" spc="-5" dirty="0">
                <a:solidFill>
                  <a:srgbClr val="FFFFFF"/>
                </a:solidFill>
                <a:latin typeface="Times New Roman"/>
                <a:cs typeface="Times New Roman"/>
              </a:rPr>
              <a:t>appraisal.</a:t>
            </a:r>
            <a:endParaRPr sz="2800">
              <a:latin typeface="Times New Roman"/>
              <a:cs typeface="Times New Roman"/>
            </a:endParaRPr>
          </a:p>
        </p:txBody>
      </p:sp>
      <p:sp>
        <p:nvSpPr>
          <p:cNvPr id="4" name="object 4"/>
          <p:cNvSpPr/>
          <p:nvPr/>
        </p:nvSpPr>
        <p:spPr>
          <a:xfrm>
            <a:off x="7391400" y="1981200"/>
            <a:ext cx="1752599" cy="4876796"/>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548508" y="477977"/>
            <a:ext cx="4046854" cy="697230"/>
          </a:xfrm>
          <a:prstGeom prst="rect">
            <a:avLst/>
          </a:prstGeom>
        </p:spPr>
        <p:txBody>
          <a:bodyPr vert="horz" wrap="square" lIns="0" tIns="13335" rIns="0" bIns="0" rtlCol="0">
            <a:spAutoFit/>
          </a:bodyPr>
          <a:lstStyle/>
          <a:p>
            <a:pPr marL="12700">
              <a:lnSpc>
                <a:spcPct val="100000"/>
              </a:lnSpc>
              <a:spcBef>
                <a:spcPts val="105"/>
              </a:spcBef>
            </a:pPr>
            <a:r>
              <a:rPr sz="4400" u="none" dirty="0"/>
              <a:t>F. FOLLOW</a:t>
            </a:r>
            <a:r>
              <a:rPr sz="4400" u="none" spc="-95" dirty="0"/>
              <a:t> </a:t>
            </a:r>
            <a:r>
              <a:rPr sz="4400" u="none" dirty="0"/>
              <a:t>UP</a:t>
            </a:r>
            <a:endParaRPr sz="4400"/>
          </a:p>
        </p:txBody>
      </p:sp>
      <p:sp>
        <p:nvSpPr>
          <p:cNvPr id="3" name="object 3"/>
          <p:cNvSpPr txBox="1"/>
          <p:nvPr/>
        </p:nvSpPr>
        <p:spPr>
          <a:xfrm>
            <a:off x="78739" y="1238757"/>
            <a:ext cx="6768465" cy="5001895"/>
          </a:xfrm>
          <a:prstGeom prst="rect">
            <a:avLst/>
          </a:prstGeom>
        </p:spPr>
        <p:txBody>
          <a:bodyPr vert="horz" wrap="square" lIns="0" tIns="13335" rIns="0" bIns="0" rtlCol="0">
            <a:spAutoFit/>
          </a:bodyPr>
          <a:lstStyle/>
          <a:p>
            <a:pPr marL="355600" marR="5080" indent="-342900">
              <a:lnSpc>
                <a:spcPct val="100000"/>
              </a:lnSpc>
              <a:spcBef>
                <a:spcPts val="105"/>
              </a:spcBef>
              <a:buChar char="•"/>
              <a:tabLst>
                <a:tab pos="354965" algn="l"/>
                <a:tab pos="355600" algn="l"/>
              </a:tabLst>
            </a:pPr>
            <a:r>
              <a:rPr sz="3200" dirty="0">
                <a:solidFill>
                  <a:srgbClr val="FFFFFF"/>
                </a:solidFill>
                <a:latin typeface="Times New Roman"/>
                <a:cs typeface="Times New Roman"/>
              </a:rPr>
              <a:t>Follow up means more than simply  conducting regular formal</a:t>
            </a:r>
            <a:r>
              <a:rPr sz="3200" spc="-135" dirty="0">
                <a:solidFill>
                  <a:srgbClr val="FFFFFF"/>
                </a:solidFill>
                <a:latin typeface="Times New Roman"/>
                <a:cs typeface="Times New Roman"/>
              </a:rPr>
              <a:t> </a:t>
            </a:r>
            <a:r>
              <a:rPr sz="3200" dirty="0">
                <a:solidFill>
                  <a:srgbClr val="FFFFFF"/>
                </a:solidFill>
                <a:latin typeface="Times New Roman"/>
                <a:cs typeface="Times New Roman"/>
              </a:rPr>
              <a:t>performance  reviews once a</a:t>
            </a:r>
            <a:r>
              <a:rPr sz="3200" spc="-55" dirty="0">
                <a:solidFill>
                  <a:srgbClr val="FFFFFF"/>
                </a:solidFill>
                <a:latin typeface="Times New Roman"/>
                <a:cs typeface="Times New Roman"/>
              </a:rPr>
              <a:t> </a:t>
            </a:r>
            <a:r>
              <a:rPr sz="3200" dirty="0">
                <a:solidFill>
                  <a:srgbClr val="FFFFFF"/>
                </a:solidFill>
                <a:latin typeface="Times New Roman"/>
                <a:cs typeface="Times New Roman"/>
              </a:rPr>
              <a:t>year.</a:t>
            </a:r>
            <a:endParaRPr sz="3200">
              <a:latin typeface="Times New Roman"/>
              <a:cs typeface="Times New Roman"/>
            </a:endParaRPr>
          </a:p>
          <a:p>
            <a:pPr marL="355600" marR="230504" indent="-342900">
              <a:lnSpc>
                <a:spcPct val="100000"/>
              </a:lnSpc>
              <a:spcBef>
                <a:spcPts val="770"/>
              </a:spcBef>
              <a:buChar char="•"/>
              <a:tabLst>
                <a:tab pos="354965" algn="l"/>
                <a:tab pos="355600" algn="l"/>
              </a:tabLst>
            </a:pPr>
            <a:r>
              <a:rPr sz="3200" dirty="0">
                <a:solidFill>
                  <a:srgbClr val="FFFFFF"/>
                </a:solidFill>
                <a:latin typeface="Times New Roman"/>
                <a:cs typeface="Times New Roman"/>
              </a:rPr>
              <a:t>If employers review employees and  provide feedback as part of everyday  management, both employers and the  employee will learn much more</a:t>
            </a:r>
            <a:r>
              <a:rPr sz="3200" spc="-120" dirty="0">
                <a:solidFill>
                  <a:srgbClr val="FFFFFF"/>
                </a:solidFill>
                <a:latin typeface="Times New Roman"/>
                <a:cs typeface="Times New Roman"/>
              </a:rPr>
              <a:t> </a:t>
            </a:r>
            <a:r>
              <a:rPr sz="3200" dirty="0">
                <a:solidFill>
                  <a:srgbClr val="FFFFFF"/>
                </a:solidFill>
                <a:latin typeface="Times New Roman"/>
                <a:cs typeface="Times New Roman"/>
              </a:rPr>
              <a:t>about  their strengths, weaknesses and how  employers would prefer the job to be  </a:t>
            </a:r>
            <a:r>
              <a:rPr sz="3200" spc="5" dirty="0">
                <a:solidFill>
                  <a:srgbClr val="FFFFFF"/>
                </a:solidFill>
                <a:latin typeface="Times New Roman"/>
                <a:cs typeface="Times New Roman"/>
              </a:rPr>
              <a:t>done.</a:t>
            </a:r>
            <a:endParaRPr sz="3200">
              <a:latin typeface="Times New Roman"/>
              <a:cs typeface="Times New Roman"/>
            </a:endParaRPr>
          </a:p>
        </p:txBody>
      </p:sp>
      <p:sp>
        <p:nvSpPr>
          <p:cNvPr id="4" name="object 4"/>
          <p:cNvSpPr/>
          <p:nvPr/>
        </p:nvSpPr>
        <p:spPr>
          <a:xfrm>
            <a:off x="6858000" y="1295399"/>
            <a:ext cx="2285999" cy="5562597"/>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299017" rIns="0" bIns="0" rtlCol="0">
            <a:spAutoFit/>
          </a:bodyPr>
          <a:lstStyle/>
          <a:p>
            <a:pPr marL="1781175" marR="5080" indent="-82550">
              <a:lnSpc>
                <a:spcPct val="100000"/>
              </a:lnSpc>
              <a:spcBef>
                <a:spcPts val="95"/>
              </a:spcBef>
            </a:pPr>
            <a:r>
              <a:rPr u="none" spc="-5" dirty="0"/>
              <a:t>G. </a:t>
            </a:r>
            <a:r>
              <a:rPr u="none" spc="-10" dirty="0"/>
              <a:t>THE</a:t>
            </a:r>
            <a:r>
              <a:rPr u="none" spc="-50" dirty="0"/>
              <a:t> </a:t>
            </a:r>
            <a:r>
              <a:rPr u="none" spc="-10" dirty="0"/>
              <a:t>PERFORMANCE  </a:t>
            </a:r>
            <a:r>
              <a:rPr u="none" spc="-5" dirty="0"/>
              <a:t>EVALUATION</a:t>
            </a:r>
            <a:r>
              <a:rPr u="none" spc="-30" dirty="0"/>
              <a:t> </a:t>
            </a:r>
            <a:r>
              <a:rPr u="none" spc="-10" dirty="0"/>
              <a:t>REPORT</a:t>
            </a:r>
          </a:p>
        </p:txBody>
      </p:sp>
      <p:sp>
        <p:nvSpPr>
          <p:cNvPr id="3" name="object 3"/>
          <p:cNvSpPr txBox="1"/>
          <p:nvPr/>
        </p:nvSpPr>
        <p:spPr>
          <a:xfrm>
            <a:off x="231140" y="1467357"/>
            <a:ext cx="7258050" cy="5293995"/>
          </a:xfrm>
          <a:prstGeom prst="rect">
            <a:avLst/>
          </a:prstGeom>
        </p:spPr>
        <p:txBody>
          <a:bodyPr vert="horz" wrap="square" lIns="0" tIns="13335" rIns="0" bIns="0" rtlCol="0">
            <a:spAutoFit/>
          </a:bodyPr>
          <a:lstStyle/>
          <a:p>
            <a:pPr marL="355600" marR="370205" indent="-342900">
              <a:lnSpc>
                <a:spcPct val="100000"/>
              </a:lnSpc>
              <a:spcBef>
                <a:spcPts val="105"/>
              </a:spcBef>
              <a:buChar char="•"/>
              <a:tabLst>
                <a:tab pos="354965" algn="l"/>
                <a:tab pos="355600" algn="l"/>
              </a:tabLst>
            </a:pPr>
            <a:r>
              <a:rPr sz="3200" dirty="0">
                <a:solidFill>
                  <a:srgbClr val="FFFFFF"/>
                </a:solidFill>
                <a:latin typeface="Times New Roman"/>
                <a:cs typeface="Times New Roman"/>
              </a:rPr>
              <a:t>Class specification and / or informal</a:t>
            </a:r>
            <a:r>
              <a:rPr sz="3200" spc="-120" dirty="0">
                <a:solidFill>
                  <a:srgbClr val="FFFFFF"/>
                </a:solidFill>
                <a:latin typeface="Times New Roman"/>
                <a:cs typeface="Times New Roman"/>
              </a:rPr>
              <a:t> </a:t>
            </a:r>
            <a:r>
              <a:rPr sz="3200" dirty="0">
                <a:solidFill>
                  <a:srgbClr val="FFFFFF"/>
                </a:solidFill>
                <a:latin typeface="Times New Roman"/>
                <a:cs typeface="Times New Roman"/>
              </a:rPr>
              <a:t>job  description.</a:t>
            </a:r>
            <a:endParaRPr sz="3200">
              <a:latin typeface="Times New Roman"/>
              <a:cs typeface="Times New Roman"/>
            </a:endParaRPr>
          </a:p>
          <a:p>
            <a:pPr marL="355600" indent="-342900">
              <a:lnSpc>
                <a:spcPct val="100000"/>
              </a:lnSpc>
              <a:spcBef>
                <a:spcPts val="770"/>
              </a:spcBef>
              <a:buChar char="•"/>
              <a:tabLst>
                <a:tab pos="354965" algn="l"/>
                <a:tab pos="355600" algn="l"/>
              </a:tabLst>
            </a:pPr>
            <a:r>
              <a:rPr sz="3200" dirty="0">
                <a:solidFill>
                  <a:srgbClr val="FFFFFF"/>
                </a:solidFill>
                <a:latin typeface="Times New Roman"/>
                <a:cs typeface="Times New Roman"/>
              </a:rPr>
              <a:t>Job standards, procedures and</a:t>
            </a:r>
            <a:r>
              <a:rPr sz="3200" spc="-100" dirty="0">
                <a:solidFill>
                  <a:srgbClr val="FFFFFF"/>
                </a:solidFill>
                <a:latin typeface="Times New Roman"/>
                <a:cs typeface="Times New Roman"/>
              </a:rPr>
              <a:t> </a:t>
            </a:r>
            <a:r>
              <a:rPr sz="3200" dirty="0">
                <a:solidFill>
                  <a:srgbClr val="FFFFFF"/>
                </a:solidFill>
                <a:latin typeface="Times New Roman"/>
                <a:cs typeface="Times New Roman"/>
              </a:rPr>
              <a:t>regulations.</a:t>
            </a:r>
            <a:endParaRPr sz="3200">
              <a:latin typeface="Times New Roman"/>
              <a:cs typeface="Times New Roman"/>
            </a:endParaRPr>
          </a:p>
          <a:p>
            <a:pPr marL="355600" marR="1518920" indent="-342900">
              <a:lnSpc>
                <a:spcPct val="100000"/>
              </a:lnSpc>
              <a:spcBef>
                <a:spcPts val="765"/>
              </a:spcBef>
              <a:buChar char="•"/>
              <a:tabLst>
                <a:tab pos="354965" algn="l"/>
                <a:tab pos="355600" algn="l"/>
              </a:tabLst>
            </a:pPr>
            <a:r>
              <a:rPr sz="3200" dirty="0">
                <a:solidFill>
                  <a:srgbClr val="FFFFFF"/>
                </a:solidFill>
                <a:latin typeface="Times New Roman"/>
                <a:cs typeface="Times New Roman"/>
              </a:rPr>
              <a:t>Established goals, objectives</a:t>
            </a:r>
            <a:r>
              <a:rPr sz="3200" spc="-114" dirty="0">
                <a:solidFill>
                  <a:srgbClr val="FFFFFF"/>
                </a:solidFill>
                <a:latin typeface="Times New Roman"/>
                <a:cs typeface="Times New Roman"/>
              </a:rPr>
              <a:t> </a:t>
            </a:r>
            <a:r>
              <a:rPr sz="3200" dirty="0">
                <a:solidFill>
                  <a:srgbClr val="FFFFFF"/>
                </a:solidFill>
                <a:latin typeface="Times New Roman"/>
                <a:cs typeface="Times New Roman"/>
              </a:rPr>
              <a:t>and  expectations.</a:t>
            </a:r>
            <a:endParaRPr sz="3200">
              <a:latin typeface="Times New Roman"/>
              <a:cs typeface="Times New Roman"/>
            </a:endParaRPr>
          </a:p>
          <a:p>
            <a:pPr marL="355600" marR="518795" indent="-342900">
              <a:lnSpc>
                <a:spcPct val="100000"/>
              </a:lnSpc>
              <a:spcBef>
                <a:spcPts val="770"/>
              </a:spcBef>
              <a:buChar char="•"/>
              <a:tabLst>
                <a:tab pos="354965" algn="l"/>
                <a:tab pos="355600" algn="l"/>
              </a:tabLst>
            </a:pPr>
            <a:r>
              <a:rPr sz="3200" dirty="0">
                <a:solidFill>
                  <a:srgbClr val="FFFFFF"/>
                </a:solidFill>
                <a:latin typeface="Times New Roman"/>
                <a:cs typeface="Times New Roman"/>
              </a:rPr>
              <a:t>Knowledge and abilities to perform</a:t>
            </a:r>
            <a:r>
              <a:rPr sz="3200" spc="-145" dirty="0">
                <a:solidFill>
                  <a:srgbClr val="FFFFFF"/>
                </a:solidFill>
                <a:latin typeface="Times New Roman"/>
                <a:cs typeface="Times New Roman"/>
              </a:rPr>
              <a:t> </a:t>
            </a:r>
            <a:r>
              <a:rPr sz="3200" dirty="0">
                <a:solidFill>
                  <a:srgbClr val="FFFFFF"/>
                </a:solidFill>
                <a:latin typeface="Times New Roman"/>
                <a:cs typeface="Times New Roman"/>
              </a:rPr>
              <a:t>the  job.</a:t>
            </a:r>
            <a:endParaRPr sz="3200">
              <a:latin typeface="Times New Roman"/>
              <a:cs typeface="Times New Roman"/>
            </a:endParaRPr>
          </a:p>
          <a:p>
            <a:pPr marL="355600" marR="149860" indent="-342900">
              <a:lnSpc>
                <a:spcPct val="100000"/>
              </a:lnSpc>
              <a:spcBef>
                <a:spcPts val="770"/>
              </a:spcBef>
              <a:buChar char="•"/>
              <a:tabLst>
                <a:tab pos="354965" algn="l"/>
                <a:tab pos="355600" algn="l"/>
              </a:tabLst>
            </a:pPr>
            <a:r>
              <a:rPr sz="3200" dirty="0">
                <a:solidFill>
                  <a:srgbClr val="FFFFFF"/>
                </a:solidFill>
                <a:latin typeface="Times New Roman"/>
                <a:cs typeface="Times New Roman"/>
              </a:rPr>
              <a:t>Job relationships required for successful  performance, i.e supervisors,</a:t>
            </a:r>
            <a:r>
              <a:rPr sz="3200" spc="-75" dirty="0">
                <a:solidFill>
                  <a:srgbClr val="FFFFFF"/>
                </a:solidFill>
                <a:latin typeface="Times New Roman"/>
                <a:cs typeface="Times New Roman"/>
              </a:rPr>
              <a:t> </a:t>
            </a:r>
            <a:r>
              <a:rPr sz="3200" dirty="0">
                <a:solidFill>
                  <a:srgbClr val="FFFFFF"/>
                </a:solidFill>
                <a:latin typeface="Times New Roman"/>
                <a:cs typeface="Times New Roman"/>
              </a:rPr>
              <a:t>co-workers,  county employees and the</a:t>
            </a:r>
            <a:r>
              <a:rPr sz="3200" spc="-105" dirty="0">
                <a:solidFill>
                  <a:srgbClr val="FFFFFF"/>
                </a:solidFill>
                <a:latin typeface="Times New Roman"/>
                <a:cs typeface="Times New Roman"/>
              </a:rPr>
              <a:t> </a:t>
            </a:r>
            <a:r>
              <a:rPr sz="3200" dirty="0">
                <a:solidFill>
                  <a:srgbClr val="FFFFFF"/>
                </a:solidFill>
                <a:latin typeface="Times New Roman"/>
                <a:cs typeface="Times New Roman"/>
              </a:rPr>
              <a:t>public.</a:t>
            </a:r>
            <a:endParaRPr sz="3200">
              <a:latin typeface="Times New Roman"/>
              <a:cs typeface="Times New Roman"/>
            </a:endParaRPr>
          </a:p>
        </p:txBody>
      </p:sp>
      <p:sp>
        <p:nvSpPr>
          <p:cNvPr id="4" name="object 4"/>
          <p:cNvSpPr/>
          <p:nvPr/>
        </p:nvSpPr>
        <p:spPr>
          <a:xfrm>
            <a:off x="7541874" y="1750552"/>
            <a:ext cx="1604467" cy="5105373"/>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8739" y="19303"/>
            <a:ext cx="6726555" cy="5879465"/>
          </a:xfrm>
          <a:prstGeom prst="rect">
            <a:avLst/>
          </a:prstGeom>
        </p:spPr>
        <p:txBody>
          <a:bodyPr vert="horz" wrap="square" lIns="0" tIns="12700" rIns="0" bIns="0" rtlCol="0">
            <a:spAutoFit/>
          </a:bodyPr>
          <a:lstStyle/>
          <a:p>
            <a:pPr marL="355600" marR="314325" indent="-342900">
              <a:lnSpc>
                <a:spcPct val="100000"/>
              </a:lnSpc>
              <a:spcBef>
                <a:spcPts val="100"/>
              </a:spcBef>
              <a:buChar char="•"/>
              <a:tabLst>
                <a:tab pos="354965" algn="l"/>
                <a:tab pos="355600" algn="l"/>
              </a:tabLst>
            </a:pPr>
            <a:r>
              <a:rPr sz="3200" dirty="0">
                <a:solidFill>
                  <a:srgbClr val="FFFFFF"/>
                </a:solidFill>
                <a:latin typeface="Times New Roman"/>
                <a:cs typeface="Times New Roman"/>
              </a:rPr>
              <a:t>Quality of work, including the</a:t>
            </a:r>
            <a:r>
              <a:rPr sz="3200" spc="-140" dirty="0">
                <a:solidFill>
                  <a:srgbClr val="FFFFFF"/>
                </a:solidFill>
                <a:latin typeface="Times New Roman"/>
                <a:cs typeface="Times New Roman"/>
              </a:rPr>
              <a:t> </a:t>
            </a:r>
            <a:r>
              <a:rPr sz="3200" dirty="0">
                <a:solidFill>
                  <a:srgbClr val="FFFFFF"/>
                </a:solidFill>
                <a:latin typeface="Times New Roman"/>
                <a:cs typeface="Times New Roman"/>
              </a:rPr>
              <a:t>nature  and consequences of errors made  during the evaluation</a:t>
            </a:r>
            <a:r>
              <a:rPr sz="3200" spc="-105" dirty="0">
                <a:solidFill>
                  <a:srgbClr val="FFFFFF"/>
                </a:solidFill>
                <a:latin typeface="Times New Roman"/>
                <a:cs typeface="Times New Roman"/>
              </a:rPr>
              <a:t> </a:t>
            </a:r>
            <a:r>
              <a:rPr sz="3200" dirty="0">
                <a:solidFill>
                  <a:srgbClr val="FFFFFF"/>
                </a:solidFill>
                <a:latin typeface="Times New Roman"/>
                <a:cs typeface="Times New Roman"/>
              </a:rPr>
              <a:t>period.</a:t>
            </a:r>
            <a:endParaRPr sz="3200">
              <a:latin typeface="Times New Roman"/>
              <a:cs typeface="Times New Roman"/>
            </a:endParaRPr>
          </a:p>
          <a:p>
            <a:pPr marL="355600" indent="-342900">
              <a:lnSpc>
                <a:spcPct val="100000"/>
              </a:lnSpc>
              <a:spcBef>
                <a:spcPts val="770"/>
              </a:spcBef>
              <a:buChar char="•"/>
              <a:tabLst>
                <a:tab pos="354965" algn="l"/>
                <a:tab pos="355600" algn="l"/>
              </a:tabLst>
            </a:pPr>
            <a:r>
              <a:rPr sz="3200" dirty="0">
                <a:solidFill>
                  <a:srgbClr val="FFFFFF"/>
                </a:solidFill>
                <a:latin typeface="Times New Roman"/>
                <a:cs typeface="Times New Roman"/>
              </a:rPr>
              <a:t>Production rate, </a:t>
            </a:r>
            <a:r>
              <a:rPr sz="3200" spc="-10" dirty="0">
                <a:solidFill>
                  <a:srgbClr val="FFFFFF"/>
                </a:solidFill>
                <a:latin typeface="Times New Roman"/>
                <a:cs typeface="Times New Roman"/>
              </a:rPr>
              <a:t>if</a:t>
            </a:r>
            <a:r>
              <a:rPr sz="3200" spc="-60" dirty="0">
                <a:solidFill>
                  <a:srgbClr val="FFFFFF"/>
                </a:solidFill>
                <a:latin typeface="Times New Roman"/>
                <a:cs typeface="Times New Roman"/>
              </a:rPr>
              <a:t> </a:t>
            </a:r>
            <a:r>
              <a:rPr sz="3200" dirty="0">
                <a:solidFill>
                  <a:srgbClr val="FFFFFF"/>
                </a:solidFill>
                <a:latin typeface="Times New Roman"/>
                <a:cs typeface="Times New Roman"/>
              </a:rPr>
              <a:t>applicable.</a:t>
            </a:r>
            <a:endParaRPr sz="3200">
              <a:latin typeface="Times New Roman"/>
              <a:cs typeface="Times New Roman"/>
            </a:endParaRPr>
          </a:p>
          <a:p>
            <a:pPr marL="355600" marR="482600" indent="-342900">
              <a:lnSpc>
                <a:spcPct val="100000"/>
              </a:lnSpc>
              <a:spcBef>
                <a:spcPts val="775"/>
              </a:spcBef>
              <a:buChar char="•"/>
              <a:tabLst>
                <a:tab pos="354965" algn="l"/>
                <a:tab pos="355600" algn="l"/>
              </a:tabLst>
            </a:pPr>
            <a:r>
              <a:rPr sz="3200" dirty="0">
                <a:solidFill>
                  <a:srgbClr val="FFFFFF"/>
                </a:solidFill>
                <a:latin typeface="Times New Roman"/>
                <a:cs typeface="Times New Roman"/>
              </a:rPr>
              <a:t>Commendations awarded relative</a:t>
            </a:r>
            <a:r>
              <a:rPr sz="3200" spc="-120" dirty="0">
                <a:solidFill>
                  <a:srgbClr val="FFFFFF"/>
                </a:solidFill>
                <a:latin typeface="Times New Roman"/>
                <a:cs typeface="Times New Roman"/>
              </a:rPr>
              <a:t> </a:t>
            </a:r>
            <a:r>
              <a:rPr sz="3200" dirty="0">
                <a:solidFill>
                  <a:srgbClr val="FFFFFF"/>
                </a:solidFill>
                <a:latin typeface="Times New Roman"/>
                <a:cs typeface="Times New Roman"/>
              </a:rPr>
              <a:t>to  employee</a:t>
            </a:r>
            <a:r>
              <a:rPr sz="3200" spc="-55" dirty="0">
                <a:solidFill>
                  <a:srgbClr val="FFFFFF"/>
                </a:solidFill>
                <a:latin typeface="Times New Roman"/>
                <a:cs typeface="Times New Roman"/>
              </a:rPr>
              <a:t> </a:t>
            </a:r>
            <a:r>
              <a:rPr sz="3200" dirty="0">
                <a:solidFill>
                  <a:srgbClr val="FFFFFF"/>
                </a:solidFill>
                <a:latin typeface="Times New Roman"/>
                <a:cs typeface="Times New Roman"/>
              </a:rPr>
              <a:t>performance.</a:t>
            </a:r>
            <a:endParaRPr sz="3200">
              <a:latin typeface="Times New Roman"/>
              <a:cs typeface="Times New Roman"/>
            </a:endParaRPr>
          </a:p>
          <a:p>
            <a:pPr marL="355600" marR="5080" indent="-342900">
              <a:lnSpc>
                <a:spcPct val="100000"/>
              </a:lnSpc>
              <a:spcBef>
                <a:spcPts val="765"/>
              </a:spcBef>
              <a:buChar char="•"/>
              <a:tabLst>
                <a:tab pos="354965" algn="l"/>
                <a:tab pos="355600" algn="l"/>
              </a:tabLst>
            </a:pPr>
            <a:r>
              <a:rPr sz="3200" dirty="0">
                <a:solidFill>
                  <a:srgbClr val="FFFFFF"/>
                </a:solidFill>
                <a:latin typeface="Times New Roman"/>
                <a:cs typeface="Times New Roman"/>
              </a:rPr>
              <a:t>Use of job skills and efforts to</a:t>
            </a:r>
            <a:r>
              <a:rPr sz="3200" spc="-105" dirty="0">
                <a:solidFill>
                  <a:srgbClr val="FFFFFF"/>
                </a:solidFill>
                <a:latin typeface="Times New Roman"/>
                <a:cs typeface="Times New Roman"/>
              </a:rPr>
              <a:t> </a:t>
            </a:r>
            <a:r>
              <a:rPr sz="3200" dirty="0">
                <a:solidFill>
                  <a:srgbClr val="FFFFFF"/>
                </a:solidFill>
                <a:latin typeface="Times New Roman"/>
                <a:cs typeface="Times New Roman"/>
              </a:rPr>
              <a:t>enhance  skills.</a:t>
            </a:r>
            <a:endParaRPr sz="3200">
              <a:latin typeface="Times New Roman"/>
              <a:cs typeface="Times New Roman"/>
            </a:endParaRPr>
          </a:p>
          <a:p>
            <a:pPr marL="355600" indent="-342900">
              <a:lnSpc>
                <a:spcPct val="100000"/>
              </a:lnSpc>
              <a:spcBef>
                <a:spcPts val="770"/>
              </a:spcBef>
              <a:buChar char="•"/>
              <a:tabLst>
                <a:tab pos="354965" algn="l"/>
                <a:tab pos="355600" algn="l"/>
              </a:tabLst>
            </a:pPr>
            <a:r>
              <a:rPr sz="3200" dirty="0">
                <a:solidFill>
                  <a:srgbClr val="FFFFFF"/>
                </a:solidFill>
                <a:latin typeface="Times New Roman"/>
                <a:cs typeface="Times New Roman"/>
              </a:rPr>
              <a:t>Ability to work with</a:t>
            </a:r>
            <a:r>
              <a:rPr sz="3200" spc="-70" dirty="0">
                <a:solidFill>
                  <a:srgbClr val="FFFFFF"/>
                </a:solidFill>
                <a:latin typeface="Times New Roman"/>
                <a:cs typeface="Times New Roman"/>
              </a:rPr>
              <a:t> </a:t>
            </a:r>
            <a:r>
              <a:rPr sz="3200" dirty="0">
                <a:solidFill>
                  <a:srgbClr val="FFFFFF"/>
                </a:solidFill>
                <a:latin typeface="Times New Roman"/>
                <a:cs typeface="Times New Roman"/>
              </a:rPr>
              <a:t>others.</a:t>
            </a:r>
            <a:endParaRPr sz="3200">
              <a:latin typeface="Times New Roman"/>
              <a:cs typeface="Times New Roman"/>
            </a:endParaRPr>
          </a:p>
          <a:p>
            <a:pPr marL="355600" marR="1508125" indent="-342900">
              <a:lnSpc>
                <a:spcPct val="100000"/>
              </a:lnSpc>
              <a:spcBef>
                <a:spcPts val="770"/>
              </a:spcBef>
              <a:buChar char="•"/>
              <a:tabLst>
                <a:tab pos="354965" algn="l"/>
                <a:tab pos="355600" algn="l"/>
              </a:tabLst>
            </a:pPr>
            <a:r>
              <a:rPr sz="3200" dirty="0">
                <a:solidFill>
                  <a:srgbClr val="FFFFFF"/>
                </a:solidFill>
                <a:latin typeface="Times New Roman"/>
                <a:cs typeface="Times New Roman"/>
              </a:rPr>
              <a:t>Attendance, use of sick</a:t>
            </a:r>
            <a:r>
              <a:rPr sz="3200" spc="-110" dirty="0">
                <a:solidFill>
                  <a:srgbClr val="FFFFFF"/>
                </a:solidFill>
                <a:latin typeface="Times New Roman"/>
                <a:cs typeface="Times New Roman"/>
              </a:rPr>
              <a:t> </a:t>
            </a:r>
            <a:r>
              <a:rPr sz="3200" dirty="0">
                <a:solidFill>
                  <a:srgbClr val="FFFFFF"/>
                </a:solidFill>
                <a:latin typeface="Times New Roman"/>
                <a:cs typeface="Times New Roman"/>
              </a:rPr>
              <a:t>leave,  punctuality.</a:t>
            </a:r>
            <a:endParaRPr sz="3200">
              <a:latin typeface="Times New Roman"/>
              <a:cs typeface="Times New Roman"/>
            </a:endParaRPr>
          </a:p>
        </p:txBody>
      </p:sp>
      <p:sp>
        <p:nvSpPr>
          <p:cNvPr id="3" name="object 3"/>
          <p:cNvSpPr/>
          <p:nvPr/>
        </p:nvSpPr>
        <p:spPr>
          <a:xfrm>
            <a:off x="7160486" y="759473"/>
            <a:ext cx="1986373" cy="6096065"/>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52017" y="208279"/>
            <a:ext cx="7446009" cy="1241425"/>
          </a:xfrm>
          <a:prstGeom prst="rect">
            <a:avLst/>
          </a:prstGeom>
        </p:spPr>
        <p:txBody>
          <a:bodyPr vert="horz" wrap="square" lIns="0" tIns="15875" rIns="0" bIns="0" rtlCol="0">
            <a:spAutoFit/>
          </a:bodyPr>
          <a:lstStyle/>
          <a:p>
            <a:pPr marL="515620" marR="5080" indent="-503555">
              <a:lnSpc>
                <a:spcPct val="99400"/>
              </a:lnSpc>
              <a:spcBef>
                <a:spcPts val="125"/>
              </a:spcBef>
            </a:pPr>
            <a:r>
              <a:rPr sz="3600" u="none" dirty="0"/>
              <a:t>Questions to consider when</a:t>
            </a:r>
            <a:r>
              <a:rPr sz="3600" u="none" spc="-45" dirty="0"/>
              <a:t> </a:t>
            </a:r>
            <a:r>
              <a:rPr sz="3600" u="none" spc="-5" dirty="0"/>
              <a:t>preparing  </a:t>
            </a:r>
            <a:r>
              <a:rPr sz="3600" u="none" dirty="0"/>
              <a:t>to write </a:t>
            </a:r>
            <a:r>
              <a:rPr sz="3600" u="none" spc="-5" dirty="0"/>
              <a:t>the </a:t>
            </a:r>
            <a:r>
              <a:rPr sz="3600" u="none" dirty="0"/>
              <a:t>performance</a:t>
            </a:r>
            <a:r>
              <a:rPr sz="3600" u="none" spc="-15" dirty="0"/>
              <a:t> </a:t>
            </a:r>
            <a:r>
              <a:rPr sz="3600" u="none" spc="-5" dirty="0"/>
              <a:t>report</a:t>
            </a:r>
            <a:r>
              <a:rPr sz="4400" u="none" spc="-5" dirty="0"/>
              <a:t>:</a:t>
            </a:r>
            <a:endParaRPr sz="4400"/>
          </a:p>
        </p:txBody>
      </p:sp>
      <p:sp>
        <p:nvSpPr>
          <p:cNvPr id="3" name="object 3"/>
          <p:cNvSpPr txBox="1"/>
          <p:nvPr/>
        </p:nvSpPr>
        <p:spPr>
          <a:xfrm>
            <a:off x="78739" y="2000834"/>
            <a:ext cx="8651240" cy="4709160"/>
          </a:xfrm>
          <a:prstGeom prst="rect">
            <a:avLst/>
          </a:prstGeom>
        </p:spPr>
        <p:txBody>
          <a:bodyPr vert="horz" wrap="square" lIns="0" tIns="13335" rIns="0" bIns="0" rtlCol="0">
            <a:spAutoFit/>
          </a:bodyPr>
          <a:lstStyle/>
          <a:p>
            <a:pPr marL="355600" marR="715010" indent="-342900">
              <a:lnSpc>
                <a:spcPct val="100000"/>
              </a:lnSpc>
              <a:spcBef>
                <a:spcPts val="105"/>
              </a:spcBef>
              <a:buChar char="•"/>
              <a:tabLst>
                <a:tab pos="354965" algn="l"/>
                <a:tab pos="355600" algn="l"/>
              </a:tabLst>
            </a:pPr>
            <a:r>
              <a:rPr sz="3200" dirty="0">
                <a:solidFill>
                  <a:srgbClr val="FFFFFF"/>
                </a:solidFill>
                <a:latin typeface="Times New Roman"/>
                <a:cs typeface="Times New Roman"/>
              </a:rPr>
              <a:t>Did the employee meet or exceed quantity</a:t>
            </a:r>
            <a:r>
              <a:rPr sz="3200" spc="-130" dirty="0">
                <a:solidFill>
                  <a:srgbClr val="FFFFFF"/>
                </a:solidFill>
                <a:latin typeface="Times New Roman"/>
                <a:cs typeface="Times New Roman"/>
              </a:rPr>
              <a:t> </a:t>
            </a:r>
            <a:r>
              <a:rPr sz="3200" dirty="0">
                <a:solidFill>
                  <a:srgbClr val="FFFFFF"/>
                </a:solidFill>
                <a:latin typeface="Times New Roman"/>
                <a:cs typeface="Times New Roman"/>
              </a:rPr>
              <a:t>and  quality</a:t>
            </a:r>
            <a:r>
              <a:rPr sz="3200" spc="-50" dirty="0">
                <a:solidFill>
                  <a:srgbClr val="FFFFFF"/>
                </a:solidFill>
                <a:latin typeface="Times New Roman"/>
                <a:cs typeface="Times New Roman"/>
              </a:rPr>
              <a:t> </a:t>
            </a:r>
            <a:r>
              <a:rPr sz="3200" dirty="0">
                <a:solidFill>
                  <a:srgbClr val="FFFFFF"/>
                </a:solidFill>
                <a:latin typeface="Times New Roman"/>
                <a:cs typeface="Times New Roman"/>
              </a:rPr>
              <a:t>standards?</a:t>
            </a:r>
            <a:endParaRPr sz="3200">
              <a:latin typeface="Times New Roman"/>
              <a:cs typeface="Times New Roman"/>
            </a:endParaRPr>
          </a:p>
          <a:p>
            <a:pPr marL="355600" marR="319405" indent="-342900">
              <a:lnSpc>
                <a:spcPct val="100000"/>
              </a:lnSpc>
              <a:spcBef>
                <a:spcPts val="770"/>
              </a:spcBef>
              <a:buChar char="•"/>
              <a:tabLst>
                <a:tab pos="354965" algn="l"/>
                <a:tab pos="355600" algn="l"/>
              </a:tabLst>
            </a:pPr>
            <a:r>
              <a:rPr sz="3200" dirty="0">
                <a:solidFill>
                  <a:srgbClr val="FFFFFF"/>
                </a:solidFill>
                <a:latin typeface="Times New Roman"/>
                <a:cs typeface="Times New Roman"/>
              </a:rPr>
              <a:t>Does the employee have the skills </a:t>
            </a:r>
            <a:r>
              <a:rPr sz="3200" spc="-5" dirty="0">
                <a:solidFill>
                  <a:srgbClr val="FFFFFF"/>
                </a:solidFill>
                <a:latin typeface="Times New Roman"/>
                <a:cs typeface="Times New Roman"/>
              </a:rPr>
              <a:t>to </a:t>
            </a:r>
            <a:r>
              <a:rPr sz="3200" dirty="0">
                <a:solidFill>
                  <a:srgbClr val="FFFFFF"/>
                </a:solidFill>
                <a:latin typeface="Times New Roman"/>
                <a:cs typeface="Times New Roman"/>
              </a:rPr>
              <a:t>perform</a:t>
            </a:r>
            <a:r>
              <a:rPr sz="3200" spc="-125" dirty="0">
                <a:solidFill>
                  <a:srgbClr val="FFFFFF"/>
                </a:solidFill>
                <a:latin typeface="Times New Roman"/>
                <a:cs typeface="Times New Roman"/>
              </a:rPr>
              <a:t> </a:t>
            </a:r>
            <a:r>
              <a:rPr sz="3200" dirty="0">
                <a:solidFill>
                  <a:srgbClr val="FFFFFF"/>
                </a:solidFill>
                <a:latin typeface="Times New Roman"/>
                <a:cs typeface="Times New Roman"/>
              </a:rPr>
              <a:t>the  job?</a:t>
            </a:r>
            <a:endParaRPr sz="3200">
              <a:latin typeface="Times New Roman"/>
              <a:cs typeface="Times New Roman"/>
            </a:endParaRPr>
          </a:p>
          <a:p>
            <a:pPr marL="355600" marR="1354455" indent="-342900">
              <a:lnSpc>
                <a:spcPct val="100000"/>
              </a:lnSpc>
              <a:spcBef>
                <a:spcPts val="770"/>
              </a:spcBef>
              <a:buChar char="•"/>
              <a:tabLst>
                <a:tab pos="354965" algn="l"/>
                <a:tab pos="355600" algn="l"/>
              </a:tabLst>
            </a:pPr>
            <a:r>
              <a:rPr sz="3200" dirty="0">
                <a:solidFill>
                  <a:srgbClr val="FFFFFF"/>
                </a:solidFill>
                <a:latin typeface="Times New Roman"/>
                <a:cs typeface="Times New Roman"/>
              </a:rPr>
              <a:t>Has the employee increased skill </a:t>
            </a:r>
            <a:r>
              <a:rPr sz="3200" spc="-5" dirty="0">
                <a:solidFill>
                  <a:srgbClr val="FFFFFF"/>
                </a:solidFill>
                <a:latin typeface="Times New Roman"/>
                <a:cs typeface="Times New Roman"/>
              </a:rPr>
              <a:t>level</a:t>
            </a:r>
            <a:r>
              <a:rPr sz="3200" spc="-75" dirty="0">
                <a:solidFill>
                  <a:srgbClr val="FFFFFF"/>
                </a:solidFill>
                <a:latin typeface="Times New Roman"/>
                <a:cs typeface="Times New Roman"/>
              </a:rPr>
              <a:t> </a:t>
            </a:r>
            <a:r>
              <a:rPr sz="3200" dirty="0">
                <a:solidFill>
                  <a:srgbClr val="FFFFFF"/>
                </a:solidFill>
                <a:latin typeface="Times New Roman"/>
                <a:cs typeface="Times New Roman"/>
              </a:rPr>
              <a:t>and  established value to the</a:t>
            </a:r>
            <a:r>
              <a:rPr sz="3200" spc="-65" dirty="0">
                <a:solidFill>
                  <a:srgbClr val="FFFFFF"/>
                </a:solidFill>
                <a:latin typeface="Times New Roman"/>
                <a:cs typeface="Times New Roman"/>
              </a:rPr>
              <a:t> </a:t>
            </a:r>
            <a:r>
              <a:rPr sz="3200" dirty="0">
                <a:solidFill>
                  <a:srgbClr val="FFFFFF"/>
                </a:solidFill>
                <a:latin typeface="Times New Roman"/>
                <a:cs typeface="Times New Roman"/>
              </a:rPr>
              <a:t>organization?</a:t>
            </a:r>
            <a:endParaRPr sz="3200">
              <a:latin typeface="Times New Roman"/>
              <a:cs typeface="Times New Roman"/>
            </a:endParaRPr>
          </a:p>
          <a:p>
            <a:pPr marL="355600" indent="-342900">
              <a:lnSpc>
                <a:spcPct val="100000"/>
              </a:lnSpc>
              <a:spcBef>
                <a:spcPts val="770"/>
              </a:spcBef>
              <a:buChar char="•"/>
              <a:tabLst>
                <a:tab pos="354965" algn="l"/>
                <a:tab pos="355600" algn="l"/>
              </a:tabLst>
            </a:pPr>
            <a:r>
              <a:rPr sz="3200" dirty="0">
                <a:solidFill>
                  <a:srgbClr val="FFFFFF"/>
                </a:solidFill>
                <a:latin typeface="Times New Roman"/>
                <a:cs typeface="Times New Roman"/>
              </a:rPr>
              <a:t>If corrective action was instituted due to errors</a:t>
            </a:r>
            <a:r>
              <a:rPr sz="3200" spc="-140" dirty="0">
                <a:solidFill>
                  <a:srgbClr val="FFFFFF"/>
                </a:solidFill>
                <a:latin typeface="Times New Roman"/>
                <a:cs typeface="Times New Roman"/>
              </a:rPr>
              <a:t> </a:t>
            </a:r>
            <a:r>
              <a:rPr sz="3200" dirty="0">
                <a:solidFill>
                  <a:srgbClr val="FFFFFF"/>
                </a:solidFill>
                <a:latin typeface="Times New Roman"/>
                <a:cs typeface="Times New Roman"/>
              </a:rPr>
              <a:t>and</a:t>
            </a:r>
            <a:endParaRPr sz="3200">
              <a:latin typeface="Times New Roman"/>
              <a:cs typeface="Times New Roman"/>
            </a:endParaRPr>
          </a:p>
          <a:p>
            <a:pPr marL="355600" marR="906780">
              <a:lnSpc>
                <a:spcPct val="100000"/>
              </a:lnSpc>
            </a:pPr>
            <a:r>
              <a:rPr sz="3200" dirty="0">
                <a:solidFill>
                  <a:srgbClr val="FFFFFF"/>
                </a:solidFill>
                <a:latin typeface="Times New Roman"/>
                <a:cs typeface="Times New Roman"/>
              </a:rPr>
              <a:t>/or complaints that damaged the efficiency</a:t>
            </a:r>
            <a:r>
              <a:rPr sz="3200" spc="-145" dirty="0">
                <a:solidFill>
                  <a:srgbClr val="FFFFFF"/>
                </a:solidFill>
                <a:latin typeface="Times New Roman"/>
                <a:cs typeface="Times New Roman"/>
              </a:rPr>
              <a:t> </a:t>
            </a:r>
            <a:r>
              <a:rPr sz="3200" dirty="0">
                <a:solidFill>
                  <a:srgbClr val="FFFFFF"/>
                </a:solidFill>
                <a:latin typeface="Times New Roman"/>
                <a:cs typeface="Times New Roman"/>
              </a:rPr>
              <a:t>of  organizational operations, was </a:t>
            </a:r>
            <a:r>
              <a:rPr sz="3200" spc="-10" dirty="0">
                <a:solidFill>
                  <a:srgbClr val="FFFFFF"/>
                </a:solidFill>
                <a:latin typeface="Times New Roman"/>
                <a:cs typeface="Times New Roman"/>
              </a:rPr>
              <a:t>it</a:t>
            </a:r>
            <a:r>
              <a:rPr sz="3200" spc="-100" dirty="0">
                <a:solidFill>
                  <a:srgbClr val="FFFFFF"/>
                </a:solidFill>
                <a:latin typeface="Times New Roman"/>
                <a:cs typeface="Times New Roman"/>
              </a:rPr>
              <a:t> </a:t>
            </a:r>
            <a:r>
              <a:rPr sz="3200" dirty="0">
                <a:solidFill>
                  <a:srgbClr val="FFFFFF"/>
                </a:solidFill>
                <a:latin typeface="Times New Roman"/>
                <a:cs typeface="Times New Roman"/>
              </a:rPr>
              <a:t>effective?</a:t>
            </a:r>
            <a:endParaRPr sz="3200">
              <a:latin typeface="Times New Roman"/>
              <a:cs typeface="Times New Roman"/>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64540" y="2000834"/>
            <a:ext cx="7404100" cy="3636010"/>
          </a:xfrm>
          <a:prstGeom prst="rect">
            <a:avLst/>
          </a:prstGeom>
        </p:spPr>
        <p:txBody>
          <a:bodyPr vert="horz" wrap="square" lIns="0" tIns="13335" rIns="0" bIns="0" rtlCol="0">
            <a:spAutoFit/>
          </a:bodyPr>
          <a:lstStyle/>
          <a:p>
            <a:pPr marL="355600" marR="5080" indent="-343535">
              <a:lnSpc>
                <a:spcPct val="100000"/>
              </a:lnSpc>
              <a:spcBef>
                <a:spcPts val="105"/>
              </a:spcBef>
              <a:buChar char="•"/>
              <a:tabLst>
                <a:tab pos="355600" algn="l"/>
                <a:tab pos="356235" algn="l"/>
              </a:tabLst>
            </a:pPr>
            <a:r>
              <a:rPr sz="3200" dirty="0">
                <a:solidFill>
                  <a:srgbClr val="FFFFFF"/>
                </a:solidFill>
                <a:latin typeface="Times New Roman"/>
                <a:cs typeface="Times New Roman"/>
              </a:rPr>
              <a:t>Has the employee demonstrated job</a:t>
            </a:r>
            <a:r>
              <a:rPr sz="3200" spc="-85" dirty="0">
                <a:solidFill>
                  <a:srgbClr val="FFFFFF"/>
                </a:solidFill>
                <a:latin typeface="Times New Roman"/>
                <a:cs typeface="Times New Roman"/>
              </a:rPr>
              <a:t> </a:t>
            </a:r>
            <a:r>
              <a:rPr sz="3200" dirty="0">
                <a:solidFill>
                  <a:srgbClr val="FFFFFF"/>
                </a:solidFill>
                <a:latin typeface="Times New Roman"/>
                <a:cs typeface="Times New Roman"/>
              </a:rPr>
              <a:t>related  efficiency through special efforts and  capabilities?</a:t>
            </a:r>
            <a:endParaRPr sz="3200">
              <a:latin typeface="Times New Roman"/>
              <a:cs typeface="Times New Roman"/>
            </a:endParaRPr>
          </a:p>
          <a:p>
            <a:pPr marL="355600" marR="329565" indent="-343535">
              <a:lnSpc>
                <a:spcPct val="100000"/>
              </a:lnSpc>
              <a:spcBef>
                <a:spcPts val="770"/>
              </a:spcBef>
              <a:buChar char="•"/>
              <a:tabLst>
                <a:tab pos="355600" algn="l"/>
                <a:tab pos="356235" algn="l"/>
              </a:tabLst>
            </a:pPr>
            <a:r>
              <a:rPr sz="3200" dirty="0">
                <a:solidFill>
                  <a:srgbClr val="FFFFFF"/>
                </a:solidFill>
                <a:latin typeface="Times New Roman"/>
                <a:cs typeface="Times New Roman"/>
              </a:rPr>
              <a:t>Does the employee follow</a:t>
            </a:r>
            <a:r>
              <a:rPr sz="3200" spc="-75" dirty="0">
                <a:solidFill>
                  <a:srgbClr val="FFFFFF"/>
                </a:solidFill>
                <a:latin typeface="Times New Roman"/>
                <a:cs typeface="Times New Roman"/>
              </a:rPr>
              <a:t> </a:t>
            </a:r>
            <a:r>
              <a:rPr sz="3200" dirty="0">
                <a:solidFill>
                  <a:srgbClr val="FFFFFF"/>
                </a:solidFill>
                <a:latin typeface="Times New Roman"/>
                <a:cs typeface="Times New Roman"/>
              </a:rPr>
              <a:t>organizational  rules and standards of the</a:t>
            </a:r>
            <a:r>
              <a:rPr sz="3200" spc="-90" dirty="0">
                <a:solidFill>
                  <a:srgbClr val="FFFFFF"/>
                </a:solidFill>
                <a:latin typeface="Times New Roman"/>
                <a:cs typeface="Times New Roman"/>
              </a:rPr>
              <a:t> </a:t>
            </a:r>
            <a:r>
              <a:rPr sz="3200" dirty="0">
                <a:solidFill>
                  <a:srgbClr val="FFFFFF"/>
                </a:solidFill>
                <a:latin typeface="Times New Roman"/>
                <a:cs typeface="Times New Roman"/>
              </a:rPr>
              <a:t>department?</a:t>
            </a:r>
            <a:endParaRPr sz="3200">
              <a:latin typeface="Times New Roman"/>
              <a:cs typeface="Times New Roman"/>
            </a:endParaRPr>
          </a:p>
          <a:p>
            <a:pPr marL="355600" marR="805180" indent="-343535">
              <a:lnSpc>
                <a:spcPct val="100000"/>
              </a:lnSpc>
              <a:spcBef>
                <a:spcPts val="770"/>
              </a:spcBef>
              <a:buChar char="•"/>
              <a:tabLst>
                <a:tab pos="355600" algn="l"/>
                <a:tab pos="356235" algn="l"/>
              </a:tabLst>
            </a:pPr>
            <a:r>
              <a:rPr sz="3200" dirty="0">
                <a:solidFill>
                  <a:srgbClr val="FFFFFF"/>
                </a:solidFill>
                <a:latin typeface="Times New Roman"/>
                <a:cs typeface="Times New Roman"/>
              </a:rPr>
              <a:t>Does the employee utilize</a:t>
            </a:r>
            <a:r>
              <a:rPr sz="3200" spc="-85" dirty="0">
                <a:solidFill>
                  <a:srgbClr val="FFFFFF"/>
                </a:solidFill>
                <a:latin typeface="Times New Roman"/>
                <a:cs typeface="Times New Roman"/>
              </a:rPr>
              <a:t> </a:t>
            </a:r>
            <a:r>
              <a:rPr sz="3200" dirty="0">
                <a:solidFill>
                  <a:srgbClr val="FFFFFF"/>
                </a:solidFill>
                <a:latin typeface="Times New Roman"/>
                <a:cs typeface="Times New Roman"/>
              </a:rPr>
              <a:t>supervisory  guidance?</a:t>
            </a:r>
            <a:endParaRPr sz="3200">
              <a:latin typeface="Times New Roman"/>
              <a:cs typeface="Times New Roman"/>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46668" rIns="0" bIns="0" rtlCol="0">
            <a:spAutoFit/>
          </a:bodyPr>
          <a:lstStyle/>
          <a:p>
            <a:pPr marL="641350" marR="5080" indent="-110489">
              <a:lnSpc>
                <a:spcPct val="100000"/>
              </a:lnSpc>
              <a:spcBef>
                <a:spcPts val="95"/>
              </a:spcBef>
            </a:pPr>
            <a:r>
              <a:rPr u="none" spc="-5" dirty="0"/>
              <a:t>Guidelines for the writing </a:t>
            </a:r>
            <a:r>
              <a:rPr u="none" dirty="0"/>
              <a:t>of </a:t>
            </a:r>
            <a:r>
              <a:rPr u="none" spc="-5" dirty="0"/>
              <a:t>the  Employee Performance</a:t>
            </a:r>
            <a:r>
              <a:rPr u="none" dirty="0"/>
              <a:t> </a:t>
            </a:r>
            <a:r>
              <a:rPr u="none" spc="-5" dirty="0"/>
              <a:t>Report</a:t>
            </a:r>
          </a:p>
        </p:txBody>
      </p:sp>
      <p:sp>
        <p:nvSpPr>
          <p:cNvPr id="3" name="object 3"/>
          <p:cNvSpPr txBox="1"/>
          <p:nvPr/>
        </p:nvSpPr>
        <p:spPr>
          <a:xfrm>
            <a:off x="78739" y="2000834"/>
            <a:ext cx="8693150" cy="4123690"/>
          </a:xfrm>
          <a:prstGeom prst="rect">
            <a:avLst/>
          </a:prstGeom>
        </p:spPr>
        <p:txBody>
          <a:bodyPr vert="horz" wrap="square" lIns="0" tIns="13335" rIns="0" bIns="0" rtlCol="0">
            <a:spAutoFit/>
          </a:bodyPr>
          <a:lstStyle/>
          <a:p>
            <a:pPr marL="355600" marR="649605" indent="-342900">
              <a:lnSpc>
                <a:spcPct val="100000"/>
              </a:lnSpc>
              <a:spcBef>
                <a:spcPts val="105"/>
              </a:spcBef>
              <a:buChar char="•"/>
              <a:tabLst>
                <a:tab pos="354965" algn="l"/>
                <a:tab pos="355600" algn="l"/>
              </a:tabLst>
            </a:pPr>
            <a:r>
              <a:rPr sz="3200" dirty="0">
                <a:solidFill>
                  <a:srgbClr val="FFFFFF"/>
                </a:solidFill>
                <a:latin typeface="Times New Roman"/>
                <a:cs typeface="Times New Roman"/>
              </a:rPr>
              <a:t>Establishing objectivity in written</a:t>
            </a:r>
            <a:r>
              <a:rPr sz="3200" spc="-85" dirty="0">
                <a:solidFill>
                  <a:srgbClr val="FFFFFF"/>
                </a:solidFill>
                <a:latin typeface="Times New Roman"/>
                <a:cs typeface="Times New Roman"/>
              </a:rPr>
              <a:t> </a:t>
            </a:r>
            <a:r>
              <a:rPr sz="3200" dirty="0">
                <a:solidFill>
                  <a:srgbClr val="FFFFFF"/>
                </a:solidFill>
                <a:latin typeface="Times New Roman"/>
                <a:cs typeface="Times New Roman"/>
              </a:rPr>
              <a:t>performance  evaluations by avoiding vague subjective  terminology.</a:t>
            </a:r>
            <a:endParaRPr sz="3200">
              <a:latin typeface="Times New Roman"/>
              <a:cs typeface="Times New Roman"/>
            </a:endParaRPr>
          </a:p>
          <a:p>
            <a:pPr marL="355600" marR="481965" indent="-342900">
              <a:lnSpc>
                <a:spcPct val="100000"/>
              </a:lnSpc>
              <a:spcBef>
                <a:spcPts val="770"/>
              </a:spcBef>
              <a:buChar char="•"/>
              <a:tabLst>
                <a:tab pos="354965" algn="l"/>
                <a:tab pos="355600" algn="l"/>
              </a:tabLst>
            </a:pPr>
            <a:r>
              <a:rPr sz="3200" dirty="0">
                <a:solidFill>
                  <a:srgbClr val="FFFFFF"/>
                </a:solidFill>
                <a:latin typeface="Times New Roman"/>
                <a:cs typeface="Times New Roman"/>
              </a:rPr>
              <a:t>Use specific job related terms and clearly</a:t>
            </a:r>
            <a:r>
              <a:rPr sz="3200" spc="-90" dirty="0">
                <a:solidFill>
                  <a:srgbClr val="FFFFFF"/>
                </a:solidFill>
                <a:latin typeface="Times New Roman"/>
                <a:cs typeface="Times New Roman"/>
              </a:rPr>
              <a:t> </a:t>
            </a:r>
            <a:r>
              <a:rPr sz="3200" dirty="0">
                <a:solidFill>
                  <a:srgbClr val="FFFFFF"/>
                </a:solidFill>
                <a:latin typeface="Times New Roman"/>
                <a:cs typeface="Times New Roman"/>
              </a:rPr>
              <a:t>define  intent of</a:t>
            </a:r>
            <a:r>
              <a:rPr sz="3200" spc="-55" dirty="0">
                <a:solidFill>
                  <a:srgbClr val="FFFFFF"/>
                </a:solidFill>
                <a:latin typeface="Times New Roman"/>
                <a:cs typeface="Times New Roman"/>
              </a:rPr>
              <a:t> </a:t>
            </a:r>
            <a:r>
              <a:rPr sz="3200" dirty="0">
                <a:solidFill>
                  <a:srgbClr val="FFFFFF"/>
                </a:solidFill>
                <a:latin typeface="Times New Roman"/>
                <a:cs typeface="Times New Roman"/>
              </a:rPr>
              <a:t>comments.</a:t>
            </a:r>
            <a:endParaRPr sz="3200">
              <a:latin typeface="Times New Roman"/>
              <a:cs typeface="Times New Roman"/>
            </a:endParaRPr>
          </a:p>
          <a:p>
            <a:pPr marL="355600" marR="5080" indent="-342900" algn="just">
              <a:lnSpc>
                <a:spcPct val="100000"/>
              </a:lnSpc>
              <a:spcBef>
                <a:spcPts val="770"/>
              </a:spcBef>
              <a:buChar char="•"/>
              <a:tabLst>
                <a:tab pos="355600" algn="l"/>
              </a:tabLst>
            </a:pPr>
            <a:r>
              <a:rPr sz="3200" dirty="0">
                <a:solidFill>
                  <a:srgbClr val="FFFFFF"/>
                </a:solidFill>
                <a:latin typeface="Times New Roman"/>
                <a:cs typeface="Times New Roman"/>
              </a:rPr>
              <a:t>Avoid the use of personal “traits” </a:t>
            </a:r>
            <a:r>
              <a:rPr sz="3200" spc="-5" dirty="0">
                <a:solidFill>
                  <a:srgbClr val="FFFFFF"/>
                </a:solidFill>
                <a:latin typeface="Times New Roman"/>
                <a:cs typeface="Times New Roman"/>
              </a:rPr>
              <a:t>such </a:t>
            </a:r>
            <a:r>
              <a:rPr sz="3200" dirty="0">
                <a:solidFill>
                  <a:srgbClr val="FFFFFF"/>
                </a:solidFill>
                <a:latin typeface="Times New Roman"/>
                <a:cs typeface="Times New Roman"/>
              </a:rPr>
              <a:t>as</a:t>
            </a:r>
            <a:r>
              <a:rPr sz="3200" spc="-110" dirty="0">
                <a:solidFill>
                  <a:srgbClr val="FFFFFF"/>
                </a:solidFill>
                <a:latin typeface="Times New Roman"/>
                <a:cs typeface="Times New Roman"/>
              </a:rPr>
              <a:t> </a:t>
            </a:r>
            <a:r>
              <a:rPr sz="3200" dirty="0">
                <a:solidFill>
                  <a:srgbClr val="FFFFFF"/>
                </a:solidFill>
                <a:latin typeface="Times New Roman"/>
                <a:cs typeface="Times New Roman"/>
              </a:rPr>
              <a:t>integrity,  loyalty, honesty, initiative, etc. Measure employee  performance against the job</a:t>
            </a:r>
            <a:r>
              <a:rPr sz="3200" spc="-85" dirty="0">
                <a:solidFill>
                  <a:srgbClr val="FFFFFF"/>
                </a:solidFill>
                <a:latin typeface="Times New Roman"/>
                <a:cs typeface="Times New Roman"/>
              </a:rPr>
              <a:t> </a:t>
            </a:r>
            <a:r>
              <a:rPr sz="3200" dirty="0">
                <a:solidFill>
                  <a:srgbClr val="FFFFFF"/>
                </a:solidFill>
                <a:latin typeface="Times New Roman"/>
                <a:cs typeface="Times New Roman"/>
              </a:rPr>
              <a:t>specifications.</a:t>
            </a:r>
            <a:endParaRPr sz="3200">
              <a:latin typeface="Times New Roman"/>
              <a:cs typeface="Times New Roman"/>
            </a:endParaRPr>
          </a:p>
        </p:txBody>
      </p:sp>
      <p:sp>
        <p:nvSpPr>
          <p:cNvPr id="4" name="object 4"/>
          <p:cNvSpPr/>
          <p:nvPr/>
        </p:nvSpPr>
        <p:spPr>
          <a:xfrm>
            <a:off x="8046535" y="125"/>
            <a:ext cx="1097409" cy="1799885"/>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33094" y="543509"/>
            <a:ext cx="7281545" cy="574675"/>
          </a:xfrm>
          <a:prstGeom prst="rect">
            <a:avLst/>
          </a:prstGeom>
        </p:spPr>
        <p:txBody>
          <a:bodyPr vert="horz" wrap="square" lIns="0" tIns="12700" rIns="0" bIns="0" rtlCol="0">
            <a:spAutoFit/>
          </a:bodyPr>
          <a:lstStyle/>
          <a:p>
            <a:pPr marL="12700">
              <a:lnSpc>
                <a:spcPct val="100000"/>
              </a:lnSpc>
              <a:spcBef>
                <a:spcPts val="100"/>
              </a:spcBef>
            </a:pPr>
            <a:r>
              <a:rPr sz="3600" u="none" dirty="0"/>
              <a:t>H. REWARDING</a:t>
            </a:r>
            <a:r>
              <a:rPr sz="3600" u="none" spc="-80" dirty="0"/>
              <a:t> </a:t>
            </a:r>
            <a:r>
              <a:rPr sz="3600" u="none" dirty="0"/>
              <a:t>PERFORMANCE</a:t>
            </a:r>
            <a:endParaRPr sz="3600"/>
          </a:p>
        </p:txBody>
      </p:sp>
      <p:sp>
        <p:nvSpPr>
          <p:cNvPr id="3" name="object 3"/>
          <p:cNvSpPr txBox="1"/>
          <p:nvPr/>
        </p:nvSpPr>
        <p:spPr>
          <a:xfrm>
            <a:off x="78739" y="2000834"/>
            <a:ext cx="5448300" cy="3440429"/>
          </a:xfrm>
          <a:prstGeom prst="rect">
            <a:avLst/>
          </a:prstGeom>
        </p:spPr>
        <p:txBody>
          <a:bodyPr vert="horz" wrap="square" lIns="0" tIns="13335" rIns="0" bIns="0" rtlCol="0">
            <a:spAutoFit/>
          </a:bodyPr>
          <a:lstStyle/>
          <a:p>
            <a:pPr marL="355600" marR="5080" indent="-342900">
              <a:lnSpc>
                <a:spcPct val="100000"/>
              </a:lnSpc>
              <a:spcBef>
                <a:spcPts val="105"/>
              </a:spcBef>
              <a:buChar char="•"/>
              <a:tabLst>
                <a:tab pos="354965" algn="l"/>
                <a:tab pos="355600" algn="l"/>
              </a:tabLst>
            </a:pPr>
            <a:r>
              <a:rPr sz="3200" dirty="0">
                <a:solidFill>
                  <a:srgbClr val="FFFFFF"/>
                </a:solidFill>
                <a:latin typeface="Times New Roman"/>
                <a:cs typeface="Times New Roman"/>
              </a:rPr>
              <a:t>Rewarding performance</a:t>
            </a:r>
            <a:r>
              <a:rPr sz="3200" spc="-100" dirty="0">
                <a:solidFill>
                  <a:srgbClr val="FFFFFF"/>
                </a:solidFill>
                <a:latin typeface="Times New Roman"/>
                <a:cs typeface="Times New Roman"/>
              </a:rPr>
              <a:t> </a:t>
            </a:r>
            <a:r>
              <a:rPr sz="3200" dirty="0">
                <a:solidFill>
                  <a:srgbClr val="FFFFFF"/>
                </a:solidFill>
                <a:latin typeface="Times New Roman"/>
                <a:cs typeface="Times New Roman"/>
              </a:rPr>
              <a:t>means  providing incentives to, and  recognition of, employees for  their performance and  acknowledging</a:t>
            </a:r>
            <a:r>
              <a:rPr sz="3200" spc="-65" dirty="0">
                <a:solidFill>
                  <a:srgbClr val="FFFFFF"/>
                </a:solidFill>
                <a:latin typeface="Times New Roman"/>
                <a:cs typeface="Times New Roman"/>
              </a:rPr>
              <a:t> </a:t>
            </a:r>
            <a:r>
              <a:rPr sz="3200" dirty="0">
                <a:solidFill>
                  <a:srgbClr val="FFFFFF"/>
                </a:solidFill>
                <a:latin typeface="Times New Roman"/>
                <a:cs typeface="Times New Roman"/>
              </a:rPr>
              <a:t>their</a:t>
            </a:r>
            <a:endParaRPr sz="3200">
              <a:latin typeface="Times New Roman"/>
              <a:cs typeface="Times New Roman"/>
            </a:endParaRPr>
          </a:p>
          <a:p>
            <a:pPr marL="355600" marR="374015">
              <a:lnSpc>
                <a:spcPct val="100000"/>
              </a:lnSpc>
            </a:pPr>
            <a:r>
              <a:rPr sz="3200" dirty="0">
                <a:solidFill>
                  <a:srgbClr val="FFFFFF"/>
                </a:solidFill>
                <a:latin typeface="Times New Roman"/>
                <a:cs typeface="Times New Roman"/>
              </a:rPr>
              <a:t>contributions to the</a:t>
            </a:r>
            <a:r>
              <a:rPr sz="3200" spc="-100" dirty="0">
                <a:solidFill>
                  <a:srgbClr val="FFFFFF"/>
                </a:solidFill>
                <a:latin typeface="Times New Roman"/>
                <a:cs typeface="Times New Roman"/>
              </a:rPr>
              <a:t> </a:t>
            </a:r>
            <a:r>
              <a:rPr sz="3200" dirty="0">
                <a:solidFill>
                  <a:srgbClr val="FFFFFF"/>
                </a:solidFill>
                <a:latin typeface="Times New Roman"/>
                <a:cs typeface="Times New Roman"/>
              </a:rPr>
              <a:t>agency’s  mission.</a:t>
            </a:r>
            <a:endParaRPr sz="3200">
              <a:latin typeface="Times New Roman"/>
              <a:cs typeface="Times New Roman"/>
            </a:endParaRPr>
          </a:p>
        </p:txBody>
      </p:sp>
      <p:grpSp>
        <p:nvGrpSpPr>
          <p:cNvPr id="4" name="object 4"/>
          <p:cNvGrpSpPr/>
          <p:nvPr/>
        </p:nvGrpSpPr>
        <p:grpSpPr>
          <a:xfrm>
            <a:off x="5562600" y="1219153"/>
            <a:ext cx="3582670" cy="5641340"/>
            <a:chOff x="5562600" y="1219153"/>
            <a:chExt cx="3582670" cy="5641340"/>
          </a:xfrm>
        </p:grpSpPr>
        <p:sp>
          <p:nvSpPr>
            <p:cNvPr id="5" name="object 5"/>
            <p:cNvSpPr/>
            <p:nvPr/>
          </p:nvSpPr>
          <p:spPr>
            <a:xfrm>
              <a:off x="8189455" y="1219153"/>
              <a:ext cx="791600" cy="4541115"/>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7318471" y="1473061"/>
              <a:ext cx="706889" cy="4259013"/>
            </a:xfrm>
            <a:prstGeom prst="rect">
              <a:avLst/>
            </a:prstGeom>
            <a:blipFill>
              <a:blip r:embed="rId3" cstate="print"/>
              <a:stretch>
                <a:fillRect/>
              </a:stretch>
            </a:blipFill>
          </p:spPr>
          <p:txBody>
            <a:bodyPr wrap="square" lIns="0" tIns="0" rIns="0" bIns="0" rtlCol="0"/>
            <a:lstStyle/>
            <a:p>
              <a:endParaRPr/>
            </a:p>
          </p:txBody>
        </p:sp>
        <p:sp>
          <p:nvSpPr>
            <p:cNvPr id="7" name="object 7"/>
            <p:cNvSpPr/>
            <p:nvPr/>
          </p:nvSpPr>
          <p:spPr>
            <a:xfrm>
              <a:off x="6552224" y="1402483"/>
              <a:ext cx="288925" cy="1156970"/>
            </a:xfrm>
            <a:custGeom>
              <a:avLst/>
              <a:gdLst/>
              <a:ahLst/>
              <a:cxnLst/>
              <a:rect l="l" t="t" r="r" b="b"/>
              <a:pathLst>
                <a:path w="288925" h="1156970">
                  <a:moveTo>
                    <a:pt x="161170" y="1128261"/>
                  </a:moveTo>
                  <a:lnTo>
                    <a:pt x="62207" y="1128261"/>
                  </a:lnTo>
                  <a:lnTo>
                    <a:pt x="65033" y="1156541"/>
                  </a:lnTo>
                  <a:lnTo>
                    <a:pt x="141367" y="1156541"/>
                  </a:lnTo>
                  <a:lnTo>
                    <a:pt x="161170" y="1128261"/>
                  </a:lnTo>
                  <a:close/>
                </a:path>
                <a:path w="288925" h="1156970">
                  <a:moveTo>
                    <a:pt x="183798" y="28280"/>
                  </a:moveTo>
                  <a:lnTo>
                    <a:pt x="104613" y="28280"/>
                  </a:lnTo>
                  <a:lnTo>
                    <a:pt x="98962" y="56437"/>
                  </a:lnTo>
                  <a:lnTo>
                    <a:pt x="90486" y="56437"/>
                  </a:lnTo>
                  <a:lnTo>
                    <a:pt x="62207" y="127015"/>
                  </a:lnTo>
                  <a:lnTo>
                    <a:pt x="42405" y="197470"/>
                  </a:lnTo>
                  <a:lnTo>
                    <a:pt x="28278" y="282065"/>
                  </a:lnTo>
                  <a:lnTo>
                    <a:pt x="19802" y="409080"/>
                  </a:lnTo>
                  <a:lnTo>
                    <a:pt x="8476" y="521833"/>
                  </a:lnTo>
                  <a:lnTo>
                    <a:pt x="5650" y="634708"/>
                  </a:lnTo>
                  <a:lnTo>
                    <a:pt x="5650" y="775741"/>
                  </a:lnTo>
                  <a:lnTo>
                    <a:pt x="0" y="916773"/>
                  </a:lnTo>
                  <a:lnTo>
                    <a:pt x="5650" y="916773"/>
                  </a:lnTo>
                  <a:lnTo>
                    <a:pt x="8476" y="944931"/>
                  </a:lnTo>
                  <a:lnTo>
                    <a:pt x="14126" y="987228"/>
                  </a:lnTo>
                  <a:lnTo>
                    <a:pt x="22627" y="1015508"/>
                  </a:lnTo>
                  <a:lnTo>
                    <a:pt x="33929" y="1057806"/>
                  </a:lnTo>
                  <a:lnTo>
                    <a:pt x="42405" y="1114121"/>
                  </a:lnTo>
                  <a:lnTo>
                    <a:pt x="48056" y="1128261"/>
                  </a:lnTo>
                  <a:lnTo>
                    <a:pt x="209226" y="1128261"/>
                  </a:lnTo>
                  <a:lnTo>
                    <a:pt x="223378" y="1114121"/>
                  </a:lnTo>
                  <a:lnTo>
                    <a:pt x="240330" y="1057806"/>
                  </a:lnTo>
                  <a:lnTo>
                    <a:pt x="251656" y="1057806"/>
                  </a:lnTo>
                  <a:lnTo>
                    <a:pt x="260132" y="1043666"/>
                  </a:lnTo>
                  <a:lnTo>
                    <a:pt x="265783" y="1015508"/>
                  </a:lnTo>
                  <a:lnTo>
                    <a:pt x="268608" y="987228"/>
                  </a:lnTo>
                  <a:lnTo>
                    <a:pt x="274259" y="973088"/>
                  </a:lnTo>
                  <a:lnTo>
                    <a:pt x="279910" y="944931"/>
                  </a:lnTo>
                  <a:lnTo>
                    <a:pt x="279910" y="916773"/>
                  </a:lnTo>
                  <a:lnTo>
                    <a:pt x="282760" y="902633"/>
                  </a:lnTo>
                  <a:lnTo>
                    <a:pt x="282760" y="874476"/>
                  </a:lnTo>
                  <a:lnTo>
                    <a:pt x="288411" y="775741"/>
                  </a:lnTo>
                  <a:lnTo>
                    <a:pt x="288411" y="592410"/>
                  </a:lnTo>
                  <a:lnTo>
                    <a:pt x="282760" y="493675"/>
                  </a:lnTo>
                  <a:lnTo>
                    <a:pt x="279910" y="409080"/>
                  </a:lnTo>
                  <a:lnTo>
                    <a:pt x="268608" y="338502"/>
                  </a:lnTo>
                  <a:lnTo>
                    <a:pt x="260132" y="268048"/>
                  </a:lnTo>
                  <a:lnTo>
                    <a:pt x="240330" y="169312"/>
                  </a:lnTo>
                  <a:lnTo>
                    <a:pt x="231854" y="141032"/>
                  </a:lnTo>
                  <a:lnTo>
                    <a:pt x="226203" y="127015"/>
                  </a:lnTo>
                  <a:lnTo>
                    <a:pt x="217727" y="127015"/>
                  </a:lnTo>
                  <a:lnTo>
                    <a:pt x="209226" y="98735"/>
                  </a:lnTo>
                  <a:lnTo>
                    <a:pt x="197924" y="70577"/>
                  </a:lnTo>
                  <a:lnTo>
                    <a:pt x="195099" y="56437"/>
                  </a:lnTo>
                  <a:lnTo>
                    <a:pt x="183798" y="28280"/>
                  </a:lnTo>
                  <a:close/>
                </a:path>
                <a:path w="288925" h="1156970">
                  <a:moveTo>
                    <a:pt x="161170" y="0"/>
                  </a:moveTo>
                  <a:lnTo>
                    <a:pt x="132891" y="0"/>
                  </a:lnTo>
                  <a:lnTo>
                    <a:pt x="121590" y="28280"/>
                  </a:lnTo>
                  <a:lnTo>
                    <a:pt x="163995" y="28280"/>
                  </a:lnTo>
                  <a:lnTo>
                    <a:pt x="161170" y="0"/>
                  </a:lnTo>
                  <a:close/>
                </a:path>
              </a:pathLst>
            </a:custGeom>
            <a:solidFill>
              <a:srgbClr val="999999"/>
            </a:solidFill>
          </p:spPr>
          <p:txBody>
            <a:bodyPr wrap="square" lIns="0" tIns="0" rIns="0" bIns="0" rtlCol="0"/>
            <a:lstStyle/>
            <a:p>
              <a:endParaRPr/>
            </a:p>
          </p:txBody>
        </p:sp>
        <p:sp>
          <p:nvSpPr>
            <p:cNvPr id="8" name="object 8"/>
            <p:cNvSpPr/>
            <p:nvPr/>
          </p:nvSpPr>
          <p:spPr>
            <a:xfrm>
              <a:off x="6552222" y="1458924"/>
              <a:ext cx="85090" cy="1100455"/>
            </a:xfrm>
            <a:custGeom>
              <a:avLst/>
              <a:gdLst/>
              <a:ahLst/>
              <a:cxnLst/>
              <a:rect l="l" t="t" r="r" b="b"/>
              <a:pathLst>
                <a:path w="85090" h="1100455">
                  <a:moveTo>
                    <a:pt x="84836" y="14147"/>
                  </a:moveTo>
                  <a:lnTo>
                    <a:pt x="56553" y="42303"/>
                  </a:lnTo>
                  <a:lnTo>
                    <a:pt x="36753" y="141033"/>
                  </a:lnTo>
                  <a:lnTo>
                    <a:pt x="22618" y="225628"/>
                  </a:lnTo>
                  <a:lnTo>
                    <a:pt x="14122" y="324370"/>
                  </a:lnTo>
                  <a:lnTo>
                    <a:pt x="8470" y="465391"/>
                  </a:lnTo>
                  <a:lnTo>
                    <a:pt x="5651" y="578269"/>
                  </a:lnTo>
                  <a:lnTo>
                    <a:pt x="0" y="719302"/>
                  </a:lnTo>
                  <a:lnTo>
                    <a:pt x="0" y="846201"/>
                  </a:lnTo>
                  <a:lnTo>
                    <a:pt x="0" y="860336"/>
                  </a:lnTo>
                  <a:lnTo>
                    <a:pt x="0" y="888492"/>
                  </a:lnTo>
                  <a:lnTo>
                    <a:pt x="5651" y="916647"/>
                  </a:lnTo>
                  <a:lnTo>
                    <a:pt x="14122" y="930795"/>
                  </a:lnTo>
                  <a:lnTo>
                    <a:pt x="22618" y="987234"/>
                  </a:lnTo>
                  <a:lnTo>
                    <a:pt x="28270" y="1029525"/>
                  </a:lnTo>
                  <a:lnTo>
                    <a:pt x="36753" y="1057681"/>
                  </a:lnTo>
                  <a:lnTo>
                    <a:pt x="42405" y="1100112"/>
                  </a:lnTo>
                  <a:lnTo>
                    <a:pt x="48056" y="1100112"/>
                  </a:lnTo>
                  <a:lnTo>
                    <a:pt x="48056" y="1057681"/>
                  </a:lnTo>
                  <a:lnTo>
                    <a:pt x="28270" y="959078"/>
                  </a:lnTo>
                  <a:lnTo>
                    <a:pt x="19799" y="916647"/>
                  </a:lnTo>
                  <a:lnTo>
                    <a:pt x="14122" y="888492"/>
                  </a:lnTo>
                  <a:lnTo>
                    <a:pt x="5651" y="846201"/>
                  </a:lnTo>
                  <a:lnTo>
                    <a:pt x="5651" y="719302"/>
                  </a:lnTo>
                  <a:lnTo>
                    <a:pt x="8470" y="578269"/>
                  </a:lnTo>
                  <a:lnTo>
                    <a:pt x="14122" y="465391"/>
                  </a:lnTo>
                  <a:lnTo>
                    <a:pt x="22618" y="352640"/>
                  </a:lnTo>
                  <a:lnTo>
                    <a:pt x="33921" y="225628"/>
                  </a:lnTo>
                  <a:lnTo>
                    <a:pt x="48056" y="155181"/>
                  </a:lnTo>
                  <a:lnTo>
                    <a:pt x="62204" y="70573"/>
                  </a:lnTo>
                  <a:lnTo>
                    <a:pt x="84836" y="14147"/>
                  </a:lnTo>
                  <a:close/>
                </a:path>
              </a:pathLst>
            </a:custGeom>
            <a:solidFill>
              <a:srgbClr val="000000"/>
            </a:solidFill>
          </p:spPr>
          <p:txBody>
            <a:bodyPr wrap="square" lIns="0" tIns="0" rIns="0" bIns="0" rtlCol="0"/>
            <a:lstStyle/>
            <a:p>
              <a:endParaRPr/>
            </a:p>
          </p:txBody>
        </p:sp>
        <p:sp>
          <p:nvSpPr>
            <p:cNvPr id="9" name="object 9"/>
            <p:cNvSpPr/>
            <p:nvPr/>
          </p:nvSpPr>
          <p:spPr>
            <a:xfrm>
              <a:off x="6631385" y="1388466"/>
              <a:ext cx="172496" cy="225627"/>
            </a:xfrm>
            <a:prstGeom prst="rect">
              <a:avLst/>
            </a:prstGeom>
            <a:blipFill>
              <a:blip r:embed="rId4" cstate="print"/>
              <a:stretch>
                <a:fillRect/>
              </a:stretch>
            </a:blipFill>
          </p:spPr>
          <p:txBody>
            <a:bodyPr wrap="square" lIns="0" tIns="0" rIns="0" bIns="0" rtlCol="0"/>
            <a:lstStyle/>
            <a:p>
              <a:endParaRPr/>
            </a:p>
          </p:txBody>
        </p:sp>
        <p:sp>
          <p:nvSpPr>
            <p:cNvPr id="10" name="object 10"/>
            <p:cNvSpPr/>
            <p:nvPr/>
          </p:nvSpPr>
          <p:spPr>
            <a:xfrm>
              <a:off x="6727520" y="1599958"/>
              <a:ext cx="119380" cy="959485"/>
            </a:xfrm>
            <a:custGeom>
              <a:avLst/>
              <a:gdLst/>
              <a:ahLst/>
              <a:cxnLst/>
              <a:rect l="l" t="t" r="r" b="b"/>
              <a:pathLst>
                <a:path w="119379" h="959485">
                  <a:moveTo>
                    <a:pt x="118757" y="394944"/>
                  </a:moveTo>
                  <a:lnTo>
                    <a:pt x="113106" y="296202"/>
                  </a:lnTo>
                  <a:lnTo>
                    <a:pt x="107454" y="211607"/>
                  </a:lnTo>
                  <a:lnTo>
                    <a:pt x="98958" y="112877"/>
                  </a:lnTo>
                  <a:lnTo>
                    <a:pt x="90487" y="42303"/>
                  </a:lnTo>
                  <a:lnTo>
                    <a:pt x="76352" y="0"/>
                  </a:lnTo>
                  <a:lnTo>
                    <a:pt x="70675" y="14147"/>
                  </a:lnTo>
                  <a:lnTo>
                    <a:pt x="84836" y="70573"/>
                  </a:lnTo>
                  <a:lnTo>
                    <a:pt x="93306" y="141033"/>
                  </a:lnTo>
                  <a:lnTo>
                    <a:pt x="98958" y="211607"/>
                  </a:lnTo>
                  <a:lnTo>
                    <a:pt x="107454" y="296202"/>
                  </a:lnTo>
                  <a:lnTo>
                    <a:pt x="107454" y="578269"/>
                  </a:lnTo>
                  <a:lnTo>
                    <a:pt x="104609" y="677011"/>
                  </a:lnTo>
                  <a:lnTo>
                    <a:pt x="104609" y="719302"/>
                  </a:lnTo>
                  <a:lnTo>
                    <a:pt x="98958" y="719302"/>
                  </a:lnTo>
                  <a:lnTo>
                    <a:pt x="93306" y="747458"/>
                  </a:lnTo>
                  <a:lnTo>
                    <a:pt x="93306" y="775614"/>
                  </a:lnTo>
                  <a:lnTo>
                    <a:pt x="90487" y="789762"/>
                  </a:lnTo>
                  <a:lnTo>
                    <a:pt x="79184" y="818045"/>
                  </a:lnTo>
                  <a:lnTo>
                    <a:pt x="76352" y="846201"/>
                  </a:lnTo>
                  <a:lnTo>
                    <a:pt x="65024" y="860336"/>
                  </a:lnTo>
                  <a:lnTo>
                    <a:pt x="56553" y="888492"/>
                  </a:lnTo>
                  <a:lnTo>
                    <a:pt x="48082" y="888492"/>
                  </a:lnTo>
                  <a:lnTo>
                    <a:pt x="33921" y="916647"/>
                  </a:lnTo>
                  <a:lnTo>
                    <a:pt x="19799" y="916647"/>
                  </a:lnTo>
                  <a:lnTo>
                    <a:pt x="0" y="930795"/>
                  </a:lnTo>
                  <a:lnTo>
                    <a:pt x="0" y="959078"/>
                  </a:lnTo>
                  <a:lnTo>
                    <a:pt x="19799" y="959078"/>
                  </a:lnTo>
                  <a:lnTo>
                    <a:pt x="33921" y="930795"/>
                  </a:lnTo>
                  <a:lnTo>
                    <a:pt x="48082" y="930795"/>
                  </a:lnTo>
                  <a:lnTo>
                    <a:pt x="56553" y="916647"/>
                  </a:lnTo>
                  <a:lnTo>
                    <a:pt x="65024" y="888492"/>
                  </a:lnTo>
                  <a:lnTo>
                    <a:pt x="79184" y="860336"/>
                  </a:lnTo>
                  <a:lnTo>
                    <a:pt x="84836" y="846201"/>
                  </a:lnTo>
                  <a:lnTo>
                    <a:pt x="93306" y="818045"/>
                  </a:lnTo>
                  <a:lnTo>
                    <a:pt x="98958" y="789762"/>
                  </a:lnTo>
                  <a:lnTo>
                    <a:pt x="104609" y="775614"/>
                  </a:lnTo>
                  <a:lnTo>
                    <a:pt x="104609" y="747458"/>
                  </a:lnTo>
                  <a:lnTo>
                    <a:pt x="107454" y="719302"/>
                  </a:lnTo>
                  <a:lnTo>
                    <a:pt x="113106" y="705167"/>
                  </a:lnTo>
                  <a:lnTo>
                    <a:pt x="113106" y="578269"/>
                  </a:lnTo>
                  <a:lnTo>
                    <a:pt x="118757" y="493674"/>
                  </a:lnTo>
                  <a:lnTo>
                    <a:pt x="118757" y="394944"/>
                  </a:lnTo>
                  <a:close/>
                </a:path>
              </a:pathLst>
            </a:custGeom>
            <a:solidFill>
              <a:srgbClr val="000000"/>
            </a:solidFill>
          </p:spPr>
          <p:txBody>
            <a:bodyPr wrap="square" lIns="0" tIns="0" rIns="0" bIns="0" rtlCol="0"/>
            <a:lstStyle/>
            <a:p>
              <a:endParaRPr/>
            </a:p>
          </p:txBody>
        </p:sp>
        <p:sp>
          <p:nvSpPr>
            <p:cNvPr id="11" name="object 11"/>
            <p:cNvSpPr/>
            <p:nvPr/>
          </p:nvSpPr>
          <p:spPr>
            <a:xfrm>
              <a:off x="6600281" y="2516604"/>
              <a:ext cx="127241" cy="70577"/>
            </a:xfrm>
            <a:prstGeom prst="rect">
              <a:avLst/>
            </a:prstGeom>
            <a:blipFill>
              <a:blip r:embed="rId5" cstate="print"/>
              <a:stretch>
                <a:fillRect/>
              </a:stretch>
            </a:blipFill>
          </p:spPr>
          <p:txBody>
            <a:bodyPr wrap="square" lIns="0" tIns="0" rIns="0" bIns="0" rtlCol="0"/>
            <a:lstStyle/>
            <a:p>
              <a:endParaRPr/>
            </a:p>
          </p:txBody>
        </p:sp>
        <p:sp>
          <p:nvSpPr>
            <p:cNvPr id="12" name="object 12"/>
            <p:cNvSpPr/>
            <p:nvPr/>
          </p:nvSpPr>
          <p:spPr>
            <a:xfrm>
              <a:off x="6091341" y="2869247"/>
              <a:ext cx="1080111" cy="2820517"/>
            </a:xfrm>
            <a:prstGeom prst="rect">
              <a:avLst/>
            </a:prstGeom>
            <a:blipFill>
              <a:blip r:embed="rId6" cstate="print"/>
              <a:stretch>
                <a:fillRect/>
              </a:stretch>
            </a:blipFill>
          </p:spPr>
          <p:txBody>
            <a:bodyPr wrap="square" lIns="0" tIns="0" rIns="0" bIns="0" rtlCol="0"/>
            <a:lstStyle/>
            <a:p>
              <a:endParaRPr/>
            </a:p>
          </p:txBody>
        </p:sp>
        <p:sp>
          <p:nvSpPr>
            <p:cNvPr id="13" name="object 13"/>
            <p:cNvSpPr/>
            <p:nvPr/>
          </p:nvSpPr>
          <p:spPr>
            <a:xfrm>
              <a:off x="6574852" y="2939702"/>
              <a:ext cx="67945" cy="2087245"/>
            </a:xfrm>
            <a:custGeom>
              <a:avLst/>
              <a:gdLst/>
              <a:ahLst/>
              <a:cxnLst/>
              <a:rect l="l" t="t" r="r" b="b"/>
              <a:pathLst>
                <a:path w="67945" h="2087245">
                  <a:moveTo>
                    <a:pt x="48056" y="0"/>
                  </a:moveTo>
                  <a:lnTo>
                    <a:pt x="25428" y="253907"/>
                  </a:lnTo>
                  <a:lnTo>
                    <a:pt x="11301" y="521833"/>
                  </a:lnTo>
                  <a:lnTo>
                    <a:pt x="0" y="803898"/>
                  </a:lnTo>
                  <a:lnTo>
                    <a:pt x="0" y="1057683"/>
                  </a:lnTo>
                  <a:lnTo>
                    <a:pt x="5650" y="1339748"/>
                  </a:lnTo>
                  <a:lnTo>
                    <a:pt x="14126" y="1593656"/>
                  </a:lnTo>
                  <a:lnTo>
                    <a:pt x="33929" y="1861581"/>
                  </a:lnTo>
                  <a:lnTo>
                    <a:pt x="62207" y="2087209"/>
                  </a:lnTo>
                  <a:lnTo>
                    <a:pt x="67858" y="2073069"/>
                  </a:lnTo>
                  <a:lnTo>
                    <a:pt x="42405" y="1833424"/>
                  </a:lnTo>
                  <a:lnTo>
                    <a:pt x="25428" y="1593656"/>
                  </a:lnTo>
                  <a:lnTo>
                    <a:pt x="11301" y="1339748"/>
                  </a:lnTo>
                  <a:lnTo>
                    <a:pt x="5650" y="1057683"/>
                  </a:lnTo>
                  <a:lnTo>
                    <a:pt x="11301" y="803898"/>
                  </a:lnTo>
                  <a:lnTo>
                    <a:pt x="19777" y="521833"/>
                  </a:lnTo>
                  <a:lnTo>
                    <a:pt x="33929" y="253907"/>
                  </a:lnTo>
                  <a:lnTo>
                    <a:pt x="53706" y="28280"/>
                  </a:lnTo>
                  <a:lnTo>
                    <a:pt x="48056" y="0"/>
                  </a:lnTo>
                  <a:close/>
                </a:path>
              </a:pathLst>
            </a:custGeom>
            <a:solidFill>
              <a:srgbClr val="000000"/>
            </a:solidFill>
          </p:spPr>
          <p:txBody>
            <a:bodyPr wrap="square" lIns="0" tIns="0" rIns="0" bIns="0" rtlCol="0"/>
            <a:lstStyle/>
            <a:p>
              <a:endParaRPr/>
            </a:p>
          </p:txBody>
        </p:sp>
        <p:sp>
          <p:nvSpPr>
            <p:cNvPr id="14" name="object 14"/>
            <p:cNvSpPr/>
            <p:nvPr/>
          </p:nvSpPr>
          <p:spPr>
            <a:xfrm>
              <a:off x="5568254" y="1529498"/>
              <a:ext cx="3576871" cy="5330786"/>
            </a:xfrm>
            <a:prstGeom prst="rect">
              <a:avLst/>
            </a:prstGeom>
            <a:blipFill>
              <a:blip r:embed="rId7" cstate="print"/>
              <a:stretch>
                <a:fillRect/>
              </a:stretch>
            </a:blipFill>
          </p:spPr>
          <p:txBody>
            <a:bodyPr wrap="square" lIns="0" tIns="0" rIns="0" bIns="0" rtlCol="0"/>
            <a:lstStyle/>
            <a:p>
              <a:endParaRPr/>
            </a:p>
          </p:txBody>
        </p:sp>
        <p:sp>
          <p:nvSpPr>
            <p:cNvPr id="15" name="object 15"/>
            <p:cNvSpPr/>
            <p:nvPr/>
          </p:nvSpPr>
          <p:spPr>
            <a:xfrm>
              <a:off x="5647425" y="5478166"/>
              <a:ext cx="3432810" cy="240029"/>
            </a:xfrm>
            <a:custGeom>
              <a:avLst/>
              <a:gdLst/>
              <a:ahLst/>
              <a:cxnLst/>
              <a:rect l="l" t="t" r="r" b="b"/>
              <a:pathLst>
                <a:path w="3432809" h="240029">
                  <a:moveTo>
                    <a:pt x="5653" y="0"/>
                  </a:moveTo>
                  <a:lnTo>
                    <a:pt x="0" y="28280"/>
                  </a:lnTo>
                  <a:lnTo>
                    <a:pt x="5653" y="42420"/>
                  </a:lnTo>
                  <a:lnTo>
                    <a:pt x="3432519" y="239804"/>
                  </a:lnTo>
                  <a:lnTo>
                    <a:pt x="3432519" y="211598"/>
                  </a:lnTo>
                  <a:lnTo>
                    <a:pt x="5653" y="0"/>
                  </a:lnTo>
                  <a:close/>
                </a:path>
                <a:path w="3432809" h="240029">
                  <a:moveTo>
                    <a:pt x="5653" y="0"/>
                  </a:moveTo>
                  <a:lnTo>
                    <a:pt x="0" y="0"/>
                  </a:lnTo>
                  <a:lnTo>
                    <a:pt x="0" y="28280"/>
                  </a:lnTo>
                  <a:lnTo>
                    <a:pt x="5653" y="0"/>
                  </a:lnTo>
                  <a:close/>
                </a:path>
              </a:pathLst>
            </a:custGeom>
            <a:solidFill>
              <a:srgbClr val="000000"/>
            </a:solidFill>
          </p:spPr>
          <p:txBody>
            <a:bodyPr wrap="square" lIns="0" tIns="0" rIns="0" bIns="0" rtlCol="0"/>
            <a:lstStyle/>
            <a:p>
              <a:endParaRPr/>
            </a:p>
          </p:txBody>
        </p:sp>
        <p:sp>
          <p:nvSpPr>
            <p:cNvPr id="16" name="object 16"/>
            <p:cNvSpPr/>
            <p:nvPr/>
          </p:nvSpPr>
          <p:spPr>
            <a:xfrm>
              <a:off x="5562600" y="5506447"/>
              <a:ext cx="3581287" cy="1353837"/>
            </a:xfrm>
            <a:prstGeom prst="rect">
              <a:avLst/>
            </a:prstGeom>
            <a:blipFill>
              <a:blip r:embed="rId8" cstate="print"/>
              <a:stretch>
                <a:fillRect/>
              </a:stretch>
            </a:blipFill>
          </p:spPr>
          <p:txBody>
            <a:bodyPr wrap="square" lIns="0" tIns="0" rIns="0" bIns="0" rtlCol="0"/>
            <a:lstStyle/>
            <a:p>
              <a:endParaRPr/>
            </a:p>
          </p:txBody>
        </p:sp>
      </p:gr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8739" y="20827"/>
            <a:ext cx="6690995" cy="4940300"/>
          </a:xfrm>
          <a:prstGeom prst="rect">
            <a:avLst/>
          </a:prstGeom>
        </p:spPr>
        <p:txBody>
          <a:bodyPr vert="horz" wrap="square" lIns="0" tIns="12700" rIns="0" bIns="0" rtlCol="0">
            <a:spAutoFit/>
          </a:bodyPr>
          <a:lstStyle/>
          <a:p>
            <a:pPr marL="355600" marR="40640" indent="-342900">
              <a:lnSpc>
                <a:spcPct val="100000"/>
              </a:lnSpc>
              <a:spcBef>
                <a:spcPts val="100"/>
              </a:spcBef>
              <a:buFont typeface="Times New Roman"/>
              <a:buChar char="•"/>
              <a:tabLst>
                <a:tab pos="354965" algn="l"/>
                <a:tab pos="355600" algn="l"/>
              </a:tabLst>
            </a:pPr>
            <a:r>
              <a:rPr sz="2600" b="1" dirty="0">
                <a:solidFill>
                  <a:srgbClr val="FFFF00"/>
                </a:solidFill>
                <a:latin typeface="Times New Roman"/>
                <a:cs typeface="Times New Roman"/>
              </a:rPr>
              <a:t>Outstanding ( Level 5)</a:t>
            </a:r>
            <a:r>
              <a:rPr sz="2600" dirty="0">
                <a:solidFill>
                  <a:srgbClr val="FFFF00"/>
                </a:solidFill>
                <a:latin typeface="Times New Roman"/>
                <a:cs typeface="Times New Roman"/>
              </a:rPr>
              <a:t>: </a:t>
            </a:r>
            <a:r>
              <a:rPr sz="2600" dirty="0">
                <a:solidFill>
                  <a:srgbClr val="FFFFFF"/>
                </a:solidFill>
                <a:latin typeface="Times New Roman"/>
                <a:cs typeface="Times New Roman"/>
              </a:rPr>
              <a:t>Eligible for an  individual </a:t>
            </a:r>
            <a:r>
              <a:rPr sz="2600" spc="-5" dirty="0">
                <a:solidFill>
                  <a:srgbClr val="FFFFFF"/>
                </a:solidFill>
                <a:latin typeface="Times New Roman"/>
                <a:cs typeface="Times New Roman"/>
              </a:rPr>
              <a:t>cash </a:t>
            </a:r>
            <a:r>
              <a:rPr sz="2600" dirty="0">
                <a:solidFill>
                  <a:srgbClr val="FFFFFF"/>
                </a:solidFill>
                <a:latin typeface="Times New Roman"/>
                <a:cs typeface="Times New Roman"/>
              </a:rPr>
              <a:t>award up to 5% of base pay; a  </a:t>
            </a:r>
            <a:r>
              <a:rPr sz="2600" spc="-5" dirty="0">
                <a:solidFill>
                  <a:srgbClr val="FFFFFF"/>
                </a:solidFill>
                <a:latin typeface="Times New Roman"/>
                <a:cs typeface="Times New Roman"/>
              </a:rPr>
              <a:t>Quality Sleep Increase; Time </a:t>
            </a:r>
            <a:r>
              <a:rPr sz="2600" dirty="0">
                <a:solidFill>
                  <a:srgbClr val="FFFFFF"/>
                </a:solidFill>
                <a:latin typeface="Times New Roman"/>
                <a:cs typeface="Times New Roman"/>
              </a:rPr>
              <a:t>Off Award ; or  other appropriate equivalent recognition.  Additionally, </a:t>
            </a:r>
            <a:r>
              <a:rPr sz="2600" spc="-5" dirty="0">
                <a:solidFill>
                  <a:srgbClr val="FFFFFF"/>
                </a:solidFill>
                <a:latin typeface="Times New Roman"/>
                <a:cs typeface="Times New Roman"/>
              </a:rPr>
              <a:t>may </a:t>
            </a:r>
            <a:r>
              <a:rPr sz="2600" dirty="0">
                <a:solidFill>
                  <a:srgbClr val="FFFFFF"/>
                </a:solidFill>
                <a:latin typeface="Times New Roman"/>
                <a:cs typeface="Times New Roman"/>
              </a:rPr>
              <a:t>be </a:t>
            </a:r>
            <a:r>
              <a:rPr sz="2600" spc="-5" dirty="0">
                <a:solidFill>
                  <a:srgbClr val="FFFFFF"/>
                </a:solidFill>
                <a:latin typeface="Times New Roman"/>
                <a:cs typeface="Times New Roman"/>
              </a:rPr>
              <a:t>eligible for </a:t>
            </a:r>
            <a:r>
              <a:rPr sz="2600" dirty="0">
                <a:solidFill>
                  <a:srgbClr val="FFFFFF"/>
                </a:solidFill>
                <a:latin typeface="Times New Roman"/>
                <a:cs typeface="Times New Roman"/>
              </a:rPr>
              <a:t>a </a:t>
            </a:r>
            <a:r>
              <a:rPr sz="2600" spc="-5" dirty="0">
                <a:solidFill>
                  <a:srgbClr val="FFFFFF"/>
                </a:solidFill>
                <a:latin typeface="Times New Roman"/>
                <a:cs typeface="Times New Roman"/>
              </a:rPr>
              <a:t>salary  increase </a:t>
            </a:r>
            <a:r>
              <a:rPr sz="2600" dirty="0">
                <a:solidFill>
                  <a:srgbClr val="FFFFFF"/>
                </a:solidFill>
                <a:latin typeface="Times New Roman"/>
                <a:cs typeface="Times New Roman"/>
              </a:rPr>
              <a:t>of up to 5% from the Human</a:t>
            </a:r>
            <a:r>
              <a:rPr sz="2600" spc="-90" dirty="0">
                <a:solidFill>
                  <a:srgbClr val="FFFFFF"/>
                </a:solidFill>
                <a:latin typeface="Times New Roman"/>
                <a:cs typeface="Times New Roman"/>
              </a:rPr>
              <a:t> </a:t>
            </a:r>
            <a:r>
              <a:rPr sz="2600" spc="-5" dirty="0">
                <a:solidFill>
                  <a:srgbClr val="FFFFFF"/>
                </a:solidFill>
                <a:latin typeface="Times New Roman"/>
                <a:cs typeface="Times New Roman"/>
              </a:rPr>
              <a:t>Resource  </a:t>
            </a:r>
            <a:r>
              <a:rPr sz="2600" dirty="0">
                <a:solidFill>
                  <a:srgbClr val="FFFFFF"/>
                </a:solidFill>
                <a:latin typeface="Times New Roman"/>
                <a:cs typeface="Times New Roman"/>
              </a:rPr>
              <a:t>Fund or as per organization’s</a:t>
            </a:r>
            <a:r>
              <a:rPr sz="2600" spc="-114" dirty="0">
                <a:solidFill>
                  <a:srgbClr val="FFFFFF"/>
                </a:solidFill>
                <a:latin typeface="Times New Roman"/>
                <a:cs typeface="Times New Roman"/>
              </a:rPr>
              <a:t> </a:t>
            </a:r>
            <a:r>
              <a:rPr sz="2600" dirty="0">
                <a:solidFill>
                  <a:srgbClr val="FFFFFF"/>
                </a:solidFill>
                <a:latin typeface="Times New Roman"/>
                <a:cs typeface="Times New Roman"/>
              </a:rPr>
              <a:t>policy.</a:t>
            </a:r>
            <a:endParaRPr sz="2600">
              <a:latin typeface="Times New Roman"/>
              <a:cs typeface="Times New Roman"/>
            </a:endParaRPr>
          </a:p>
          <a:p>
            <a:pPr>
              <a:lnSpc>
                <a:spcPct val="100000"/>
              </a:lnSpc>
              <a:spcBef>
                <a:spcPts val="5"/>
              </a:spcBef>
              <a:buClr>
                <a:srgbClr val="FFFF00"/>
              </a:buClr>
              <a:buFont typeface="Times New Roman"/>
              <a:buChar char="•"/>
            </a:pPr>
            <a:endParaRPr sz="3800">
              <a:latin typeface="Times New Roman"/>
              <a:cs typeface="Times New Roman"/>
            </a:endParaRPr>
          </a:p>
          <a:p>
            <a:pPr marL="355600" marR="5080" indent="-342900">
              <a:lnSpc>
                <a:spcPct val="100000"/>
              </a:lnSpc>
              <a:buFont typeface="Times New Roman"/>
              <a:buChar char="•"/>
              <a:tabLst>
                <a:tab pos="354965" algn="l"/>
                <a:tab pos="355600" algn="l"/>
              </a:tabLst>
            </a:pPr>
            <a:r>
              <a:rPr sz="2600" b="1" dirty="0">
                <a:solidFill>
                  <a:srgbClr val="FFFF00"/>
                </a:solidFill>
                <a:latin typeface="Times New Roman"/>
                <a:cs typeface="Times New Roman"/>
              </a:rPr>
              <a:t>Exceeds Expectations (Level 4)</a:t>
            </a:r>
            <a:r>
              <a:rPr sz="2600" dirty="0">
                <a:solidFill>
                  <a:srgbClr val="FFFF00"/>
                </a:solidFill>
                <a:latin typeface="Times New Roman"/>
                <a:cs typeface="Times New Roman"/>
              </a:rPr>
              <a:t>: </a:t>
            </a:r>
            <a:r>
              <a:rPr sz="2600" dirty="0">
                <a:solidFill>
                  <a:srgbClr val="FFFFFF"/>
                </a:solidFill>
                <a:latin typeface="Times New Roman"/>
                <a:cs typeface="Times New Roman"/>
              </a:rPr>
              <a:t>Eligible </a:t>
            </a:r>
            <a:r>
              <a:rPr sz="2600" spc="-5" dirty="0">
                <a:solidFill>
                  <a:srgbClr val="FFFFFF"/>
                </a:solidFill>
                <a:latin typeface="Times New Roman"/>
                <a:cs typeface="Times New Roman"/>
              </a:rPr>
              <a:t>for  </a:t>
            </a:r>
            <a:r>
              <a:rPr sz="2600" dirty="0">
                <a:solidFill>
                  <a:srgbClr val="FFFFFF"/>
                </a:solidFill>
                <a:latin typeface="Times New Roman"/>
                <a:cs typeface="Times New Roman"/>
              </a:rPr>
              <a:t>an individual </a:t>
            </a:r>
            <a:r>
              <a:rPr sz="2600" spc="-5" dirty="0">
                <a:solidFill>
                  <a:srgbClr val="FFFFFF"/>
                </a:solidFill>
                <a:latin typeface="Times New Roman"/>
                <a:cs typeface="Times New Roman"/>
              </a:rPr>
              <a:t>cash </a:t>
            </a:r>
            <a:r>
              <a:rPr sz="2600" dirty="0">
                <a:solidFill>
                  <a:srgbClr val="FFFFFF"/>
                </a:solidFill>
                <a:latin typeface="Times New Roman"/>
                <a:cs typeface="Times New Roman"/>
              </a:rPr>
              <a:t>award up to 3 </a:t>
            </a:r>
            <a:r>
              <a:rPr sz="2600" spc="5" dirty="0">
                <a:solidFill>
                  <a:srgbClr val="FFFFFF"/>
                </a:solidFill>
                <a:latin typeface="Times New Roman"/>
                <a:cs typeface="Times New Roman"/>
              </a:rPr>
              <a:t>% </a:t>
            </a:r>
            <a:r>
              <a:rPr sz="2600" dirty="0">
                <a:solidFill>
                  <a:srgbClr val="FFFFFF"/>
                </a:solidFill>
                <a:latin typeface="Times New Roman"/>
                <a:cs typeface="Times New Roman"/>
              </a:rPr>
              <a:t>of base</a:t>
            </a:r>
            <a:r>
              <a:rPr sz="2600" spc="-150" dirty="0">
                <a:solidFill>
                  <a:srgbClr val="FFFFFF"/>
                </a:solidFill>
                <a:latin typeface="Times New Roman"/>
                <a:cs typeface="Times New Roman"/>
              </a:rPr>
              <a:t> </a:t>
            </a:r>
            <a:r>
              <a:rPr sz="2600" dirty="0">
                <a:solidFill>
                  <a:srgbClr val="FFFFFF"/>
                </a:solidFill>
                <a:latin typeface="Times New Roman"/>
                <a:cs typeface="Times New Roman"/>
              </a:rPr>
              <a:t>pay;  </a:t>
            </a:r>
            <a:r>
              <a:rPr sz="2600" spc="-5" dirty="0">
                <a:solidFill>
                  <a:srgbClr val="FFFFFF"/>
                </a:solidFill>
                <a:latin typeface="Times New Roman"/>
                <a:cs typeface="Times New Roman"/>
              </a:rPr>
              <a:t>Time </a:t>
            </a:r>
            <a:r>
              <a:rPr sz="2600" dirty="0">
                <a:solidFill>
                  <a:srgbClr val="FFFFFF"/>
                </a:solidFill>
                <a:latin typeface="Times New Roman"/>
                <a:cs typeface="Times New Roman"/>
              </a:rPr>
              <a:t>–Off Award, non-momentary award or  other appropriate equivalent</a:t>
            </a:r>
            <a:r>
              <a:rPr sz="2600" spc="-110" dirty="0">
                <a:solidFill>
                  <a:srgbClr val="FFFFFF"/>
                </a:solidFill>
                <a:latin typeface="Times New Roman"/>
                <a:cs typeface="Times New Roman"/>
              </a:rPr>
              <a:t> </a:t>
            </a:r>
            <a:r>
              <a:rPr sz="2600" dirty="0">
                <a:solidFill>
                  <a:srgbClr val="FFFFFF"/>
                </a:solidFill>
                <a:latin typeface="Times New Roman"/>
                <a:cs typeface="Times New Roman"/>
              </a:rPr>
              <a:t>recognition.</a:t>
            </a:r>
            <a:endParaRPr sz="2600">
              <a:latin typeface="Times New Roman"/>
              <a:cs typeface="Times New Roman"/>
            </a:endParaRPr>
          </a:p>
        </p:txBody>
      </p:sp>
      <p:grpSp>
        <p:nvGrpSpPr>
          <p:cNvPr id="3" name="object 3"/>
          <p:cNvGrpSpPr/>
          <p:nvPr/>
        </p:nvGrpSpPr>
        <p:grpSpPr>
          <a:xfrm>
            <a:off x="7466714" y="608787"/>
            <a:ext cx="1407160" cy="1830705"/>
            <a:chOff x="7466714" y="608787"/>
            <a:chExt cx="1407160" cy="1830705"/>
          </a:xfrm>
        </p:grpSpPr>
        <p:sp>
          <p:nvSpPr>
            <p:cNvPr id="4" name="object 4"/>
            <p:cNvSpPr/>
            <p:nvPr/>
          </p:nvSpPr>
          <p:spPr>
            <a:xfrm>
              <a:off x="7809117" y="1377725"/>
              <a:ext cx="548640" cy="1061085"/>
            </a:xfrm>
            <a:custGeom>
              <a:avLst/>
              <a:gdLst/>
              <a:ahLst/>
              <a:cxnLst/>
              <a:rect l="l" t="t" r="r" b="b"/>
              <a:pathLst>
                <a:path w="548640" h="1061085">
                  <a:moveTo>
                    <a:pt x="462863" y="909605"/>
                  </a:moveTo>
                  <a:lnTo>
                    <a:pt x="241076" y="909605"/>
                  </a:lnTo>
                  <a:lnTo>
                    <a:pt x="443134" y="1060674"/>
                  </a:lnTo>
                  <a:lnTo>
                    <a:pt x="448038" y="1060674"/>
                  </a:lnTo>
                  <a:lnTo>
                    <a:pt x="462863" y="909605"/>
                  </a:lnTo>
                  <a:close/>
                </a:path>
                <a:path w="548640" h="1061085">
                  <a:moveTo>
                    <a:pt x="100452" y="0"/>
                  </a:moveTo>
                  <a:lnTo>
                    <a:pt x="0" y="1023663"/>
                  </a:lnTo>
                  <a:lnTo>
                    <a:pt x="241076" y="909605"/>
                  </a:lnTo>
                  <a:lnTo>
                    <a:pt x="462863" y="909605"/>
                  </a:lnTo>
                  <a:lnTo>
                    <a:pt x="548156" y="40421"/>
                  </a:lnTo>
                  <a:lnTo>
                    <a:pt x="100452" y="0"/>
                  </a:lnTo>
                  <a:close/>
                </a:path>
              </a:pathLst>
            </a:custGeom>
            <a:solidFill>
              <a:srgbClr val="FF0000"/>
            </a:solidFill>
          </p:spPr>
          <p:txBody>
            <a:bodyPr wrap="square" lIns="0" tIns="0" rIns="0" bIns="0" rtlCol="0"/>
            <a:lstStyle/>
            <a:p>
              <a:endParaRPr/>
            </a:p>
          </p:txBody>
        </p:sp>
        <p:sp>
          <p:nvSpPr>
            <p:cNvPr id="5" name="object 5"/>
            <p:cNvSpPr/>
            <p:nvPr/>
          </p:nvSpPr>
          <p:spPr>
            <a:xfrm>
              <a:off x="7809117" y="1377725"/>
              <a:ext cx="548640" cy="1061085"/>
            </a:xfrm>
            <a:custGeom>
              <a:avLst/>
              <a:gdLst/>
              <a:ahLst/>
              <a:cxnLst/>
              <a:rect l="l" t="t" r="r" b="b"/>
              <a:pathLst>
                <a:path w="548640" h="1061085">
                  <a:moveTo>
                    <a:pt x="241076" y="909605"/>
                  </a:moveTo>
                  <a:lnTo>
                    <a:pt x="443134" y="1060674"/>
                  </a:lnTo>
                </a:path>
                <a:path w="548640" h="1061085">
                  <a:moveTo>
                    <a:pt x="448038" y="1060674"/>
                  </a:moveTo>
                  <a:lnTo>
                    <a:pt x="548156" y="40421"/>
                  </a:lnTo>
                  <a:lnTo>
                    <a:pt x="100452" y="0"/>
                  </a:lnTo>
                  <a:lnTo>
                    <a:pt x="0" y="1023663"/>
                  </a:lnTo>
                  <a:lnTo>
                    <a:pt x="241076" y="909605"/>
                  </a:lnTo>
                </a:path>
              </a:pathLst>
            </a:custGeom>
            <a:ln w="3175">
              <a:solidFill>
                <a:srgbClr val="000000"/>
              </a:solidFill>
            </a:ln>
          </p:spPr>
          <p:txBody>
            <a:bodyPr wrap="square" lIns="0" tIns="0" rIns="0" bIns="0" rtlCol="0"/>
            <a:lstStyle/>
            <a:p>
              <a:endParaRPr/>
            </a:p>
          </p:txBody>
        </p:sp>
        <p:sp>
          <p:nvSpPr>
            <p:cNvPr id="6" name="object 6"/>
            <p:cNvSpPr/>
            <p:nvPr/>
          </p:nvSpPr>
          <p:spPr>
            <a:xfrm>
              <a:off x="7849300" y="1269432"/>
              <a:ext cx="1023619" cy="1064260"/>
            </a:xfrm>
            <a:custGeom>
              <a:avLst/>
              <a:gdLst/>
              <a:ahLst/>
              <a:cxnLst/>
              <a:rect l="l" t="t" r="r" b="b"/>
              <a:pathLst>
                <a:path w="1023620" h="1064260">
                  <a:moveTo>
                    <a:pt x="327165" y="0"/>
                  </a:moveTo>
                  <a:lnTo>
                    <a:pt x="0" y="310427"/>
                  </a:lnTo>
                  <a:lnTo>
                    <a:pt x="695943" y="1064097"/>
                  </a:lnTo>
                  <a:lnTo>
                    <a:pt x="769135" y="808537"/>
                  </a:lnTo>
                  <a:lnTo>
                    <a:pt x="1023146" y="755118"/>
                  </a:lnTo>
                  <a:lnTo>
                    <a:pt x="327165" y="0"/>
                  </a:lnTo>
                  <a:close/>
                </a:path>
              </a:pathLst>
            </a:custGeom>
            <a:solidFill>
              <a:srgbClr val="FF0000"/>
            </a:solidFill>
          </p:spPr>
          <p:txBody>
            <a:bodyPr wrap="square" lIns="0" tIns="0" rIns="0" bIns="0" rtlCol="0"/>
            <a:lstStyle/>
            <a:p>
              <a:endParaRPr/>
            </a:p>
          </p:txBody>
        </p:sp>
        <p:sp>
          <p:nvSpPr>
            <p:cNvPr id="7" name="object 7"/>
            <p:cNvSpPr/>
            <p:nvPr/>
          </p:nvSpPr>
          <p:spPr>
            <a:xfrm>
              <a:off x="7849300" y="1269432"/>
              <a:ext cx="1023619" cy="1064260"/>
            </a:xfrm>
            <a:custGeom>
              <a:avLst/>
              <a:gdLst/>
              <a:ahLst/>
              <a:cxnLst/>
              <a:rect l="l" t="t" r="r" b="b"/>
              <a:pathLst>
                <a:path w="1023620" h="1064260">
                  <a:moveTo>
                    <a:pt x="769135" y="808537"/>
                  </a:moveTo>
                  <a:lnTo>
                    <a:pt x="1023146" y="755118"/>
                  </a:lnTo>
                  <a:lnTo>
                    <a:pt x="327165" y="0"/>
                  </a:lnTo>
                  <a:lnTo>
                    <a:pt x="0" y="310427"/>
                  </a:lnTo>
                  <a:lnTo>
                    <a:pt x="695943" y="1064097"/>
                  </a:lnTo>
                  <a:lnTo>
                    <a:pt x="769135" y="808537"/>
                  </a:lnTo>
                </a:path>
              </a:pathLst>
            </a:custGeom>
            <a:ln w="3175">
              <a:solidFill>
                <a:srgbClr val="000000"/>
              </a:solidFill>
            </a:ln>
          </p:spPr>
          <p:txBody>
            <a:bodyPr wrap="square" lIns="0" tIns="0" rIns="0" bIns="0" rtlCol="0"/>
            <a:lstStyle/>
            <a:p>
              <a:endParaRPr/>
            </a:p>
          </p:txBody>
        </p:sp>
        <p:sp>
          <p:nvSpPr>
            <p:cNvPr id="8" name="object 8"/>
            <p:cNvSpPr/>
            <p:nvPr/>
          </p:nvSpPr>
          <p:spPr>
            <a:xfrm>
              <a:off x="7761769" y="697629"/>
              <a:ext cx="394970" cy="450850"/>
            </a:xfrm>
            <a:custGeom>
              <a:avLst/>
              <a:gdLst/>
              <a:ahLst/>
              <a:cxnLst/>
              <a:rect l="l" t="t" r="r" b="b"/>
              <a:pathLst>
                <a:path w="394970" h="450850">
                  <a:moveTo>
                    <a:pt x="0" y="0"/>
                  </a:moveTo>
                  <a:lnTo>
                    <a:pt x="173618" y="450537"/>
                  </a:lnTo>
                  <a:lnTo>
                    <a:pt x="394610" y="356633"/>
                  </a:lnTo>
                  <a:lnTo>
                    <a:pt x="253986" y="5821"/>
                  </a:lnTo>
                  <a:lnTo>
                    <a:pt x="0" y="0"/>
                  </a:lnTo>
                  <a:close/>
                </a:path>
              </a:pathLst>
            </a:custGeom>
            <a:solidFill>
              <a:srgbClr val="9900FF"/>
            </a:solidFill>
          </p:spPr>
          <p:txBody>
            <a:bodyPr wrap="square" lIns="0" tIns="0" rIns="0" bIns="0" rtlCol="0"/>
            <a:lstStyle/>
            <a:p>
              <a:endParaRPr/>
            </a:p>
          </p:txBody>
        </p:sp>
        <p:sp>
          <p:nvSpPr>
            <p:cNvPr id="9" name="object 9"/>
            <p:cNvSpPr/>
            <p:nvPr/>
          </p:nvSpPr>
          <p:spPr>
            <a:xfrm>
              <a:off x="7761769" y="697629"/>
              <a:ext cx="394970" cy="450850"/>
            </a:xfrm>
            <a:custGeom>
              <a:avLst/>
              <a:gdLst/>
              <a:ahLst/>
              <a:cxnLst/>
              <a:rect l="l" t="t" r="r" b="b"/>
              <a:pathLst>
                <a:path w="394970" h="450850">
                  <a:moveTo>
                    <a:pt x="394610" y="356633"/>
                  </a:moveTo>
                  <a:lnTo>
                    <a:pt x="253986" y="5821"/>
                  </a:lnTo>
                  <a:lnTo>
                    <a:pt x="0" y="0"/>
                  </a:lnTo>
                  <a:lnTo>
                    <a:pt x="173618" y="450537"/>
                  </a:lnTo>
                  <a:lnTo>
                    <a:pt x="394610" y="356633"/>
                  </a:lnTo>
                </a:path>
              </a:pathLst>
            </a:custGeom>
            <a:ln w="3175">
              <a:solidFill>
                <a:srgbClr val="000000"/>
              </a:solidFill>
            </a:ln>
          </p:spPr>
          <p:txBody>
            <a:bodyPr wrap="square" lIns="0" tIns="0" rIns="0" bIns="0" rtlCol="0"/>
            <a:lstStyle/>
            <a:p>
              <a:endParaRPr/>
            </a:p>
          </p:txBody>
        </p:sp>
        <p:sp>
          <p:nvSpPr>
            <p:cNvPr id="10" name="object 10"/>
            <p:cNvSpPr/>
            <p:nvPr/>
          </p:nvSpPr>
          <p:spPr>
            <a:xfrm>
              <a:off x="7500603" y="852153"/>
              <a:ext cx="529590" cy="412115"/>
            </a:xfrm>
            <a:custGeom>
              <a:avLst/>
              <a:gdLst/>
              <a:ahLst/>
              <a:cxnLst/>
              <a:rect l="l" t="t" r="r" b="b"/>
              <a:pathLst>
                <a:path w="529590" h="412115">
                  <a:moveTo>
                    <a:pt x="208073" y="0"/>
                  </a:moveTo>
                  <a:lnTo>
                    <a:pt x="0" y="154524"/>
                  </a:lnTo>
                  <a:lnTo>
                    <a:pt x="401790" y="411507"/>
                  </a:lnTo>
                  <a:lnTo>
                    <a:pt x="529492" y="209322"/>
                  </a:lnTo>
                  <a:lnTo>
                    <a:pt x="208073" y="0"/>
                  </a:lnTo>
                  <a:close/>
                </a:path>
              </a:pathLst>
            </a:custGeom>
            <a:solidFill>
              <a:srgbClr val="9900FF"/>
            </a:solidFill>
          </p:spPr>
          <p:txBody>
            <a:bodyPr wrap="square" lIns="0" tIns="0" rIns="0" bIns="0" rtlCol="0"/>
            <a:lstStyle/>
            <a:p>
              <a:endParaRPr/>
            </a:p>
          </p:txBody>
        </p:sp>
        <p:sp>
          <p:nvSpPr>
            <p:cNvPr id="11" name="object 11"/>
            <p:cNvSpPr/>
            <p:nvPr/>
          </p:nvSpPr>
          <p:spPr>
            <a:xfrm>
              <a:off x="7500603" y="852153"/>
              <a:ext cx="529590" cy="412115"/>
            </a:xfrm>
            <a:custGeom>
              <a:avLst/>
              <a:gdLst/>
              <a:ahLst/>
              <a:cxnLst/>
              <a:rect l="l" t="t" r="r" b="b"/>
              <a:pathLst>
                <a:path w="529590" h="412115">
                  <a:moveTo>
                    <a:pt x="529492" y="209322"/>
                  </a:moveTo>
                  <a:lnTo>
                    <a:pt x="208073" y="0"/>
                  </a:lnTo>
                  <a:lnTo>
                    <a:pt x="0" y="154524"/>
                  </a:lnTo>
                  <a:lnTo>
                    <a:pt x="401790" y="411507"/>
                  </a:lnTo>
                  <a:lnTo>
                    <a:pt x="529492" y="209322"/>
                  </a:lnTo>
                </a:path>
              </a:pathLst>
            </a:custGeom>
            <a:ln w="3175">
              <a:solidFill>
                <a:srgbClr val="000000"/>
              </a:solidFill>
            </a:ln>
          </p:spPr>
          <p:txBody>
            <a:bodyPr wrap="square" lIns="0" tIns="0" rIns="0" bIns="0" rtlCol="0"/>
            <a:lstStyle/>
            <a:p>
              <a:endParaRPr/>
            </a:p>
          </p:txBody>
        </p:sp>
        <p:sp>
          <p:nvSpPr>
            <p:cNvPr id="12" name="object 12"/>
            <p:cNvSpPr/>
            <p:nvPr/>
          </p:nvSpPr>
          <p:spPr>
            <a:xfrm>
              <a:off x="7467599" y="1135131"/>
              <a:ext cx="474980" cy="270510"/>
            </a:xfrm>
            <a:custGeom>
              <a:avLst/>
              <a:gdLst/>
              <a:ahLst/>
              <a:cxnLst/>
              <a:rect l="l" t="t" r="r" b="b"/>
              <a:pathLst>
                <a:path w="474979" h="270509">
                  <a:moveTo>
                    <a:pt x="462055" y="0"/>
                  </a:moveTo>
                  <a:lnTo>
                    <a:pt x="80357" y="27462"/>
                  </a:lnTo>
                  <a:lnTo>
                    <a:pt x="0" y="270018"/>
                  </a:lnTo>
                  <a:lnTo>
                    <a:pt x="474965" y="242594"/>
                  </a:lnTo>
                  <a:lnTo>
                    <a:pt x="462055" y="0"/>
                  </a:lnTo>
                  <a:close/>
                </a:path>
              </a:pathLst>
            </a:custGeom>
            <a:solidFill>
              <a:srgbClr val="9900FF"/>
            </a:solidFill>
          </p:spPr>
          <p:txBody>
            <a:bodyPr wrap="square" lIns="0" tIns="0" rIns="0" bIns="0" rtlCol="0"/>
            <a:lstStyle/>
            <a:p>
              <a:endParaRPr/>
            </a:p>
          </p:txBody>
        </p:sp>
        <p:sp>
          <p:nvSpPr>
            <p:cNvPr id="13" name="object 13"/>
            <p:cNvSpPr/>
            <p:nvPr/>
          </p:nvSpPr>
          <p:spPr>
            <a:xfrm>
              <a:off x="7467599" y="1135131"/>
              <a:ext cx="474980" cy="270510"/>
            </a:xfrm>
            <a:custGeom>
              <a:avLst/>
              <a:gdLst/>
              <a:ahLst/>
              <a:cxnLst/>
              <a:rect l="l" t="t" r="r" b="b"/>
              <a:pathLst>
                <a:path w="474979" h="270509">
                  <a:moveTo>
                    <a:pt x="462055" y="0"/>
                  </a:moveTo>
                  <a:lnTo>
                    <a:pt x="80357" y="27462"/>
                  </a:lnTo>
                  <a:lnTo>
                    <a:pt x="0" y="270018"/>
                  </a:lnTo>
                  <a:lnTo>
                    <a:pt x="474965" y="242594"/>
                  </a:lnTo>
                  <a:lnTo>
                    <a:pt x="462055" y="0"/>
                  </a:lnTo>
                </a:path>
              </a:pathLst>
            </a:custGeom>
            <a:ln w="3175">
              <a:solidFill>
                <a:srgbClr val="000000"/>
              </a:solidFill>
            </a:ln>
          </p:spPr>
          <p:txBody>
            <a:bodyPr wrap="square" lIns="0" tIns="0" rIns="0" bIns="0" rtlCol="0"/>
            <a:lstStyle/>
            <a:p>
              <a:endParaRPr/>
            </a:p>
          </p:txBody>
        </p:sp>
        <p:sp>
          <p:nvSpPr>
            <p:cNvPr id="14" name="object 14"/>
            <p:cNvSpPr/>
            <p:nvPr/>
          </p:nvSpPr>
          <p:spPr>
            <a:xfrm>
              <a:off x="7595314" y="1263661"/>
              <a:ext cx="440690" cy="483870"/>
            </a:xfrm>
            <a:custGeom>
              <a:avLst/>
              <a:gdLst/>
              <a:ahLst/>
              <a:cxnLst/>
              <a:rect l="l" t="t" r="r" b="b"/>
              <a:pathLst>
                <a:path w="440690" h="483869">
                  <a:moveTo>
                    <a:pt x="294157" y="0"/>
                  </a:moveTo>
                  <a:lnTo>
                    <a:pt x="0" y="242556"/>
                  </a:lnTo>
                  <a:lnTo>
                    <a:pt x="80354" y="483682"/>
                  </a:lnTo>
                  <a:lnTo>
                    <a:pt x="440527" y="181923"/>
                  </a:lnTo>
                  <a:lnTo>
                    <a:pt x="294157" y="0"/>
                  </a:lnTo>
                  <a:close/>
                </a:path>
              </a:pathLst>
            </a:custGeom>
            <a:solidFill>
              <a:srgbClr val="9900FF"/>
            </a:solidFill>
          </p:spPr>
          <p:txBody>
            <a:bodyPr wrap="square" lIns="0" tIns="0" rIns="0" bIns="0" rtlCol="0"/>
            <a:lstStyle/>
            <a:p>
              <a:endParaRPr/>
            </a:p>
          </p:txBody>
        </p:sp>
        <p:sp>
          <p:nvSpPr>
            <p:cNvPr id="15" name="object 15"/>
            <p:cNvSpPr/>
            <p:nvPr/>
          </p:nvSpPr>
          <p:spPr>
            <a:xfrm>
              <a:off x="7595314" y="1263661"/>
              <a:ext cx="440690" cy="483870"/>
            </a:xfrm>
            <a:custGeom>
              <a:avLst/>
              <a:gdLst/>
              <a:ahLst/>
              <a:cxnLst/>
              <a:rect l="l" t="t" r="r" b="b"/>
              <a:pathLst>
                <a:path w="440690" h="483869">
                  <a:moveTo>
                    <a:pt x="294157" y="0"/>
                  </a:moveTo>
                  <a:lnTo>
                    <a:pt x="0" y="242556"/>
                  </a:lnTo>
                  <a:lnTo>
                    <a:pt x="80354" y="483682"/>
                  </a:lnTo>
                  <a:lnTo>
                    <a:pt x="440527" y="181923"/>
                  </a:lnTo>
                  <a:lnTo>
                    <a:pt x="294157" y="0"/>
                  </a:lnTo>
                </a:path>
              </a:pathLst>
            </a:custGeom>
            <a:ln w="3175">
              <a:solidFill>
                <a:srgbClr val="000000"/>
              </a:solidFill>
            </a:ln>
          </p:spPr>
          <p:txBody>
            <a:bodyPr wrap="square" lIns="0" tIns="0" rIns="0" bIns="0" rtlCol="0"/>
            <a:lstStyle/>
            <a:p>
              <a:endParaRPr/>
            </a:p>
          </p:txBody>
        </p:sp>
        <p:sp>
          <p:nvSpPr>
            <p:cNvPr id="16" name="object 16"/>
            <p:cNvSpPr/>
            <p:nvPr/>
          </p:nvSpPr>
          <p:spPr>
            <a:xfrm>
              <a:off x="7834948" y="1384939"/>
              <a:ext cx="321945" cy="524510"/>
            </a:xfrm>
            <a:custGeom>
              <a:avLst/>
              <a:gdLst/>
              <a:ahLst/>
              <a:cxnLst/>
              <a:rect l="l" t="t" r="r" b="b"/>
              <a:pathLst>
                <a:path w="321945" h="524510">
                  <a:moveTo>
                    <a:pt x="94706" y="0"/>
                  </a:moveTo>
                  <a:lnTo>
                    <a:pt x="0" y="369617"/>
                  </a:lnTo>
                  <a:lnTo>
                    <a:pt x="200893" y="524104"/>
                  </a:lnTo>
                  <a:lnTo>
                    <a:pt x="321431" y="60645"/>
                  </a:lnTo>
                  <a:lnTo>
                    <a:pt x="94706" y="0"/>
                  </a:lnTo>
                  <a:close/>
                </a:path>
              </a:pathLst>
            </a:custGeom>
            <a:solidFill>
              <a:srgbClr val="9900FF"/>
            </a:solidFill>
          </p:spPr>
          <p:txBody>
            <a:bodyPr wrap="square" lIns="0" tIns="0" rIns="0" bIns="0" rtlCol="0"/>
            <a:lstStyle/>
            <a:p>
              <a:endParaRPr/>
            </a:p>
          </p:txBody>
        </p:sp>
        <p:sp>
          <p:nvSpPr>
            <p:cNvPr id="17" name="object 17"/>
            <p:cNvSpPr/>
            <p:nvPr/>
          </p:nvSpPr>
          <p:spPr>
            <a:xfrm>
              <a:off x="7834948" y="1384939"/>
              <a:ext cx="321945" cy="524510"/>
            </a:xfrm>
            <a:custGeom>
              <a:avLst/>
              <a:gdLst/>
              <a:ahLst/>
              <a:cxnLst/>
              <a:rect l="l" t="t" r="r" b="b"/>
              <a:pathLst>
                <a:path w="321945" h="524510">
                  <a:moveTo>
                    <a:pt x="94706" y="0"/>
                  </a:moveTo>
                  <a:lnTo>
                    <a:pt x="0" y="369617"/>
                  </a:lnTo>
                  <a:lnTo>
                    <a:pt x="200893" y="524104"/>
                  </a:lnTo>
                  <a:lnTo>
                    <a:pt x="321431" y="60645"/>
                  </a:lnTo>
                  <a:lnTo>
                    <a:pt x="94706" y="0"/>
                  </a:lnTo>
                </a:path>
              </a:pathLst>
            </a:custGeom>
            <a:ln w="3175">
              <a:solidFill>
                <a:srgbClr val="000000"/>
              </a:solidFill>
            </a:ln>
          </p:spPr>
          <p:txBody>
            <a:bodyPr wrap="square" lIns="0" tIns="0" rIns="0" bIns="0" rtlCol="0"/>
            <a:lstStyle/>
            <a:p>
              <a:endParaRPr/>
            </a:p>
          </p:txBody>
        </p:sp>
        <p:sp>
          <p:nvSpPr>
            <p:cNvPr id="18" name="object 18"/>
            <p:cNvSpPr/>
            <p:nvPr/>
          </p:nvSpPr>
          <p:spPr>
            <a:xfrm>
              <a:off x="8035841" y="1370499"/>
              <a:ext cx="389255" cy="445134"/>
            </a:xfrm>
            <a:custGeom>
              <a:avLst/>
              <a:gdLst/>
              <a:ahLst/>
              <a:cxnLst/>
              <a:rect l="l" t="t" r="r" b="b"/>
              <a:pathLst>
                <a:path w="389254" h="445135">
                  <a:moveTo>
                    <a:pt x="220978" y="0"/>
                  </a:moveTo>
                  <a:lnTo>
                    <a:pt x="0" y="88082"/>
                  </a:lnTo>
                  <a:lnTo>
                    <a:pt x="133447" y="444703"/>
                  </a:lnTo>
                  <a:lnTo>
                    <a:pt x="388877" y="444703"/>
                  </a:lnTo>
                  <a:lnTo>
                    <a:pt x="220978" y="0"/>
                  </a:lnTo>
                  <a:close/>
                </a:path>
              </a:pathLst>
            </a:custGeom>
            <a:solidFill>
              <a:srgbClr val="9900FF"/>
            </a:solidFill>
          </p:spPr>
          <p:txBody>
            <a:bodyPr wrap="square" lIns="0" tIns="0" rIns="0" bIns="0" rtlCol="0"/>
            <a:lstStyle/>
            <a:p>
              <a:endParaRPr/>
            </a:p>
          </p:txBody>
        </p:sp>
        <p:sp>
          <p:nvSpPr>
            <p:cNvPr id="19" name="object 19"/>
            <p:cNvSpPr/>
            <p:nvPr/>
          </p:nvSpPr>
          <p:spPr>
            <a:xfrm>
              <a:off x="8035841" y="1370499"/>
              <a:ext cx="389255" cy="445134"/>
            </a:xfrm>
            <a:custGeom>
              <a:avLst/>
              <a:gdLst/>
              <a:ahLst/>
              <a:cxnLst/>
              <a:rect l="l" t="t" r="r" b="b"/>
              <a:pathLst>
                <a:path w="389254" h="445135">
                  <a:moveTo>
                    <a:pt x="0" y="88082"/>
                  </a:moveTo>
                  <a:lnTo>
                    <a:pt x="133447" y="444703"/>
                  </a:lnTo>
                  <a:lnTo>
                    <a:pt x="388877" y="444703"/>
                  </a:lnTo>
                  <a:lnTo>
                    <a:pt x="220978" y="0"/>
                  </a:lnTo>
                  <a:lnTo>
                    <a:pt x="0" y="88082"/>
                  </a:lnTo>
                </a:path>
              </a:pathLst>
            </a:custGeom>
            <a:ln w="3175">
              <a:solidFill>
                <a:srgbClr val="000000"/>
              </a:solidFill>
            </a:ln>
          </p:spPr>
          <p:txBody>
            <a:bodyPr wrap="square" lIns="0" tIns="0" rIns="0" bIns="0" rtlCol="0"/>
            <a:lstStyle/>
            <a:p>
              <a:endParaRPr/>
            </a:p>
          </p:txBody>
        </p:sp>
        <p:sp>
          <p:nvSpPr>
            <p:cNvPr id="20" name="object 20"/>
            <p:cNvSpPr/>
            <p:nvPr/>
          </p:nvSpPr>
          <p:spPr>
            <a:xfrm>
              <a:off x="8163556" y="1256447"/>
              <a:ext cx="528320" cy="404495"/>
            </a:xfrm>
            <a:custGeom>
              <a:avLst/>
              <a:gdLst/>
              <a:ahLst/>
              <a:cxnLst/>
              <a:rect l="l" t="t" r="r" b="b"/>
              <a:pathLst>
                <a:path w="528320" h="404494">
                  <a:moveTo>
                    <a:pt x="126271" y="0"/>
                  </a:moveTo>
                  <a:lnTo>
                    <a:pt x="0" y="202134"/>
                  </a:lnTo>
                  <a:lnTo>
                    <a:pt x="321419" y="404268"/>
                  </a:lnTo>
                  <a:lnTo>
                    <a:pt x="528058" y="255553"/>
                  </a:lnTo>
                  <a:lnTo>
                    <a:pt x="126271" y="0"/>
                  </a:lnTo>
                  <a:close/>
                </a:path>
              </a:pathLst>
            </a:custGeom>
            <a:solidFill>
              <a:srgbClr val="9900FF"/>
            </a:solidFill>
          </p:spPr>
          <p:txBody>
            <a:bodyPr wrap="square" lIns="0" tIns="0" rIns="0" bIns="0" rtlCol="0"/>
            <a:lstStyle/>
            <a:p>
              <a:endParaRPr/>
            </a:p>
          </p:txBody>
        </p:sp>
        <p:sp>
          <p:nvSpPr>
            <p:cNvPr id="21" name="object 21"/>
            <p:cNvSpPr/>
            <p:nvPr/>
          </p:nvSpPr>
          <p:spPr>
            <a:xfrm>
              <a:off x="8163556" y="1256447"/>
              <a:ext cx="528320" cy="404495"/>
            </a:xfrm>
            <a:custGeom>
              <a:avLst/>
              <a:gdLst/>
              <a:ahLst/>
              <a:cxnLst/>
              <a:rect l="l" t="t" r="r" b="b"/>
              <a:pathLst>
                <a:path w="528320" h="404494">
                  <a:moveTo>
                    <a:pt x="0" y="202134"/>
                  </a:moveTo>
                  <a:lnTo>
                    <a:pt x="321419" y="404268"/>
                  </a:lnTo>
                  <a:lnTo>
                    <a:pt x="528058" y="255553"/>
                  </a:lnTo>
                  <a:lnTo>
                    <a:pt x="126271" y="0"/>
                  </a:lnTo>
                  <a:lnTo>
                    <a:pt x="0" y="202134"/>
                  </a:lnTo>
                </a:path>
              </a:pathLst>
            </a:custGeom>
            <a:ln w="3175">
              <a:solidFill>
                <a:srgbClr val="000000"/>
              </a:solidFill>
            </a:ln>
          </p:spPr>
          <p:txBody>
            <a:bodyPr wrap="square" lIns="0" tIns="0" rIns="0" bIns="0" rtlCol="0"/>
            <a:lstStyle/>
            <a:p>
              <a:endParaRPr/>
            </a:p>
          </p:txBody>
        </p:sp>
        <p:sp>
          <p:nvSpPr>
            <p:cNvPr id="22" name="object 22"/>
            <p:cNvSpPr/>
            <p:nvPr/>
          </p:nvSpPr>
          <p:spPr>
            <a:xfrm>
              <a:off x="8249644" y="1115009"/>
              <a:ext cx="474980" cy="262890"/>
            </a:xfrm>
            <a:custGeom>
              <a:avLst/>
              <a:gdLst/>
              <a:ahLst/>
              <a:cxnLst/>
              <a:rect l="l" t="t" r="r" b="b"/>
              <a:pathLst>
                <a:path w="474979" h="262890">
                  <a:moveTo>
                    <a:pt x="474977" y="0"/>
                  </a:moveTo>
                  <a:lnTo>
                    <a:pt x="0" y="27335"/>
                  </a:lnTo>
                  <a:lnTo>
                    <a:pt x="14352" y="262716"/>
                  </a:lnTo>
                  <a:lnTo>
                    <a:pt x="394623" y="242505"/>
                  </a:lnTo>
                  <a:lnTo>
                    <a:pt x="474977" y="0"/>
                  </a:lnTo>
                  <a:close/>
                </a:path>
              </a:pathLst>
            </a:custGeom>
            <a:solidFill>
              <a:srgbClr val="9900FF"/>
            </a:solidFill>
          </p:spPr>
          <p:txBody>
            <a:bodyPr wrap="square" lIns="0" tIns="0" rIns="0" bIns="0" rtlCol="0"/>
            <a:lstStyle/>
            <a:p>
              <a:endParaRPr/>
            </a:p>
          </p:txBody>
        </p:sp>
        <p:sp>
          <p:nvSpPr>
            <p:cNvPr id="23" name="object 23"/>
            <p:cNvSpPr/>
            <p:nvPr/>
          </p:nvSpPr>
          <p:spPr>
            <a:xfrm>
              <a:off x="8249644" y="1115009"/>
              <a:ext cx="474980" cy="262890"/>
            </a:xfrm>
            <a:custGeom>
              <a:avLst/>
              <a:gdLst/>
              <a:ahLst/>
              <a:cxnLst/>
              <a:rect l="l" t="t" r="r" b="b"/>
              <a:pathLst>
                <a:path w="474979" h="262890">
                  <a:moveTo>
                    <a:pt x="14352" y="262716"/>
                  </a:moveTo>
                  <a:lnTo>
                    <a:pt x="394623" y="242505"/>
                  </a:lnTo>
                  <a:lnTo>
                    <a:pt x="474977" y="0"/>
                  </a:lnTo>
                  <a:lnTo>
                    <a:pt x="0" y="27335"/>
                  </a:lnTo>
                  <a:lnTo>
                    <a:pt x="14352" y="262716"/>
                  </a:lnTo>
                </a:path>
              </a:pathLst>
            </a:custGeom>
            <a:ln w="3175">
              <a:solidFill>
                <a:srgbClr val="000000"/>
              </a:solidFill>
            </a:ln>
          </p:spPr>
          <p:txBody>
            <a:bodyPr wrap="square" lIns="0" tIns="0" rIns="0" bIns="0" rtlCol="0"/>
            <a:lstStyle/>
            <a:p>
              <a:endParaRPr/>
            </a:p>
          </p:txBody>
        </p:sp>
        <p:sp>
          <p:nvSpPr>
            <p:cNvPr id="24" name="object 24"/>
            <p:cNvSpPr/>
            <p:nvPr/>
          </p:nvSpPr>
          <p:spPr>
            <a:xfrm>
              <a:off x="8150634" y="764070"/>
              <a:ext cx="448309" cy="492759"/>
            </a:xfrm>
            <a:custGeom>
              <a:avLst/>
              <a:gdLst/>
              <a:ahLst/>
              <a:cxnLst/>
              <a:rect l="l" t="t" r="r" b="b"/>
              <a:pathLst>
                <a:path w="448309" h="492759">
                  <a:moveTo>
                    <a:pt x="367348" y="0"/>
                  </a:moveTo>
                  <a:lnTo>
                    <a:pt x="0" y="310440"/>
                  </a:lnTo>
                  <a:lnTo>
                    <a:pt x="153546" y="492376"/>
                  </a:lnTo>
                  <a:lnTo>
                    <a:pt x="447703" y="249820"/>
                  </a:lnTo>
                  <a:lnTo>
                    <a:pt x="367348" y="0"/>
                  </a:lnTo>
                  <a:close/>
                </a:path>
              </a:pathLst>
            </a:custGeom>
            <a:solidFill>
              <a:srgbClr val="9900FF"/>
            </a:solidFill>
          </p:spPr>
          <p:txBody>
            <a:bodyPr wrap="square" lIns="0" tIns="0" rIns="0" bIns="0" rtlCol="0"/>
            <a:lstStyle/>
            <a:p>
              <a:endParaRPr/>
            </a:p>
          </p:txBody>
        </p:sp>
        <p:sp>
          <p:nvSpPr>
            <p:cNvPr id="25" name="object 25"/>
            <p:cNvSpPr/>
            <p:nvPr/>
          </p:nvSpPr>
          <p:spPr>
            <a:xfrm>
              <a:off x="8150634" y="764070"/>
              <a:ext cx="448309" cy="492759"/>
            </a:xfrm>
            <a:custGeom>
              <a:avLst/>
              <a:gdLst/>
              <a:ahLst/>
              <a:cxnLst/>
              <a:rect l="l" t="t" r="r" b="b"/>
              <a:pathLst>
                <a:path w="448309" h="492759">
                  <a:moveTo>
                    <a:pt x="153546" y="492376"/>
                  </a:moveTo>
                  <a:lnTo>
                    <a:pt x="447703" y="249820"/>
                  </a:lnTo>
                  <a:lnTo>
                    <a:pt x="367348" y="0"/>
                  </a:lnTo>
                  <a:lnTo>
                    <a:pt x="0" y="310440"/>
                  </a:lnTo>
                  <a:lnTo>
                    <a:pt x="153546" y="492376"/>
                  </a:lnTo>
                </a:path>
              </a:pathLst>
            </a:custGeom>
            <a:ln w="3175">
              <a:solidFill>
                <a:srgbClr val="000000"/>
              </a:solidFill>
            </a:ln>
          </p:spPr>
          <p:txBody>
            <a:bodyPr wrap="square" lIns="0" tIns="0" rIns="0" bIns="0" rtlCol="0"/>
            <a:lstStyle/>
            <a:p>
              <a:endParaRPr/>
            </a:p>
          </p:txBody>
        </p:sp>
        <p:sp>
          <p:nvSpPr>
            <p:cNvPr id="26" name="object 26"/>
            <p:cNvSpPr/>
            <p:nvPr/>
          </p:nvSpPr>
          <p:spPr>
            <a:xfrm>
              <a:off x="8035841" y="609672"/>
              <a:ext cx="321945" cy="525780"/>
            </a:xfrm>
            <a:custGeom>
              <a:avLst/>
              <a:gdLst/>
              <a:ahLst/>
              <a:cxnLst/>
              <a:rect l="l" t="t" r="r" b="b"/>
              <a:pathLst>
                <a:path w="321945" h="525780">
                  <a:moveTo>
                    <a:pt x="114792" y="0"/>
                  </a:moveTo>
                  <a:lnTo>
                    <a:pt x="0" y="464838"/>
                  </a:lnTo>
                  <a:lnTo>
                    <a:pt x="228154" y="525458"/>
                  </a:lnTo>
                  <a:lnTo>
                    <a:pt x="321431" y="154397"/>
                  </a:lnTo>
                  <a:lnTo>
                    <a:pt x="114792" y="0"/>
                  </a:lnTo>
                  <a:close/>
                </a:path>
              </a:pathLst>
            </a:custGeom>
            <a:solidFill>
              <a:srgbClr val="9900FF"/>
            </a:solidFill>
          </p:spPr>
          <p:txBody>
            <a:bodyPr wrap="square" lIns="0" tIns="0" rIns="0" bIns="0" rtlCol="0"/>
            <a:lstStyle/>
            <a:p>
              <a:endParaRPr/>
            </a:p>
          </p:txBody>
        </p:sp>
        <p:sp>
          <p:nvSpPr>
            <p:cNvPr id="27" name="object 27"/>
            <p:cNvSpPr/>
            <p:nvPr/>
          </p:nvSpPr>
          <p:spPr>
            <a:xfrm>
              <a:off x="8035841" y="609672"/>
              <a:ext cx="321945" cy="525780"/>
            </a:xfrm>
            <a:custGeom>
              <a:avLst/>
              <a:gdLst/>
              <a:ahLst/>
              <a:cxnLst/>
              <a:rect l="l" t="t" r="r" b="b"/>
              <a:pathLst>
                <a:path w="321945" h="525780">
                  <a:moveTo>
                    <a:pt x="228154" y="525458"/>
                  </a:moveTo>
                  <a:lnTo>
                    <a:pt x="321431" y="154397"/>
                  </a:lnTo>
                  <a:lnTo>
                    <a:pt x="114792" y="0"/>
                  </a:lnTo>
                  <a:lnTo>
                    <a:pt x="0" y="464838"/>
                  </a:lnTo>
                  <a:lnTo>
                    <a:pt x="228154" y="525458"/>
                  </a:lnTo>
                </a:path>
              </a:pathLst>
            </a:custGeom>
            <a:ln w="3175">
              <a:solidFill>
                <a:srgbClr val="000000"/>
              </a:solidFill>
            </a:ln>
          </p:spPr>
          <p:txBody>
            <a:bodyPr wrap="square" lIns="0" tIns="0" rIns="0" bIns="0" rtlCol="0"/>
            <a:lstStyle/>
            <a:p>
              <a:endParaRPr/>
            </a:p>
          </p:txBody>
        </p:sp>
        <p:sp>
          <p:nvSpPr>
            <p:cNvPr id="28" name="object 28"/>
            <p:cNvSpPr/>
            <p:nvPr/>
          </p:nvSpPr>
          <p:spPr>
            <a:xfrm>
              <a:off x="7781855" y="940235"/>
              <a:ext cx="628650" cy="632460"/>
            </a:xfrm>
            <a:custGeom>
              <a:avLst/>
              <a:gdLst/>
              <a:ahLst/>
              <a:cxnLst/>
              <a:rect l="l" t="t" r="r" b="b"/>
              <a:pathLst>
                <a:path w="628650" h="632460">
                  <a:moveTo>
                    <a:pt x="348693" y="0"/>
                  </a:moveTo>
                  <a:lnTo>
                    <a:pt x="281248" y="0"/>
                  </a:lnTo>
                  <a:lnTo>
                    <a:pt x="248240" y="5821"/>
                  </a:lnTo>
                  <a:lnTo>
                    <a:pt x="220978" y="13035"/>
                  </a:lnTo>
                  <a:lnTo>
                    <a:pt x="193717" y="25943"/>
                  </a:lnTo>
                  <a:lnTo>
                    <a:pt x="160709" y="40497"/>
                  </a:lnTo>
                  <a:lnTo>
                    <a:pt x="140624" y="53406"/>
                  </a:lnTo>
                  <a:lnTo>
                    <a:pt x="113362" y="73655"/>
                  </a:lnTo>
                  <a:lnTo>
                    <a:pt x="73178" y="114026"/>
                  </a:lnTo>
                  <a:lnTo>
                    <a:pt x="53093" y="141489"/>
                  </a:lnTo>
                  <a:lnTo>
                    <a:pt x="33007" y="167432"/>
                  </a:lnTo>
                  <a:lnTo>
                    <a:pt x="27261" y="194895"/>
                  </a:lnTo>
                  <a:lnTo>
                    <a:pt x="12909" y="222358"/>
                  </a:lnTo>
                  <a:lnTo>
                    <a:pt x="7176" y="255566"/>
                  </a:lnTo>
                  <a:lnTo>
                    <a:pt x="0" y="283003"/>
                  </a:lnTo>
                  <a:lnTo>
                    <a:pt x="0" y="349419"/>
                  </a:lnTo>
                  <a:lnTo>
                    <a:pt x="7176" y="384070"/>
                  </a:lnTo>
                  <a:lnTo>
                    <a:pt x="12909" y="410052"/>
                  </a:lnTo>
                  <a:lnTo>
                    <a:pt x="27261" y="444703"/>
                  </a:lnTo>
                  <a:lnTo>
                    <a:pt x="33007" y="470697"/>
                  </a:lnTo>
                  <a:lnTo>
                    <a:pt x="53093" y="498122"/>
                  </a:lnTo>
                  <a:lnTo>
                    <a:pt x="73178" y="518346"/>
                  </a:lnTo>
                  <a:lnTo>
                    <a:pt x="93276" y="545770"/>
                  </a:lnTo>
                  <a:lnTo>
                    <a:pt x="113362" y="565981"/>
                  </a:lnTo>
                  <a:lnTo>
                    <a:pt x="140624" y="578978"/>
                  </a:lnTo>
                  <a:lnTo>
                    <a:pt x="160709" y="599189"/>
                  </a:lnTo>
                  <a:lnTo>
                    <a:pt x="193717" y="612186"/>
                  </a:lnTo>
                  <a:lnTo>
                    <a:pt x="220978" y="619413"/>
                  </a:lnTo>
                  <a:lnTo>
                    <a:pt x="281248" y="632397"/>
                  </a:lnTo>
                  <a:lnTo>
                    <a:pt x="348693" y="632397"/>
                  </a:lnTo>
                  <a:lnTo>
                    <a:pt x="374524" y="625184"/>
                  </a:lnTo>
                  <a:lnTo>
                    <a:pt x="407519" y="619413"/>
                  </a:lnTo>
                  <a:lnTo>
                    <a:pt x="434794" y="612186"/>
                  </a:lnTo>
                  <a:lnTo>
                    <a:pt x="462055" y="599189"/>
                  </a:lnTo>
                  <a:lnTo>
                    <a:pt x="487887" y="578978"/>
                  </a:lnTo>
                  <a:lnTo>
                    <a:pt x="515148" y="565981"/>
                  </a:lnTo>
                  <a:lnTo>
                    <a:pt x="535234" y="545770"/>
                  </a:lnTo>
                  <a:lnTo>
                    <a:pt x="555319" y="518346"/>
                  </a:lnTo>
                  <a:lnTo>
                    <a:pt x="575418" y="498122"/>
                  </a:lnTo>
                  <a:lnTo>
                    <a:pt x="588327" y="470697"/>
                  </a:lnTo>
                  <a:lnTo>
                    <a:pt x="602679" y="444703"/>
                  </a:lnTo>
                  <a:lnTo>
                    <a:pt x="615589" y="410052"/>
                  </a:lnTo>
                  <a:lnTo>
                    <a:pt x="622765" y="384070"/>
                  </a:lnTo>
                  <a:lnTo>
                    <a:pt x="628511" y="349419"/>
                  </a:lnTo>
                  <a:lnTo>
                    <a:pt x="628511" y="283003"/>
                  </a:lnTo>
                  <a:lnTo>
                    <a:pt x="615589" y="222358"/>
                  </a:lnTo>
                  <a:lnTo>
                    <a:pt x="602679" y="194895"/>
                  </a:lnTo>
                  <a:lnTo>
                    <a:pt x="588327" y="167432"/>
                  </a:lnTo>
                  <a:lnTo>
                    <a:pt x="575418" y="141489"/>
                  </a:lnTo>
                  <a:lnTo>
                    <a:pt x="555319" y="114026"/>
                  </a:lnTo>
                  <a:lnTo>
                    <a:pt x="515148" y="73655"/>
                  </a:lnTo>
                  <a:lnTo>
                    <a:pt x="487887" y="53406"/>
                  </a:lnTo>
                  <a:lnTo>
                    <a:pt x="462055" y="40497"/>
                  </a:lnTo>
                  <a:lnTo>
                    <a:pt x="434794" y="25943"/>
                  </a:lnTo>
                  <a:lnTo>
                    <a:pt x="407519" y="13035"/>
                  </a:lnTo>
                  <a:close/>
                </a:path>
              </a:pathLst>
            </a:custGeom>
            <a:solidFill>
              <a:srgbClr val="FF0000"/>
            </a:solidFill>
          </p:spPr>
          <p:txBody>
            <a:bodyPr wrap="square" lIns="0" tIns="0" rIns="0" bIns="0" rtlCol="0"/>
            <a:lstStyle/>
            <a:p>
              <a:endParaRPr/>
            </a:p>
          </p:txBody>
        </p:sp>
        <p:sp>
          <p:nvSpPr>
            <p:cNvPr id="29" name="object 29"/>
            <p:cNvSpPr/>
            <p:nvPr/>
          </p:nvSpPr>
          <p:spPr>
            <a:xfrm>
              <a:off x="7781855" y="940235"/>
              <a:ext cx="628650" cy="632460"/>
            </a:xfrm>
            <a:custGeom>
              <a:avLst/>
              <a:gdLst/>
              <a:ahLst/>
              <a:cxnLst/>
              <a:rect l="l" t="t" r="r" b="b"/>
              <a:pathLst>
                <a:path w="628650" h="632460">
                  <a:moveTo>
                    <a:pt x="314255" y="632397"/>
                  </a:moveTo>
                  <a:lnTo>
                    <a:pt x="348693" y="632397"/>
                  </a:lnTo>
                  <a:lnTo>
                    <a:pt x="374524" y="625184"/>
                  </a:lnTo>
                  <a:lnTo>
                    <a:pt x="407519" y="619413"/>
                  </a:lnTo>
                  <a:lnTo>
                    <a:pt x="434794" y="612186"/>
                  </a:lnTo>
                  <a:lnTo>
                    <a:pt x="462055" y="599189"/>
                  </a:lnTo>
                  <a:lnTo>
                    <a:pt x="487887" y="578978"/>
                  </a:lnTo>
                  <a:lnTo>
                    <a:pt x="515148" y="565981"/>
                  </a:lnTo>
                  <a:lnTo>
                    <a:pt x="535234" y="545770"/>
                  </a:lnTo>
                  <a:lnTo>
                    <a:pt x="555319" y="518346"/>
                  </a:lnTo>
                  <a:lnTo>
                    <a:pt x="575418" y="498122"/>
                  </a:lnTo>
                  <a:lnTo>
                    <a:pt x="588327" y="470697"/>
                  </a:lnTo>
                  <a:lnTo>
                    <a:pt x="602679" y="444703"/>
                  </a:lnTo>
                  <a:lnTo>
                    <a:pt x="615589" y="410052"/>
                  </a:lnTo>
                  <a:lnTo>
                    <a:pt x="622765" y="384070"/>
                  </a:lnTo>
                  <a:lnTo>
                    <a:pt x="628511" y="349419"/>
                  </a:lnTo>
                  <a:lnTo>
                    <a:pt x="628511" y="316211"/>
                  </a:lnTo>
                  <a:lnTo>
                    <a:pt x="628511" y="283003"/>
                  </a:lnTo>
                  <a:lnTo>
                    <a:pt x="622765" y="255566"/>
                  </a:lnTo>
                  <a:lnTo>
                    <a:pt x="615589" y="222358"/>
                  </a:lnTo>
                  <a:lnTo>
                    <a:pt x="602679" y="194895"/>
                  </a:lnTo>
                  <a:lnTo>
                    <a:pt x="588327" y="167432"/>
                  </a:lnTo>
                  <a:lnTo>
                    <a:pt x="575418" y="141489"/>
                  </a:lnTo>
                  <a:lnTo>
                    <a:pt x="555319" y="114026"/>
                  </a:lnTo>
                  <a:lnTo>
                    <a:pt x="535234" y="93904"/>
                  </a:lnTo>
                  <a:lnTo>
                    <a:pt x="515148" y="73655"/>
                  </a:lnTo>
                  <a:lnTo>
                    <a:pt x="487887" y="53406"/>
                  </a:lnTo>
                  <a:lnTo>
                    <a:pt x="462055" y="40497"/>
                  </a:lnTo>
                  <a:lnTo>
                    <a:pt x="434794" y="25943"/>
                  </a:lnTo>
                  <a:lnTo>
                    <a:pt x="407519" y="13035"/>
                  </a:lnTo>
                  <a:lnTo>
                    <a:pt x="374524" y="5821"/>
                  </a:lnTo>
                  <a:lnTo>
                    <a:pt x="348693" y="0"/>
                  </a:lnTo>
                  <a:lnTo>
                    <a:pt x="314255" y="0"/>
                  </a:lnTo>
                  <a:lnTo>
                    <a:pt x="281248" y="0"/>
                  </a:lnTo>
                  <a:lnTo>
                    <a:pt x="248240" y="5821"/>
                  </a:lnTo>
                  <a:lnTo>
                    <a:pt x="220978" y="13035"/>
                  </a:lnTo>
                  <a:lnTo>
                    <a:pt x="193717" y="25943"/>
                  </a:lnTo>
                  <a:lnTo>
                    <a:pt x="160709" y="40497"/>
                  </a:lnTo>
                  <a:lnTo>
                    <a:pt x="140624" y="53406"/>
                  </a:lnTo>
                  <a:lnTo>
                    <a:pt x="113362" y="73655"/>
                  </a:lnTo>
                  <a:lnTo>
                    <a:pt x="93276" y="93904"/>
                  </a:lnTo>
                  <a:lnTo>
                    <a:pt x="73178" y="114026"/>
                  </a:lnTo>
                  <a:lnTo>
                    <a:pt x="53093" y="141489"/>
                  </a:lnTo>
                  <a:lnTo>
                    <a:pt x="33007" y="167432"/>
                  </a:lnTo>
                  <a:lnTo>
                    <a:pt x="27261" y="194895"/>
                  </a:lnTo>
                  <a:lnTo>
                    <a:pt x="12909" y="222358"/>
                  </a:lnTo>
                  <a:lnTo>
                    <a:pt x="7176" y="255566"/>
                  </a:lnTo>
                  <a:lnTo>
                    <a:pt x="0" y="283003"/>
                  </a:lnTo>
                  <a:lnTo>
                    <a:pt x="0" y="316211"/>
                  </a:lnTo>
                  <a:lnTo>
                    <a:pt x="0" y="349419"/>
                  </a:lnTo>
                  <a:lnTo>
                    <a:pt x="7176" y="384070"/>
                  </a:lnTo>
                  <a:lnTo>
                    <a:pt x="12909" y="410052"/>
                  </a:lnTo>
                  <a:lnTo>
                    <a:pt x="27261" y="444703"/>
                  </a:lnTo>
                  <a:lnTo>
                    <a:pt x="33007" y="470697"/>
                  </a:lnTo>
                  <a:lnTo>
                    <a:pt x="53093" y="498122"/>
                  </a:lnTo>
                  <a:lnTo>
                    <a:pt x="73178" y="518346"/>
                  </a:lnTo>
                  <a:lnTo>
                    <a:pt x="93276" y="545770"/>
                  </a:lnTo>
                  <a:lnTo>
                    <a:pt x="113362" y="565981"/>
                  </a:lnTo>
                  <a:lnTo>
                    <a:pt x="140624" y="578978"/>
                  </a:lnTo>
                  <a:lnTo>
                    <a:pt x="160709" y="599189"/>
                  </a:lnTo>
                  <a:lnTo>
                    <a:pt x="193717" y="612186"/>
                  </a:lnTo>
                  <a:lnTo>
                    <a:pt x="220978" y="619413"/>
                  </a:lnTo>
                  <a:lnTo>
                    <a:pt x="248240" y="625184"/>
                  </a:lnTo>
                  <a:lnTo>
                    <a:pt x="281248" y="632397"/>
                  </a:lnTo>
                  <a:lnTo>
                    <a:pt x="314255" y="632397"/>
                  </a:lnTo>
                </a:path>
              </a:pathLst>
            </a:custGeom>
            <a:ln w="3175">
              <a:solidFill>
                <a:srgbClr val="000000"/>
              </a:solidFill>
            </a:ln>
          </p:spPr>
          <p:txBody>
            <a:bodyPr wrap="square" lIns="0" tIns="0" rIns="0" bIns="0" rtlCol="0"/>
            <a:lstStyle/>
            <a:p>
              <a:endParaRPr/>
            </a:p>
          </p:txBody>
        </p:sp>
        <p:sp>
          <p:nvSpPr>
            <p:cNvPr id="30" name="object 30"/>
            <p:cNvSpPr/>
            <p:nvPr/>
          </p:nvSpPr>
          <p:spPr>
            <a:xfrm>
              <a:off x="7829202" y="993642"/>
              <a:ext cx="528320" cy="533400"/>
            </a:xfrm>
            <a:custGeom>
              <a:avLst/>
              <a:gdLst/>
              <a:ahLst/>
              <a:cxnLst/>
              <a:rect l="l" t="t" r="r" b="b"/>
              <a:pathLst>
                <a:path w="528320" h="533400">
                  <a:moveTo>
                    <a:pt x="321431" y="0"/>
                  </a:moveTo>
                  <a:lnTo>
                    <a:pt x="213815" y="0"/>
                  </a:lnTo>
                  <a:lnTo>
                    <a:pt x="186553" y="7213"/>
                  </a:lnTo>
                  <a:lnTo>
                    <a:pt x="166455" y="20248"/>
                  </a:lnTo>
                  <a:lnTo>
                    <a:pt x="140636" y="27462"/>
                  </a:lnTo>
                  <a:lnTo>
                    <a:pt x="120538" y="40497"/>
                  </a:lnTo>
                  <a:lnTo>
                    <a:pt x="100452" y="60620"/>
                  </a:lnTo>
                  <a:lnTo>
                    <a:pt x="80367" y="73655"/>
                  </a:lnTo>
                  <a:lnTo>
                    <a:pt x="45929" y="114026"/>
                  </a:lnTo>
                  <a:lnTo>
                    <a:pt x="20098" y="161737"/>
                  </a:lnTo>
                  <a:lnTo>
                    <a:pt x="12922" y="189162"/>
                  </a:lnTo>
                  <a:lnTo>
                    <a:pt x="5745" y="209373"/>
                  </a:lnTo>
                  <a:lnTo>
                    <a:pt x="5745" y="235367"/>
                  </a:lnTo>
                  <a:lnTo>
                    <a:pt x="0" y="262805"/>
                  </a:lnTo>
                  <a:lnTo>
                    <a:pt x="5745" y="290229"/>
                  </a:lnTo>
                  <a:lnTo>
                    <a:pt x="5745" y="316224"/>
                  </a:lnTo>
                  <a:lnTo>
                    <a:pt x="20098" y="371086"/>
                  </a:lnTo>
                  <a:lnTo>
                    <a:pt x="45929" y="411507"/>
                  </a:lnTo>
                  <a:lnTo>
                    <a:pt x="60269" y="437502"/>
                  </a:lnTo>
                  <a:lnTo>
                    <a:pt x="80367" y="451942"/>
                  </a:lnTo>
                  <a:lnTo>
                    <a:pt x="100452" y="472153"/>
                  </a:lnTo>
                  <a:lnTo>
                    <a:pt x="140636" y="498147"/>
                  </a:lnTo>
                  <a:lnTo>
                    <a:pt x="166455" y="512575"/>
                  </a:lnTo>
                  <a:lnTo>
                    <a:pt x="186553" y="518358"/>
                  </a:lnTo>
                  <a:lnTo>
                    <a:pt x="241076" y="532798"/>
                  </a:lnTo>
                  <a:lnTo>
                    <a:pt x="294170" y="532798"/>
                  </a:lnTo>
                  <a:lnTo>
                    <a:pt x="367348" y="512575"/>
                  </a:lnTo>
                  <a:lnTo>
                    <a:pt x="434794" y="472153"/>
                  </a:lnTo>
                  <a:lnTo>
                    <a:pt x="467801" y="437502"/>
                  </a:lnTo>
                  <a:lnTo>
                    <a:pt x="500809" y="391296"/>
                  </a:lnTo>
                  <a:lnTo>
                    <a:pt x="507972" y="371086"/>
                  </a:lnTo>
                  <a:lnTo>
                    <a:pt x="520894" y="343648"/>
                  </a:lnTo>
                  <a:lnTo>
                    <a:pt x="528070" y="316224"/>
                  </a:lnTo>
                  <a:lnTo>
                    <a:pt x="528070" y="209373"/>
                  </a:lnTo>
                  <a:lnTo>
                    <a:pt x="520894" y="189162"/>
                  </a:lnTo>
                  <a:lnTo>
                    <a:pt x="507972" y="161737"/>
                  </a:lnTo>
                  <a:lnTo>
                    <a:pt x="500809" y="134275"/>
                  </a:lnTo>
                  <a:lnTo>
                    <a:pt x="487887" y="114026"/>
                  </a:lnTo>
                  <a:lnTo>
                    <a:pt x="467801" y="93904"/>
                  </a:lnTo>
                  <a:lnTo>
                    <a:pt x="454879" y="73655"/>
                  </a:lnTo>
                  <a:lnTo>
                    <a:pt x="434794" y="60620"/>
                  </a:lnTo>
                  <a:lnTo>
                    <a:pt x="414708" y="40497"/>
                  </a:lnTo>
                  <a:lnTo>
                    <a:pt x="394623" y="27462"/>
                  </a:lnTo>
                  <a:lnTo>
                    <a:pt x="367348" y="20248"/>
                  </a:lnTo>
                  <a:lnTo>
                    <a:pt x="347263" y="7213"/>
                  </a:lnTo>
                  <a:close/>
                </a:path>
              </a:pathLst>
            </a:custGeom>
            <a:solidFill>
              <a:srgbClr val="FFFF00"/>
            </a:solidFill>
          </p:spPr>
          <p:txBody>
            <a:bodyPr wrap="square" lIns="0" tIns="0" rIns="0" bIns="0" rtlCol="0"/>
            <a:lstStyle/>
            <a:p>
              <a:endParaRPr/>
            </a:p>
          </p:txBody>
        </p:sp>
        <p:sp>
          <p:nvSpPr>
            <p:cNvPr id="31" name="object 31"/>
            <p:cNvSpPr/>
            <p:nvPr/>
          </p:nvSpPr>
          <p:spPr>
            <a:xfrm>
              <a:off x="7829202" y="993642"/>
              <a:ext cx="528320" cy="533400"/>
            </a:xfrm>
            <a:custGeom>
              <a:avLst/>
              <a:gdLst/>
              <a:ahLst/>
              <a:cxnLst/>
              <a:rect l="l" t="t" r="r" b="b"/>
              <a:pathLst>
                <a:path w="528320" h="533400">
                  <a:moveTo>
                    <a:pt x="266908" y="532798"/>
                  </a:moveTo>
                  <a:lnTo>
                    <a:pt x="294170" y="532798"/>
                  </a:lnTo>
                  <a:lnTo>
                    <a:pt x="321431" y="525572"/>
                  </a:lnTo>
                  <a:lnTo>
                    <a:pt x="367348" y="512575"/>
                  </a:lnTo>
                  <a:lnTo>
                    <a:pt x="414708" y="485150"/>
                  </a:lnTo>
                  <a:lnTo>
                    <a:pt x="454879" y="451942"/>
                  </a:lnTo>
                  <a:lnTo>
                    <a:pt x="487887" y="411507"/>
                  </a:lnTo>
                  <a:lnTo>
                    <a:pt x="507972" y="371086"/>
                  </a:lnTo>
                  <a:lnTo>
                    <a:pt x="520894" y="343648"/>
                  </a:lnTo>
                  <a:lnTo>
                    <a:pt x="528070" y="316224"/>
                  </a:lnTo>
                  <a:lnTo>
                    <a:pt x="528070" y="290229"/>
                  </a:lnTo>
                  <a:lnTo>
                    <a:pt x="528070" y="262805"/>
                  </a:lnTo>
                  <a:lnTo>
                    <a:pt x="528070" y="235367"/>
                  </a:lnTo>
                  <a:lnTo>
                    <a:pt x="528070" y="209373"/>
                  </a:lnTo>
                  <a:lnTo>
                    <a:pt x="520894" y="189162"/>
                  </a:lnTo>
                  <a:lnTo>
                    <a:pt x="507972" y="161737"/>
                  </a:lnTo>
                  <a:lnTo>
                    <a:pt x="500809" y="134275"/>
                  </a:lnTo>
                  <a:lnTo>
                    <a:pt x="487887" y="114026"/>
                  </a:lnTo>
                  <a:lnTo>
                    <a:pt x="467801" y="93904"/>
                  </a:lnTo>
                  <a:lnTo>
                    <a:pt x="454879" y="73655"/>
                  </a:lnTo>
                  <a:lnTo>
                    <a:pt x="434794" y="60620"/>
                  </a:lnTo>
                  <a:lnTo>
                    <a:pt x="414708" y="40497"/>
                  </a:lnTo>
                  <a:lnTo>
                    <a:pt x="394623" y="27462"/>
                  </a:lnTo>
                  <a:lnTo>
                    <a:pt x="367348" y="20248"/>
                  </a:lnTo>
                  <a:lnTo>
                    <a:pt x="347263" y="7213"/>
                  </a:lnTo>
                  <a:lnTo>
                    <a:pt x="321431" y="0"/>
                  </a:lnTo>
                  <a:lnTo>
                    <a:pt x="294170" y="0"/>
                  </a:lnTo>
                  <a:lnTo>
                    <a:pt x="266908" y="0"/>
                  </a:lnTo>
                  <a:lnTo>
                    <a:pt x="241076" y="0"/>
                  </a:lnTo>
                  <a:lnTo>
                    <a:pt x="213815" y="0"/>
                  </a:lnTo>
                  <a:lnTo>
                    <a:pt x="186553" y="7213"/>
                  </a:lnTo>
                  <a:lnTo>
                    <a:pt x="166455" y="20248"/>
                  </a:lnTo>
                  <a:lnTo>
                    <a:pt x="140636" y="27462"/>
                  </a:lnTo>
                  <a:lnTo>
                    <a:pt x="120538" y="40497"/>
                  </a:lnTo>
                  <a:lnTo>
                    <a:pt x="100452" y="60620"/>
                  </a:lnTo>
                  <a:lnTo>
                    <a:pt x="80367" y="73655"/>
                  </a:lnTo>
                  <a:lnTo>
                    <a:pt x="60269" y="93904"/>
                  </a:lnTo>
                  <a:lnTo>
                    <a:pt x="45929" y="114026"/>
                  </a:lnTo>
                  <a:lnTo>
                    <a:pt x="33007" y="134275"/>
                  </a:lnTo>
                  <a:lnTo>
                    <a:pt x="20098" y="161737"/>
                  </a:lnTo>
                  <a:lnTo>
                    <a:pt x="12922" y="189162"/>
                  </a:lnTo>
                  <a:lnTo>
                    <a:pt x="5745" y="209373"/>
                  </a:lnTo>
                  <a:lnTo>
                    <a:pt x="5745" y="235367"/>
                  </a:lnTo>
                  <a:lnTo>
                    <a:pt x="0" y="262805"/>
                  </a:lnTo>
                  <a:lnTo>
                    <a:pt x="5745" y="290229"/>
                  </a:lnTo>
                  <a:lnTo>
                    <a:pt x="5745" y="316224"/>
                  </a:lnTo>
                  <a:lnTo>
                    <a:pt x="12922" y="343648"/>
                  </a:lnTo>
                  <a:lnTo>
                    <a:pt x="20098" y="371086"/>
                  </a:lnTo>
                  <a:lnTo>
                    <a:pt x="33007" y="391296"/>
                  </a:lnTo>
                  <a:lnTo>
                    <a:pt x="45929" y="411507"/>
                  </a:lnTo>
                  <a:lnTo>
                    <a:pt x="60269" y="437502"/>
                  </a:lnTo>
                  <a:lnTo>
                    <a:pt x="80367" y="451942"/>
                  </a:lnTo>
                  <a:lnTo>
                    <a:pt x="100452" y="472153"/>
                  </a:lnTo>
                  <a:lnTo>
                    <a:pt x="120538" y="485150"/>
                  </a:lnTo>
                  <a:lnTo>
                    <a:pt x="140636" y="498147"/>
                  </a:lnTo>
                  <a:lnTo>
                    <a:pt x="166455" y="512575"/>
                  </a:lnTo>
                  <a:lnTo>
                    <a:pt x="186553" y="518358"/>
                  </a:lnTo>
                  <a:lnTo>
                    <a:pt x="213815" y="525572"/>
                  </a:lnTo>
                  <a:lnTo>
                    <a:pt x="241076" y="532798"/>
                  </a:lnTo>
                  <a:lnTo>
                    <a:pt x="266908" y="532798"/>
                  </a:lnTo>
                </a:path>
              </a:pathLst>
            </a:custGeom>
            <a:ln w="3175">
              <a:solidFill>
                <a:srgbClr val="000000"/>
              </a:solidFill>
            </a:ln>
          </p:spPr>
          <p:txBody>
            <a:bodyPr wrap="square" lIns="0" tIns="0" rIns="0" bIns="0" rtlCol="0"/>
            <a:lstStyle/>
            <a:p>
              <a:endParaRPr/>
            </a:p>
          </p:txBody>
        </p:sp>
      </p:grpSp>
      <p:grpSp>
        <p:nvGrpSpPr>
          <p:cNvPr id="32" name="object 32"/>
          <p:cNvGrpSpPr/>
          <p:nvPr/>
        </p:nvGrpSpPr>
        <p:grpSpPr>
          <a:xfrm>
            <a:off x="7315200" y="4038639"/>
            <a:ext cx="1828800" cy="1838325"/>
            <a:chOff x="7315200" y="4038639"/>
            <a:chExt cx="1828800" cy="1838325"/>
          </a:xfrm>
        </p:grpSpPr>
        <p:sp>
          <p:nvSpPr>
            <p:cNvPr id="33" name="object 33"/>
            <p:cNvSpPr/>
            <p:nvPr/>
          </p:nvSpPr>
          <p:spPr>
            <a:xfrm>
              <a:off x="7336857" y="5245847"/>
              <a:ext cx="713740" cy="169545"/>
            </a:xfrm>
            <a:custGeom>
              <a:avLst/>
              <a:gdLst/>
              <a:ahLst/>
              <a:cxnLst/>
              <a:rect l="l" t="t" r="r" b="b"/>
              <a:pathLst>
                <a:path w="713740" h="169545">
                  <a:moveTo>
                    <a:pt x="638164" y="0"/>
                  </a:moveTo>
                  <a:lnTo>
                    <a:pt x="0" y="106223"/>
                  </a:lnTo>
                  <a:lnTo>
                    <a:pt x="73635" y="169380"/>
                  </a:lnTo>
                  <a:lnTo>
                    <a:pt x="713250" y="63157"/>
                  </a:lnTo>
                  <a:lnTo>
                    <a:pt x="638164" y="0"/>
                  </a:lnTo>
                  <a:close/>
                </a:path>
              </a:pathLst>
            </a:custGeom>
            <a:solidFill>
              <a:srgbClr val="313131"/>
            </a:solidFill>
          </p:spPr>
          <p:txBody>
            <a:bodyPr wrap="square" lIns="0" tIns="0" rIns="0" bIns="0" rtlCol="0"/>
            <a:lstStyle/>
            <a:p>
              <a:endParaRPr/>
            </a:p>
          </p:txBody>
        </p:sp>
        <p:sp>
          <p:nvSpPr>
            <p:cNvPr id="34" name="object 34"/>
            <p:cNvSpPr/>
            <p:nvPr/>
          </p:nvSpPr>
          <p:spPr>
            <a:xfrm>
              <a:off x="7315200" y="5222961"/>
              <a:ext cx="784860" cy="215265"/>
            </a:xfrm>
            <a:custGeom>
              <a:avLst/>
              <a:gdLst/>
              <a:ahLst/>
              <a:cxnLst/>
              <a:rect l="l" t="t" r="r" b="b"/>
              <a:pathLst>
                <a:path w="784859" h="215264">
                  <a:moveTo>
                    <a:pt x="666149" y="0"/>
                  </a:moveTo>
                  <a:lnTo>
                    <a:pt x="0" y="110881"/>
                  </a:lnTo>
                  <a:lnTo>
                    <a:pt x="0" y="138969"/>
                  </a:lnTo>
                  <a:lnTo>
                    <a:pt x="88837" y="215166"/>
                  </a:lnTo>
                  <a:lnTo>
                    <a:pt x="324866" y="175971"/>
                  </a:lnTo>
                  <a:lnTo>
                    <a:pt x="109438" y="175971"/>
                  </a:lnTo>
                  <a:lnTo>
                    <a:pt x="91723" y="171025"/>
                  </a:lnTo>
                  <a:lnTo>
                    <a:pt x="101734" y="169362"/>
                  </a:lnTo>
                  <a:lnTo>
                    <a:pt x="79560" y="150339"/>
                  </a:lnTo>
                  <a:lnTo>
                    <a:pt x="25233" y="150339"/>
                  </a:lnTo>
                  <a:lnTo>
                    <a:pt x="35804" y="112802"/>
                  </a:lnTo>
                  <a:lnTo>
                    <a:pt x="250751" y="112802"/>
                  </a:lnTo>
                  <a:lnTo>
                    <a:pt x="653497" y="45765"/>
                  </a:lnTo>
                  <a:lnTo>
                    <a:pt x="645837" y="39321"/>
                  </a:lnTo>
                  <a:lnTo>
                    <a:pt x="712890" y="39321"/>
                  </a:lnTo>
                  <a:lnTo>
                    <a:pt x="666149" y="0"/>
                  </a:lnTo>
                  <a:close/>
                </a:path>
                <a:path w="784859" h="215264">
                  <a:moveTo>
                    <a:pt x="101734" y="169362"/>
                  </a:moveTo>
                  <a:lnTo>
                    <a:pt x="91723" y="171025"/>
                  </a:lnTo>
                  <a:lnTo>
                    <a:pt x="109438" y="175971"/>
                  </a:lnTo>
                  <a:lnTo>
                    <a:pt x="101734" y="169362"/>
                  </a:lnTo>
                  <a:close/>
                </a:path>
                <a:path w="784859" h="215264">
                  <a:moveTo>
                    <a:pt x="685227" y="72459"/>
                  </a:moveTo>
                  <a:lnTo>
                    <a:pt x="101734" y="169362"/>
                  </a:lnTo>
                  <a:lnTo>
                    <a:pt x="109438" y="175971"/>
                  </a:lnTo>
                  <a:lnTo>
                    <a:pt x="324866" y="175971"/>
                  </a:lnTo>
                  <a:lnTo>
                    <a:pt x="767438" y="102478"/>
                  </a:lnTo>
                  <a:lnTo>
                    <a:pt x="720910" y="102478"/>
                  </a:lnTo>
                  <a:lnTo>
                    <a:pt x="685227" y="72459"/>
                  </a:lnTo>
                  <a:close/>
                </a:path>
                <a:path w="784859" h="215264">
                  <a:moveTo>
                    <a:pt x="35804" y="112802"/>
                  </a:moveTo>
                  <a:lnTo>
                    <a:pt x="25233" y="150339"/>
                  </a:lnTo>
                  <a:lnTo>
                    <a:pt x="70732" y="142766"/>
                  </a:lnTo>
                  <a:lnTo>
                    <a:pt x="35804" y="112802"/>
                  </a:lnTo>
                  <a:close/>
                </a:path>
                <a:path w="784859" h="215264">
                  <a:moveTo>
                    <a:pt x="70732" y="142766"/>
                  </a:moveTo>
                  <a:lnTo>
                    <a:pt x="25233" y="150339"/>
                  </a:lnTo>
                  <a:lnTo>
                    <a:pt x="79560" y="150339"/>
                  </a:lnTo>
                  <a:lnTo>
                    <a:pt x="70732" y="142766"/>
                  </a:lnTo>
                  <a:close/>
                </a:path>
                <a:path w="784859" h="215264">
                  <a:moveTo>
                    <a:pt x="250751" y="112802"/>
                  </a:moveTo>
                  <a:lnTo>
                    <a:pt x="35804" y="112802"/>
                  </a:lnTo>
                  <a:lnTo>
                    <a:pt x="70732" y="142766"/>
                  </a:lnTo>
                  <a:lnTo>
                    <a:pt x="250751" y="112802"/>
                  </a:lnTo>
                  <a:close/>
                </a:path>
                <a:path w="784859" h="215264">
                  <a:moveTo>
                    <a:pt x="731338" y="64801"/>
                  </a:moveTo>
                  <a:lnTo>
                    <a:pt x="685227" y="72459"/>
                  </a:lnTo>
                  <a:lnTo>
                    <a:pt x="720910" y="102478"/>
                  </a:lnTo>
                  <a:lnTo>
                    <a:pt x="731338" y="64801"/>
                  </a:lnTo>
                  <a:close/>
                </a:path>
                <a:path w="784859" h="215264">
                  <a:moveTo>
                    <a:pt x="743178" y="64801"/>
                  </a:moveTo>
                  <a:lnTo>
                    <a:pt x="731338" y="64801"/>
                  </a:lnTo>
                  <a:lnTo>
                    <a:pt x="720910" y="102478"/>
                  </a:lnTo>
                  <a:lnTo>
                    <a:pt x="767438" y="102478"/>
                  </a:lnTo>
                  <a:lnTo>
                    <a:pt x="784580" y="99631"/>
                  </a:lnTo>
                  <a:lnTo>
                    <a:pt x="743178" y="64801"/>
                  </a:lnTo>
                  <a:close/>
                </a:path>
                <a:path w="784859" h="215264">
                  <a:moveTo>
                    <a:pt x="712890" y="39321"/>
                  </a:moveTo>
                  <a:lnTo>
                    <a:pt x="645837" y="39321"/>
                  </a:lnTo>
                  <a:lnTo>
                    <a:pt x="663403" y="44116"/>
                  </a:lnTo>
                  <a:lnTo>
                    <a:pt x="653497" y="45765"/>
                  </a:lnTo>
                  <a:lnTo>
                    <a:pt x="685227" y="72459"/>
                  </a:lnTo>
                  <a:lnTo>
                    <a:pt x="731338" y="64801"/>
                  </a:lnTo>
                  <a:lnTo>
                    <a:pt x="743178" y="64801"/>
                  </a:lnTo>
                  <a:lnTo>
                    <a:pt x="712890" y="39321"/>
                  </a:lnTo>
                  <a:close/>
                </a:path>
                <a:path w="784859" h="215264">
                  <a:moveTo>
                    <a:pt x="645837" y="39321"/>
                  </a:moveTo>
                  <a:lnTo>
                    <a:pt x="653497" y="45765"/>
                  </a:lnTo>
                  <a:lnTo>
                    <a:pt x="663403" y="44116"/>
                  </a:lnTo>
                  <a:lnTo>
                    <a:pt x="645837" y="39321"/>
                  </a:lnTo>
                  <a:close/>
                </a:path>
              </a:pathLst>
            </a:custGeom>
            <a:solidFill>
              <a:srgbClr val="000000"/>
            </a:solidFill>
          </p:spPr>
          <p:txBody>
            <a:bodyPr wrap="square" lIns="0" tIns="0" rIns="0" bIns="0" rtlCol="0"/>
            <a:lstStyle/>
            <a:p>
              <a:endParaRPr/>
            </a:p>
          </p:txBody>
        </p:sp>
        <p:sp>
          <p:nvSpPr>
            <p:cNvPr id="35" name="object 35"/>
            <p:cNvSpPr/>
            <p:nvPr/>
          </p:nvSpPr>
          <p:spPr>
            <a:xfrm>
              <a:off x="8487585" y="4060147"/>
              <a:ext cx="137795" cy="709295"/>
            </a:xfrm>
            <a:custGeom>
              <a:avLst/>
              <a:gdLst/>
              <a:ahLst/>
              <a:cxnLst/>
              <a:rect l="l" t="t" r="r" b="b"/>
              <a:pathLst>
                <a:path w="137795" h="709295">
                  <a:moveTo>
                    <a:pt x="63518" y="0"/>
                  </a:moveTo>
                  <a:lnTo>
                    <a:pt x="0" y="634480"/>
                  </a:lnTo>
                  <a:lnTo>
                    <a:pt x="73629" y="709125"/>
                  </a:lnTo>
                  <a:lnTo>
                    <a:pt x="137211" y="63131"/>
                  </a:lnTo>
                  <a:lnTo>
                    <a:pt x="63518" y="0"/>
                  </a:lnTo>
                  <a:close/>
                </a:path>
              </a:pathLst>
            </a:custGeom>
            <a:solidFill>
              <a:srgbClr val="BDBDBD"/>
            </a:solidFill>
          </p:spPr>
          <p:txBody>
            <a:bodyPr wrap="square" lIns="0" tIns="0" rIns="0" bIns="0" rtlCol="0"/>
            <a:lstStyle/>
            <a:p>
              <a:endParaRPr/>
            </a:p>
          </p:txBody>
        </p:sp>
        <p:sp>
          <p:nvSpPr>
            <p:cNvPr id="36" name="object 36"/>
            <p:cNvSpPr/>
            <p:nvPr/>
          </p:nvSpPr>
          <p:spPr>
            <a:xfrm>
              <a:off x="8465020" y="4038639"/>
              <a:ext cx="182880" cy="779145"/>
            </a:xfrm>
            <a:custGeom>
              <a:avLst/>
              <a:gdLst/>
              <a:ahLst/>
              <a:cxnLst/>
              <a:rect l="l" t="t" r="r" b="b"/>
              <a:pathLst>
                <a:path w="182879" h="779145">
                  <a:moveTo>
                    <a:pt x="94195" y="0"/>
                  </a:moveTo>
                  <a:lnTo>
                    <a:pt x="66477" y="0"/>
                  </a:lnTo>
                  <a:lnTo>
                    <a:pt x="0" y="663870"/>
                  </a:lnTo>
                  <a:lnTo>
                    <a:pt x="113229" y="778658"/>
                  </a:lnTo>
                  <a:lnTo>
                    <a:pt x="118163" y="728532"/>
                  </a:lnTo>
                  <a:lnTo>
                    <a:pt x="74642" y="728532"/>
                  </a:lnTo>
                  <a:lnTo>
                    <a:pt x="79156" y="682607"/>
                  </a:lnTo>
                  <a:lnTo>
                    <a:pt x="55005" y="658126"/>
                  </a:lnTo>
                  <a:lnTo>
                    <a:pt x="44104" y="658126"/>
                  </a:lnTo>
                  <a:lnTo>
                    <a:pt x="38017" y="640907"/>
                  </a:lnTo>
                  <a:lnTo>
                    <a:pt x="45828" y="640907"/>
                  </a:lnTo>
                  <a:lnTo>
                    <a:pt x="103507" y="64880"/>
                  </a:lnTo>
                  <a:lnTo>
                    <a:pt x="71946" y="37828"/>
                  </a:lnTo>
                  <a:lnTo>
                    <a:pt x="107635" y="23658"/>
                  </a:lnTo>
                  <a:lnTo>
                    <a:pt x="121786" y="23658"/>
                  </a:lnTo>
                  <a:lnTo>
                    <a:pt x="94195" y="0"/>
                  </a:lnTo>
                  <a:close/>
                </a:path>
                <a:path w="182879" h="779145">
                  <a:moveTo>
                    <a:pt x="79156" y="682607"/>
                  </a:moveTo>
                  <a:lnTo>
                    <a:pt x="74642" y="728532"/>
                  </a:lnTo>
                  <a:lnTo>
                    <a:pt x="111659" y="715552"/>
                  </a:lnTo>
                  <a:lnTo>
                    <a:pt x="79156" y="682607"/>
                  </a:lnTo>
                  <a:close/>
                </a:path>
                <a:path w="182879" h="779145">
                  <a:moveTo>
                    <a:pt x="137052" y="93632"/>
                  </a:moveTo>
                  <a:lnTo>
                    <a:pt x="79156" y="682607"/>
                  </a:lnTo>
                  <a:lnTo>
                    <a:pt x="111659" y="715552"/>
                  </a:lnTo>
                  <a:lnTo>
                    <a:pt x="74642" y="728532"/>
                  </a:lnTo>
                  <a:lnTo>
                    <a:pt x="118163" y="728532"/>
                  </a:lnTo>
                  <a:lnTo>
                    <a:pt x="179939" y="100960"/>
                  </a:lnTo>
                  <a:lnTo>
                    <a:pt x="145602" y="100960"/>
                  </a:lnTo>
                  <a:lnTo>
                    <a:pt x="137052" y="93632"/>
                  </a:lnTo>
                  <a:close/>
                </a:path>
                <a:path w="182879" h="779145">
                  <a:moveTo>
                    <a:pt x="38017" y="640907"/>
                  </a:moveTo>
                  <a:lnTo>
                    <a:pt x="44104" y="658126"/>
                  </a:lnTo>
                  <a:lnTo>
                    <a:pt x="45108" y="648095"/>
                  </a:lnTo>
                  <a:lnTo>
                    <a:pt x="38017" y="640907"/>
                  </a:lnTo>
                  <a:close/>
                </a:path>
                <a:path w="182879" h="779145">
                  <a:moveTo>
                    <a:pt x="45108" y="648095"/>
                  </a:moveTo>
                  <a:lnTo>
                    <a:pt x="44104" y="658126"/>
                  </a:lnTo>
                  <a:lnTo>
                    <a:pt x="55005" y="658126"/>
                  </a:lnTo>
                  <a:lnTo>
                    <a:pt x="45108" y="648095"/>
                  </a:lnTo>
                  <a:close/>
                </a:path>
                <a:path w="182879" h="779145">
                  <a:moveTo>
                    <a:pt x="45828" y="640907"/>
                  </a:moveTo>
                  <a:lnTo>
                    <a:pt x="38017" y="640907"/>
                  </a:lnTo>
                  <a:lnTo>
                    <a:pt x="45108" y="648095"/>
                  </a:lnTo>
                  <a:lnTo>
                    <a:pt x="45828" y="640907"/>
                  </a:lnTo>
                  <a:close/>
                </a:path>
                <a:path w="182879" h="779145">
                  <a:moveTo>
                    <a:pt x="138135" y="82615"/>
                  </a:moveTo>
                  <a:lnTo>
                    <a:pt x="137052" y="93632"/>
                  </a:lnTo>
                  <a:lnTo>
                    <a:pt x="145602" y="100960"/>
                  </a:lnTo>
                  <a:lnTo>
                    <a:pt x="138135" y="82615"/>
                  </a:lnTo>
                  <a:close/>
                </a:path>
                <a:path w="182879" h="779145">
                  <a:moveTo>
                    <a:pt x="181744" y="82615"/>
                  </a:moveTo>
                  <a:lnTo>
                    <a:pt x="138135" y="82615"/>
                  </a:lnTo>
                  <a:lnTo>
                    <a:pt x="145602" y="100960"/>
                  </a:lnTo>
                  <a:lnTo>
                    <a:pt x="179939" y="100960"/>
                  </a:lnTo>
                  <a:lnTo>
                    <a:pt x="181744" y="82615"/>
                  </a:lnTo>
                  <a:close/>
                </a:path>
                <a:path w="182879" h="779145">
                  <a:moveTo>
                    <a:pt x="121786" y="23658"/>
                  </a:moveTo>
                  <a:lnTo>
                    <a:pt x="107635" y="23658"/>
                  </a:lnTo>
                  <a:lnTo>
                    <a:pt x="103507" y="64880"/>
                  </a:lnTo>
                  <a:lnTo>
                    <a:pt x="137052" y="93632"/>
                  </a:lnTo>
                  <a:lnTo>
                    <a:pt x="138135" y="82615"/>
                  </a:lnTo>
                  <a:lnTo>
                    <a:pt x="181744" y="82615"/>
                  </a:lnTo>
                  <a:lnTo>
                    <a:pt x="182429" y="75656"/>
                  </a:lnTo>
                  <a:lnTo>
                    <a:pt x="121786" y="23658"/>
                  </a:lnTo>
                  <a:close/>
                </a:path>
                <a:path w="182879" h="779145">
                  <a:moveTo>
                    <a:pt x="107635" y="23658"/>
                  </a:moveTo>
                  <a:lnTo>
                    <a:pt x="71946" y="37828"/>
                  </a:lnTo>
                  <a:lnTo>
                    <a:pt x="103507" y="64880"/>
                  </a:lnTo>
                  <a:lnTo>
                    <a:pt x="107635" y="23658"/>
                  </a:lnTo>
                  <a:close/>
                </a:path>
              </a:pathLst>
            </a:custGeom>
            <a:solidFill>
              <a:srgbClr val="000000"/>
            </a:solidFill>
          </p:spPr>
          <p:txBody>
            <a:bodyPr wrap="square" lIns="0" tIns="0" rIns="0" bIns="0" rtlCol="0"/>
            <a:lstStyle/>
            <a:p>
              <a:endParaRPr/>
            </a:p>
          </p:txBody>
        </p:sp>
        <p:sp>
          <p:nvSpPr>
            <p:cNvPr id="37" name="object 37"/>
            <p:cNvSpPr/>
            <p:nvPr/>
          </p:nvSpPr>
          <p:spPr>
            <a:xfrm>
              <a:off x="8305661" y="5149669"/>
              <a:ext cx="192405" cy="699135"/>
            </a:xfrm>
            <a:custGeom>
              <a:avLst/>
              <a:gdLst/>
              <a:ahLst/>
              <a:cxnLst/>
              <a:rect l="l" t="t" r="r" b="b"/>
              <a:pathLst>
                <a:path w="192404" h="699135">
                  <a:moveTo>
                    <a:pt x="116949" y="0"/>
                  </a:moveTo>
                  <a:lnTo>
                    <a:pt x="0" y="635908"/>
                  </a:lnTo>
                  <a:lnTo>
                    <a:pt x="75072" y="699069"/>
                  </a:lnTo>
                  <a:lnTo>
                    <a:pt x="192022" y="64599"/>
                  </a:lnTo>
                  <a:lnTo>
                    <a:pt x="116949" y="0"/>
                  </a:lnTo>
                  <a:close/>
                </a:path>
              </a:pathLst>
            </a:custGeom>
            <a:solidFill>
              <a:srgbClr val="AFAFAF"/>
            </a:solidFill>
          </p:spPr>
          <p:txBody>
            <a:bodyPr wrap="square" lIns="0" tIns="0" rIns="0" bIns="0" rtlCol="0"/>
            <a:lstStyle/>
            <a:p>
              <a:endParaRPr/>
            </a:p>
          </p:txBody>
        </p:sp>
        <p:sp>
          <p:nvSpPr>
            <p:cNvPr id="38" name="object 38"/>
            <p:cNvSpPr/>
            <p:nvPr/>
          </p:nvSpPr>
          <p:spPr>
            <a:xfrm>
              <a:off x="8282096" y="5108729"/>
              <a:ext cx="239395" cy="768350"/>
            </a:xfrm>
            <a:custGeom>
              <a:avLst/>
              <a:gdLst/>
              <a:ahLst/>
              <a:cxnLst/>
              <a:rect l="l" t="t" r="r" b="b"/>
              <a:pathLst>
                <a:path w="239395" h="768350">
                  <a:moveTo>
                    <a:pt x="126023" y="0"/>
                  </a:moveTo>
                  <a:lnTo>
                    <a:pt x="0" y="685236"/>
                  </a:lnTo>
                  <a:lnTo>
                    <a:pt x="98618" y="768195"/>
                  </a:lnTo>
                  <a:lnTo>
                    <a:pt x="115465" y="768195"/>
                  </a:lnTo>
                  <a:lnTo>
                    <a:pt x="121376" y="736129"/>
                  </a:lnTo>
                  <a:lnTo>
                    <a:pt x="77338" y="736129"/>
                  </a:lnTo>
                  <a:lnTo>
                    <a:pt x="84079" y="699553"/>
                  </a:lnTo>
                  <a:lnTo>
                    <a:pt x="61693" y="680722"/>
                  </a:lnTo>
                  <a:lnTo>
                    <a:pt x="44863" y="680722"/>
                  </a:lnTo>
                  <a:lnTo>
                    <a:pt x="37549" y="660412"/>
                  </a:lnTo>
                  <a:lnTo>
                    <a:pt x="48599" y="660412"/>
                  </a:lnTo>
                  <a:lnTo>
                    <a:pt x="154996" y="81881"/>
                  </a:lnTo>
                  <a:lnTo>
                    <a:pt x="126340" y="57223"/>
                  </a:lnTo>
                  <a:lnTo>
                    <a:pt x="161813" y="44812"/>
                  </a:lnTo>
                  <a:lnTo>
                    <a:pt x="178112" y="44812"/>
                  </a:lnTo>
                  <a:lnTo>
                    <a:pt x="126023" y="0"/>
                  </a:lnTo>
                  <a:close/>
                </a:path>
                <a:path w="239395" h="768350">
                  <a:moveTo>
                    <a:pt x="84079" y="699553"/>
                  </a:moveTo>
                  <a:lnTo>
                    <a:pt x="77338" y="736129"/>
                  </a:lnTo>
                  <a:lnTo>
                    <a:pt x="112634" y="723572"/>
                  </a:lnTo>
                  <a:lnTo>
                    <a:pt x="84079" y="699553"/>
                  </a:lnTo>
                  <a:close/>
                </a:path>
                <a:path w="239395" h="768350">
                  <a:moveTo>
                    <a:pt x="192055" y="113770"/>
                  </a:moveTo>
                  <a:lnTo>
                    <a:pt x="84079" y="699553"/>
                  </a:lnTo>
                  <a:lnTo>
                    <a:pt x="112634" y="723572"/>
                  </a:lnTo>
                  <a:lnTo>
                    <a:pt x="77338" y="736129"/>
                  </a:lnTo>
                  <a:lnTo>
                    <a:pt x="121376" y="736129"/>
                  </a:lnTo>
                  <a:lnTo>
                    <a:pt x="234607" y="121822"/>
                  </a:lnTo>
                  <a:lnTo>
                    <a:pt x="201413" y="121822"/>
                  </a:lnTo>
                  <a:lnTo>
                    <a:pt x="192055" y="113770"/>
                  </a:lnTo>
                  <a:close/>
                </a:path>
                <a:path w="239395" h="768350">
                  <a:moveTo>
                    <a:pt x="37549" y="660412"/>
                  </a:moveTo>
                  <a:lnTo>
                    <a:pt x="44863" y="680722"/>
                  </a:lnTo>
                  <a:lnTo>
                    <a:pt x="47118" y="668462"/>
                  </a:lnTo>
                  <a:lnTo>
                    <a:pt x="37549" y="660412"/>
                  </a:lnTo>
                  <a:close/>
                </a:path>
                <a:path w="239395" h="768350">
                  <a:moveTo>
                    <a:pt x="47118" y="668462"/>
                  </a:moveTo>
                  <a:lnTo>
                    <a:pt x="44863" y="680722"/>
                  </a:lnTo>
                  <a:lnTo>
                    <a:pt x="61693" y="680722"/>
                  </a:lnTo>
                  <a:lnTo>
                    <a:pt x="47118" y="668462"/>
                  </a:lnTo>
                  <a:close/>
                </a:path>
                <a:path w="239395" h="768350">
                  <a:moveTo>
                    <a:pt x="48599" y="660412"/>
                  </a:moveTo>
                  <a:lnTo>
                    <a:pt x="37549" y="660412"/>
                  </a:lnTo>
                  <a:lnTo>
                    <a:pt x="47118" y="668462"/>
                  </a:lnTo>
                  <a:lnTo>
                    <a:pt x="48599" y="660412"/>
                  </a:lnTo>
                  <a:close/>
                </a:path>
                <a:path w="239395" h="768350">
                  <a:moveTo>
                    <a:pt x="194288" y="101656"/>
                  </a:moveTo>
                  <a:lnTo>
                    <a:pt x="192055" y="113770"/>
                  </a:lnTo>
                  <a:lnTo>
                    <a:pt x="201413" y="121822"/>
                  </a:lnTo>
                  <a:lnTo>
                    <a:pt x="194288" y="101656"/>
                  </a:lnTo>
                  <a:close/>
                </a:path>
                <a:path w="239395" h="768350">
                  <a:moveTo>
                    <a:pt x="238324" y="101656"/>
                  </a:moveTo>
                  <a:lnTo>
                    <a:pt x="194288" y="101656"/>
                  </a:lnTo>
                  <a:lnTo>
                    <a:pt x="201413" y="121822"/>
                  </a:lnTo>
                  <a:lnTo>
                    <a:pt x="234607" y="121822"/>
                  </a:lnTo>
                  <a:lnTo>
                    <a:pt x="238324" y="101656"/>
                  </a:lnTo>
                  <a:close/>
                </a:path>
                <a:path w="239395" h="768350">
                  <a:moveTo>
                    <a:pt x="178112" y="44812"/>
                  </a:moveTo>
                  <a:lnTo>
                    <a:pt x="161813" y="44812"/>
                  </a:lnTo>
                  <a:lnTo>
                    <a:pt x="154996" y="81881"/>
                  </a:lnTo>
                  <a:lnTo>
                    <a:pt x="192055" y="113770"/>
                  </a:lnTo>
                  <a:lnTo>
                    <a:pt x="194288" y="101656"/>
                  </a:lnTo>
                  <a:lnTo>
                    <a:pt x="238324" y="101656"/>
                  </a:lnTo>
                  <a:lnTo>
                    <a:pt x="239126" y="97303"/>
                  </a:lnTo>
                  <a:lnTo>
                    <a:pt x="178112" y="44812"/>
                  </a:lnTo>
                  <a:close/>
                </a:path>
                <a:path w="239395" h="768350">
                  <a:moveTo>
                    <a:pt x="161813" y="44812"/>
                  </a:moveTo>
                  <a:lnTo>
                    <a:pt x="126340" y="57223"/>
                  </a:lnTo>
                  <a:lnTo>
                    <a:pt x="154996" y="81881"/>
                  </a:lnTo>
                  <a:lnTo>
                    <a:pt x="161813" y="44812"/>
                  </a:lnTo>
                  <a:close/>
                </a:path>
              </a:pathLst>
            </a:custGeom>
            <a:solidFill>
              <a:srgbClr val="000000"/>
            </a:solidFill>
          </p:spPr>
          <p:txBody>
            <a:bodyPr wrap="square" lIns="0" tIns="0" rIns="0" bIns="0" rtlCol="0"/>
            <a:lstStyle/>
            <a:p>
              <a:endParaRPr/>
            </a:p>
          </p:txBody>
        </p:sp>
        <p:sp>
          <p:nvSpPr>
            <p:cNvPr id="39" name="object 39"/>
            <p:cNvSpPr/>
            <p:nvPr/>
          </p:nvSpPr>
          <p:spPr>
            <a:xfrm>
              <a:off x="7336857" y="4060147"/>
              <a:ext cx="1715770" cy="1725930"/>
            </a:xfrm>
            <a:custGeom>
              <a:avLst/>
              <a:gdLst/>
              <a:ahLst/>
              <a:cxnLst/>
              <a:rect l="l" t="t" r="r" b="b"/>
              <a:pathLst>
                <a:path w="1715770" h="1725929">
                  <a:moveTo>
                    <a:pt x="1214245" y="0"/>
                  </a:moveTo>
                  <a:lnTo>
                    <a:pt x="745015" y="455080"/>
                  </a:lnTo>
                  <a:lnTo>
                    <a:pt x="148711" y="222542"/>
                  </a:lnTo>
                  <a:lnTo>
                    <a:pt x="425931" y="793815"/>
                  </a:lnTo>
                  <a:lnTo>
                    <a:pt x="0" y="1291923"/>
                  </a:lnTo>
                  <a:lnTo>
                    <a:pt x="638164" y="1185700"/>
                  </a:lnTo>
                  <a:lnTo>
                    <a:pt x="968803" y="1725431"/>
                  </a:lnTo>
                  <a:lnTo>
                    <a:pt x="1085753" y="1089522"/>
                  </a:lnTo>
                  <a:lnTo>
                    <a:pt x="1715316" y="920142"/>
                  </a:lnTo>
                  <a:lnTo>
                    <a:pt x="1150727" y="634480"/>
                  </a:lnTo>
                  <a:lnTo>
                    <a:pt x="1214245" y="0"/>
                  </a:lnTo>
                  <a:close/>
                </a:path>
              </a:pathLst>
            </a:custGeom>
            <a:solidFill>
              <a:srgbClr val="FFFF00"/>
            </a:solidFill>
          </p:spPr>
          <p:txBody>
            <a:bodyPr wrap="square" lIns="0" tIns="0" rIns="0" bIns="0" rtlCol="0"/>
            <a:lstStyle/>
            <a:p>
              <a:endParaRPr/>
            </a:p>
          </p:txBody>
        </p:sp>
        <p:sp>
          <p:nvSpPr>
            <p:cNvPr id="40" name="object 40"/>
            <p:cNvSpPr/>
            <p:nvPr/>
          </p:nvSpPr>
          <p:spPr>
            <a:xfrm>
              <a:off x="7315200" y="4038639"/>
              <a:ext cx="1797050" cy="1806575"/>
            </a:xfrm>
            <a:custGeom>
              <a:avLst/>
              <a:gdLst/>
              <a:ahLst/>
              <a:cxnLst/>
              <a:rect l="l" t="t" r="r" b="b"/>
              <a:pathLst>
                <a:path w="1797050" h="1806575">
                  <a:moveTo>
                    <a:pt x="692037" y="1218405"/>
                  </a:moveTo>
                  <a:lnTo>
                    <a:pt x="641332" y="1218405"/>
                  </a:lnTo>
                  <a:lnTo>
                    <a:pt x="663403" y="1228437"/>
                  </a:lnTo>
                  <a:lnTo>
                    <a:pt x="648951" y="1230843"/>
                  </a:lnTo>
                  <a:lnTo>
                    <a:pt x="1001534" y="1806417"/>
                  </a:lnTo>
                  <a:lnTo>
                    <a:pt x="1013185" y="1743066"/>
                  </a:lnTo>
                  <a:lnTo>
                    <a:pt x="969148" y="1743066"/>
                  </a:lnTo>
                  <a:lnTo>
                    <a:pt x="979376" y="1687461"/>
                  </a:lnTo>
                  <a:lnTo>
                    <a:pt x="692037" y="1218405"/>
                  </a:lnTo>
                  <a:close/>
                </a:path>
                <a:path w="1797050" h="1806575">
                  <a:moveTo>
                    <a:pt x="979376" y="1687461"/>
                  </a:moveTo>
                  <a:lnTo>
                    <a:pt x="969148" y="1743066"/>
                  </a:lnTo>
                  <a:lnTo>
                    <a:pt x="1008950" y="1735738"/>
                  </a:lnTo>
                  <a:lnTo>
                    <a:pt x="979376" y="1687461"/>
                  </a:lnTo>
                  <a:close/>
                </a:path>
                <a:path w="1797050" h="1806575">
                  <a:moveTo>
                    <a:pt x="1676986" y="935471"/>
                  </a:moveTo>
                  <a:lnTo>
                    <a:pt x="1088566" y="1093798"/>
                  </a:lnTo>
                  <a:lnTo>
                    <a:pt x="979376" y="1687461"/>
                  </a:lnTo>
                  <a:lnTo>
                    <a:pt x="1008950" y="1735738"/>
                  </a:lnTo>
                  <a:lnTo>
                    <a:pt x="969148" y="1743066"/>
                  </a:lnTo>
                  <a:lnTo>
                    <a:pt x="1013185" y="1743066"/>
                  </a:lnTo>
                  <a:lnTo>
                    <a:pt x="1125599" y="1131817"/>
                  </a:lnTo>
                  <a:lnTo>
                    <a:pt x="1113067" y="1131817"/>
                  </a:lnTo>
                  <a:lnTo>
                    <a:pt x="1128710" y="1114901"/>
                  </a:lnTo>
                  <a:lnTo>
                    <a:pt x="1175929" y="1114901"/>
                  </a:lnTo>
                  <a:lnTo>
                    <a:pt x="1748501" y="960830"/>
                  </a:lnTo>
                  <a:lnTo>
                    <a:pt x="1727102" y="960830"/>
                  </a:lnTo>
                  <a:lnTo>
                    <a:pt x="1676986" y="935471"/>
                  </a:lnTo>
                  <a:close/>
                </a:path>
                <a:path w="1797050" h="1806575">
                  <a:moveTo>
                    <a:pt x="421949" y="812065"/>
                  </a:moveTo>
                  <a:lnTo>
                    <a:pt x="0" y="1305515"/>
                  </a:lnTo>
                  <a:lnTo>
                    <a:pt x="0" y="1338867"/>
                  </a:lnTo>
                  <a:lnTo>
                    <a:pt x="69048" y="1327373"/>
                  </a:lnTo>
                  <a:lnTo>
                    <a:pt x="38157" y="1327373"/>
                  </a:lnTo>
                  <a:lnTo>
                    <a:pt x="18080" y="1292189"/>
                  </a:lnTo>
                  <a:lnTo>
                    <a:pt x="76567" y="1282454"/>
                  </a:lnTo>
                  <a:lnTo>
                    <a:pt x="468001" y="824685"/>
                  </a:lnTo>
                  <a:lnTo>
                    <a:pt x="428073" y="824685"/>
                  </a:lnTo>
                  <a:lnTo>
                    <a:pt x="421949" y="812065"/>
                  </a:lnTo>
                  <a:close/>
                </a:path>
                <a:path w="1797050" h="1806575">
                  <a:moveTo>
                    <a:pt x="76567" y="1282454"/>
                  </a:moveTo>
                  <a:lnTo>
                    <a:pt x="18080" y="1292189"/>
                  </a:lnTo>
                  <a:lnTo>
                    <a:pt x="38157" y="1327373"/>
                  </a:lnTo>
                  <a:lnTo>
                    <a:pt x="76567" y="1282454"/>
                  </a:lnTo>
                  <a:close/>
                </a:path>
                <a:path w="1797050" h="1806575">
                  <a:moveTo>
                    <a:pt x="670693" y="1183562"/>
                  </a:moveTo>
                  <a:lnTo>
                    <a:pt x="76567" y="1282454"/>
                  </a:lnTo>
                  <a:lnTo>
                    <a:pt x="38157" y="1327373"/>
                  </a:lnTo>
                  <a:lnTo>
                    <a:pt x="69048" y="1327373"/>
                  </a:lnTo>
                  <a:lnTo>
                    <a:pt x="648951" y="1230843"/>
                  </a:lnTo>
                  <a:lnTo>
                    <a:pt x="641332" y="1218405"/>
                  </a:lnTo>
                  <a:lnTo>
                    <a:pt x="692037" y="1218405"/>
                  </a:lnTo>
                  <a:lnTo>
                    <a:pt x="670693" y="1183562"/>
                  </a:lnTo>
                  <a:close/>
                </a:path>
                <a:path w="1797050" h="1806575">
                  <a:moveTo>
                    <a:pt x="641332" y="1218405"/>
                  </a:moveTo>
                  <a:lnTo>
                    <a:pt x="648951" y="1230843"/>
                  </a:lnTo>
                  <a:lnTo>
                    <a:pt x="663403" y="1228437"/>
                  </a:lnTo>
                  <a:lnTo>
                    <a:pt x="641332" y="1218405"/>
                  </a:lnTo>
                  <a:close/>
                </a:path>
                <a:path w="1797050" h="1806575">
                  <a:moveTo>
                    <a:pt x="1128710" y="1114901"/>
                  </a:moveTo>
                  <a:lnTo>
                    <a:pt x="1113067" y="1131817"/>
                  </a:lnTo>
                  <a:lnTo>
                    <a:pt x="1126251" y="1128269"/>
                  </a:lnTo>
                  <a:lnTo>
                    <a:pt x="1128710" y="1114901"/>
                  </a:lnTo>
                  <a:close/>
                </a:path>
                <a:path w="1797050" h="1806575">
                  <a:moveTo>
                    <a:pt x="1126251" y="1128269"/>
                  </a:moveTo>
                  <a:lnTo>
                    <a:pt x="1113067" y="1131817"/>
                  </a:lnTo>
                  <a:lnTo>
                    <a:pt x="1125599" y="1131817"/>
                  </a:lnTo>
                  <a:lnTo>
                    <a:pt x="1126251" y="1128269"/>
                  </a:lnTo>
                  <a:close/>
                </a:path>
                <a:path w="1797050" h="1806575">
                  <a:moveTo>
                    <a:pt x="1175929" y="1114901"/>
                  </a:moveTo>
                  <a:lnTo>
                    <a:pt x="1128710" y="1114901"/>
                  </a:lnTo>
                  <a:lnTo>
                    <a:pt x="1126251" y="1128269"/>
                  </a:lnTo>
                  <a:lnTo>
                    <a:pt x="1175929" y="1114901"/>
                  </a:lnTo>
                  <a:close/>
                </a:path>
                <a:path w="1797050" h="1806575">
                  <a:moveTo>
                    <a:pt x="1731278" y="920863"/>
                  </a:moveTo>
                  <a:lnTo>
                    <a:pt x="1676986" y="935471"/>
                  </a:lnTo>
                  <a:lnTo>
                    <a:pt x="1727102" y="960830"/>
                  </a:lnTo>
                  <a:lnTo>
                    <a:pt x="1731278" y="920863"/>
                  </a:lnTo>
                  <a:close/>
                </a:path>
                <a:path w="1797050" h="1806575">
                  <a:moveTo>
                    <a:pt x="1743556" y="920863"/>
                  </a:moveTo>
                  <a:lnTo>
                    <a:pt x="1731278" y="920863"/>
                  </a:lnTo>
                  <a:lnTo>
                    <a:pt x="1727102" y="960830"/>
                  </a:lnTo>
                  <a:lnTo>
                    <a:pt x="1748501" y="960830"/>
                  </a:lnTo>
                  <a:lnTo>
                    <a:pt x="1796834" y="947824"/>
                  </a:lnTo>
                  <a:lnTo>
                    <a:pt x="1743556" y="920863"/>
                  </a:lnTo>
                  <a:close/>
                </a:path>
                <a:path w="1797050" h="1806575">
                  <a:moveTo>
                    <a:pt x="1257891" y="19357"/>
                  </a:moveTo>
                  <a:lnTo>
                    <a:pt x="1214350" y="19357"/>
                  </a:lnTo>
                  <a:lnTo>
                    <a:pt x="1251025" y="36942"/>
                  </a:lnTo>
                  <a:lnTo>
                    <a:pt x="1208457" y="78218"/>
                  </a:lnTo>
                  <a:lnTo>
                    <a:pt x="1149363" y="668500"/>
                  </a:lnTo>
                  <a:lnTo>
                    <a:pt x="1676986" y="935471"/>
                  </a:lnTo>
                  <a:lnTo>
                    <a:pt x="1731278" y="920863"/>
                  </a:lnTo>
                  <a:lnTo>
                    <a:pt x="1743556" y="920863"/>
                  </a:lnTo>
                  <a:lnTo>
                    <a:pt x="1224357" y="658126"/>
                  </a:lnTo>
                  <a:lnTo>
                    <a:pt x="1193924" y="658126"/>
                  </a:lnTo>
                  <a:lnTo>
                    <a:pt x="1182205" y="636795"/>
                  </a:lnTo>
                  <a:lnTo>
                    <a:pt x="1196060" y="636795"/>
                  </a:lnTo>
                  <a:lnTo>
                    <a:pt x="1257891" y="19357"/>
                  </a:lnTo>
                  <a:close/>
                </a:path>
                <a:path w="1797050" h="1806575">
                  <a:moveTo>
                    <a:pt x="431085" y="801381"/>
                  </a:moveTo>
                  <a:lnTo>
                    <a:pt x="421949" y="812065"/>
                  </a:lnTo>
                  <a:lnTo>
                    <a:pt x="428073" y="824685"/>
                  </a:lnTo>
                  <a:lnTo>
                    <a:pt x="431085" y="801381"/>
                  </a:lnTo>
                  <a:close/>
                </a:path>
                <a:path w="1797050" h="1806575">
                  <a:moveTo>
                    <a:pt x="464866" y="801381"/>
                  </a:moveTo>
                  <a:lnTo>
                    <a:pt x="431085" y="801381"/>
                  </a:lnTo>
                  <a:lnTo>
                    <a:pt x="428073" y="824685"/>
                  </a:lnTo>
                  <a:lnTo>
                    <a:pt x="468001" y="824685"/>
                  </a:lnTo>
                  <a:lnTo>
                    <a:pt x="473215" y="818587"/>
                  </a:lnTo>
                  <a:lnTo>
                    <a:pt x="464866" y="801381"/>
                  </a:lnTo>
                  <a:close/>
                </a:path>
                <a:path w="1797050" h="1806575">
                  <a:moveTo>
                    <a:pt x="126871" y="203944"/>
                  </a:moveTo>
                  <a:lnTo>
                    <a:pt x="421949" y="812065"/>
                  </a:lnTo>
                  <a:lnTo>
                    <a:pt x="431085" y="801381"/>
                  </a:lnTo>
                  <a:lnTo>
                    <a:pt x="464866" y="801381"/>
                  </a:lnTo>
                  <a:lnTo>
                    <a:pt x="213835" y="284074"/>
                  </a:lnTo>
                  <a:lnTo>
                    <a:pt x="162458" y="264040"/>
                  </a:lnTo>
                  <a:lnTo>
                    <a:pt x="189870" y="234688"/>
                  </a:lnTo>
                  <a:lnTo>
                    <a:pt x="205724" y="234688"/>
                  </a:lnTo>
                  <a:lnTo>
                    <a:pt x="126871" y="203944"/>
                  </a:lnTo>
                  <a:close/>
                </a:path>
                <a:path w="1797050" h="1806575">
                  <a:moveTo>
                    <a:pt x="1182205" y="636795"/>
                  </a:moveTo>
                  <a:lnTo>
                    <a:pt x="1193924" y="658126"/>
                  </a:lnTo>
                  <a:lnTo>
                    <a:pt x="1195391" y="643468"/>
                  </a:lnTo>
                  <a:lnTo>
                    <a:pt x="1182205" y="636795"/>
                  </a:lnTo>
                  <a:close/>
                </a:path>
                <a:path w="1797050" h="1806575">
                  <a:moveTo>
                    <a:pt x="1195391" y="643468"/>
                  </a:moveTo>
                  <a:lnTo>
                    <a:pt x="1193924" y="658126"/>
                  </a:lnTo>
                  <a:lnTo>
                    <a:pt x="1224357" y="658126"/>
                  </a:lnTo>
                  <a:lnTo>
                    <a:pt x="1195391" y="643468"/>
                  </a:lnTo>
                  <a:close/>
                </a:path>
                <a:path w="1797050" h="1806575">
                  <a:moveTo>
                    <a:pt x="1196060" y="636795"/>
                  </a:moveTo>
                  <a:lnTo>
                    <a:pt x="1182205" y="636795"/>
                  </a:lnTo>
                  <a:lnTo>
                    <a:pt x="1195391" y="643468"/>
                  </a:lnTo>
                  <a:lnTo>
                    <a:pt x="1196060" y="636795"/>
                  </a:lnTo>
                  <a:close/>
                </a:path>
                <a:path w="1797050" h="1806575">
                  <a:moveTo>
                    <a:pt x="205724" y="234688"/>
                  </a:moveTo>
                  <a:lnTo>
                    <a:pt x="189870" y="234688"/>
                  </a:lnTo>
                  <a:lnTo>
                    <a:pt x="213835" y="284074"/>
                  </a:lnTo>
                  <a:lnTo>
                    <a:pt x="771772" y="501638"/>
                  </a:lnTo>
                  <a:lnTo>
                    <a:pt x="813526" y="461152"/>
                  </a:lnTo>
                  <a:lnTo>
                    <a:pt x="751549" y="461152"/>
                  </a:lnTo>
                  <a:lnTo>
                    <a:pt x="761593" y="451412"/>
                  </a:lnTo>
                  <a:lnTo>
                    <a:pt x="205724" y="234688"/>
                  </a:lnTo>
                  <a:close/>
                </a:path>
                <a:path w="1797050" h="1806575">
                  <a:moveTo>
                    <a:pt x="761593" y="451412"/>
                  </a:moveTo>
                  <a:lnTo>
                    <a:pt x="751549" y="461152"/>
                  </a:lnTo>
                  <a:lnTo>
                    <a:pt x="774569" y="456471"/>
                  </a:lnTo>
                  <a:lnTo>
                    <a:pt x="761593" y="451412"/>
                  </a:lnTo>
                  <a:close/>
                </a:path>
                <a:path w="1797050" h="1806575">
                  <a:moveTo>
                    <a:pt x="1259830" y="0"/>
                  </a:moveTo>
                  <a:lnTo>
                    <a:pt x="1227083" y="0"/>
                  </a:lnTo>
                  <a:lnTo>
                    <a:pt x="761593" y="451412"/>
                  </a:lnTo>
                  <a:lnTo>
                    <a:pt x="774569" y="456471"/>
                  </a:lnTo>
                  <a:lnTo>
                    <a:pt x="751549" y="461152"/>
                  </a:lnTo>
                  <a:lnTo>
                    <a:pt x="813526" y="461152"/>
                  </a:lnTo>
                  <a:lnTo>
                    <a:pt x="1208457" y="78218"/>
                  </a:lnTo>
                  <a:lnTo>
                    <a:pt x="1214350" y="19357"/>
                  </a:lnTo>
                  <a:lnTo>
                    <a:pt x="1257891" y="19357"/>
                  </a:lnTo>
                  <a:lnTo>
                    <a:pt x="1259830" y="0"/>
                  </a:lnTo>
                  <a:close/>
                </a:path>
                <a:path w="1797050" h="1806575">
                  <a:moveTo>
                    <a:pt x="189870" y="234688"/>
                  </a:moveTo>
                  <a:lnTo>
                    <a:pt x="162458" y="264040"/>
                  </a:lnTo>
                  <a:lnTo>
                    <a:pt x="213835" y="284074"/>
                  </a:lnTo>
                  <a:lnTo>
                    <a:pt x="189870" y="234688"/>
                  </a:lnTo>
                  <a:close/>
                </a:path>
                <a:path w="1797050" h="1806575">
                  <a:moveTo>
                    <a:pt x="1214350" y="19357"/>
                  </a:moveTo>
                  <a:lnTo>
                    <a:pt x="1208457" y="78218"/>
                  </a:lnTo>
                  <a:lnTo>
                    <a:pt x="1251025" y="36942"/>
                  </a:lnTo>
                  <a:lnTo>
                    <a:pt x="1214350" y="19357"/>
                  </a:lnTo>
                  <a:close/>
                </a:path>
              </a:pathLst>
            </a:custGeom>
            <a:solidFill>
              <a:srgbClr val="000000"/>
            </a:solidFill>
          </p:spPr>
          <p:txBody>
            <a:bodyPr wrap="square" lIns="0" tIns="0" rIns="0" bIns="0" rtlCol="0"/>
            <a:lstStyle/>
            <a:p>
              <a:endParaRPr/>
            </a:p>
          </p:txBody>
        </p:sp>
        <p:sp>
          <p:nvSpPr>
            <p:cNvPr id="41" name="object 41"/>
            <p:cNvSpPr/>
            <p:nvPr/>
          </p:nvSpPr>
          <p:spPr>
            <a:xfrm>
              <a:off x="8422611" y="4980289"/>
              <a:ext cx="703580" cy="234315"/>
            </a:xfrm>
            <a:custGeom>
              <a:avLst/>
              <a:gdLst/>
              <a:ahLst/>
              <a:cxnLst/>
              <a:rect l="l" t="t" r="r" b="b"/>
              <a:pathLst>
                <a:path w="703579" h="234314">
                  <a:moveTo>
                    <a:pt x="629562" y="0"/>
                  </a:moveTo>
                  <a:lnTo>
                    <a:pt x="0" y="169380"/>
                  </a:lnTo>
                  <a:lnTo>
                    <a:pt x="75072" y="233979"/>
                  </a:lnTo>
                  <a:lnTo>
                    <a:pt x="703091" y="74644"/>
                  </a:lnTo>
                  <a:lnTo>
                    <a:pt x="629562" y="0"/>
                  </a:lnTo>
                  <a:close/>
                </a:path>
              </a:pathLst>
            </a:custGeom>
            <a:solidFill>
              <a:srgbClr val="313131"/>
            </a:solidFill>
          </p:spPr>
          <p:txBody>
            <a:bodyPr wrap="square" lIns="0" tIns="0" rIns="0" bIns="0" rtlCol="0"/>
            <a:lstStyle/>
            <a:p>
              <a:endParaRPr/>
            </a:p>
          </p:txBody>
        </p:sp>
        <p:sp>
          <p:nvSpPr>
            <p:cNvPr id="42" name="object 42"/>
            <p:cNvSpPr/>
            <p:nvPr/>
          </p:nvSpPr>
          <p:spPr>
            <a:xfrm>
              <a:off x="8377646" y="4956213"/>
              <a:ext cx="766445" cy="281940"/>
            </a:xfrm>
            <a:custGeom>
              <a:avLst/>
              <a:gdLst/>
              <a:ahLst/>
              <a:cxnLst/>
              <a:rect l="l" t="t" r="r" b="b"/>
              <a:pathLst>
                <a:path w="766445" h="281939">
                  <a:moveTo>
                    <a:pt x="681109" y="0"/>
                  </a:moveTo>
                  <a:lnTo>
                    <a:pt x="0" y="183246"/>
                  </a:lnTo>
                  <a:lnTo>
                    <a:pt x="114431" y="281701"/>
                  </a:lnTo>
                  <a:lnTo>
                    <a:pt x="271827" y="241773"/>
                  </a:lnTo>
                  <a:lnTo>
                    <a:pt x="134212" y="241773"/>
                  </a:lnTo>
                  <a:lnTo>
                    <a:pt x="114684" y="237193"/>
                  </a:lnTo>
                  <a:lnTo>
                    <a:pt x="125655" y="234410"/>
                  </a:lnTo>
                  <a:lnTo>
                    <a:pt x="102218" y="214243"/>
                  </a:lnTo>
                  <a:lnTo>
                    <a:pt x="50622" y="214243"/>
                  </a:lnTo>
                  <a:lnTo>
                    <a:pt x="59139" y="177173"/>
                  </a:lnTo>
                  <a:lnTo>
                    <a:pt x="188374" y="177173"/>
                  </a:lnTo>
                  <a:lnTo>
                    <a:pt x="667845" y="48146"/>
                  </a:lnTo>
                  <a:lnTo>
                    <a:pt x="658961" y="39144"/>
                  </a:lnTo>
                  <a:lnTo>
                    <a:pt x="719722" y="39144"/>
                  </a:lnTo>
                  <a:lnTo>
                    <a:pt x="681109" y="0"/>
                  </a:lnTo>
                  <a:close/>
                </a:path>
                <a:path w="766445" h="281939">
                  <a:moveTo>
                    <a:pt x="125655" y="234410"/>
                  </a:moveTo>
                  <a:lnTo>
                    <a:pt x="114684" y="237193"/>
                  </a:lnTo>
                  <a:lnTo>
                    <a:pt x="134212" y="241773"/>
                  </a:lnTo>
                  <a:lnTo>
                    <a:pt x="125655" y="234410"/>
                  </a:lnTo>
                  <a:close/>
                </a:path>
                <a:path w="766445" h="281939">
                  <a:moveTo>
                    <a:pt x="706288" y="87106"/>
                  </a:moveTo>
                  <a:lnTo>
                    <a:pt x="125655" y="234410"/>
                  </a:lnTo>
                  <a:lnTo>
                    <a:pt x="134212" y="241773"/>
                  </a:lnTo>
                  <a:lnTo>
                    <a:pt x="271827" y="241773"/>
                  </a:lnTo>
                  <a:lnTo>
                    <a:pt x="766281" y="116338"/>
                  </a:lnTo>
                  <a:lnTo>
                    <a:pt x="766281" y="113788"/>
                  </a:lnTo>
                  <a:lnTo>
                    <a:pt x="732617" y="113788"/>
                  </a:lnTo>
                  <a:lnTo>
                    <a:pt x="706288" y="87106"/>
                  </a:lnTo>
                  <a:close/>
                </a:path>
                <a:path w="766445" h="281939">
                  <a:moveTo>
                    <a:pt x="59139" y="177173"/>
                  </a:moveTo>
                  <a:lnTo>
                    <a:pt x="50622" y="214243"/>
                  </a:lnTo>
                  <a:lnTo>
                    <a:pt x="89926" y="203666"/>
                  </a:lnTo>
                  <a:lnTo>
                    <a:pt x="59139" y="177173"/>
                  </a:lnTo>
                  <a:close/>
                </a:path>
                <a:path w="766445" h="281939">
                  <a:moveTo>
                    <a:pt x="89926" y="203666"/>
                  </a:moveTo>
                  <a:lnTo>
                    <a:pt x="50622" y="214243"/>
                  </a:lnTo>
                  <a:lnTo>
                    <a:pt x="102218" y="214243"/>
                  </a:lnTo>
                  <a:lnTo>
                    <a:pt x="89926" y="203666"/>
                  </a:lnTo>
                  <a:close/>
                </a:path>
                <a:path w="766445" h="281939">
                  <a:moveTo>
                    <a:pt x="188374" y="177173"/>
                  </a:moveTo>
                  <a:lnTo>
                    <a:pt x="59139" y="177173"/>
                  </a:lnTo>
                  <a:lnTo>
                    <a:pt x="89926" y="203666"/>
                  </a:lnTo>
                  <a:lnTo>
                    <a:pt x="188374" y="177173"/>
                  </a:lnTo>
                  <a:close/>
                </a:path>
                <a:path w="766445" h="281939">
                  <a:moveTo>
                    <a:pt x="742741" y="77858"/>
                  </a:moveTo>
                  <a:lnTo>
                    <a:pt x="706288" y="87106"/>
                  </a:lnTo>
                  <a:lnTo>
                    <a:pt x="732617" y="113788"/>
                  </a:lnTo>
                  <a:lnTo>
                    <a:pt x="742741" y="77858"/>
                  </a:lnTo>
                  <a:close/>
                </a:path>
                <a:path w="766445" h="281939">
                  <a:moveTo>
                    <a:pt x="757910" y="77858"/>
                  </a:moveTo>
                  <a:lnTo>
                    <a:pt x="742741" y="77858"/>
                  </a:lnTo>
                  <a:lnTo>
                    <a:pt x="732617" y="113788"/>
                  </a:lnTo>
                  <a:lnTo>
                    <a:pt x="766281" y="113788"/>
                  </a:lnTo>
                  <a:lnTo>
                    <a:pt x="766281" y="86344"/>
                  </a:lnTo>
                  <a:lnTo>
                    <a:pt x="757910" y="77858"/>
                  </a:lnTo>
                  <a:close/>
                </a:path>
                <a:path w="766445" h="281939">
                  <a:moveTo>
                    <a:pt x="719722" y="39144"/>
                  </a:moveTo>
                  <a:lnTo>
                    <a:pt x="658961" y="39144"/>
                  </a:lnTo>
                  <a:lnTo>
                    <a:pt x="680096" y="44850"/>
                  </a:lnTo>
                  <a:lnTo>
                    <a:pt x="667845" y="48146"/>
                  </a:lnTo>
                  <a:lnTo>
                    <a:pt x="706288" y="87106"/>
                  </a:lnTo>
                  <a:lnTo>
                    <a:pt x="742741" y="77858"/>
                  </a:lnTo>
                  <a:lnTo>
                    <a:pt x="757910" y="77858"/>
                  </a:lnTo>
                  <a:lnTo>
                    <a:pt x="719722" y="39144"/>
                  </a:lnTo>
                  <a:close/>
                </a:path>
                <a:path w="766445" h="281939">
                  <a:moveTo>
                    <a:pt x="658961" y="39144"/>
                  </a:moveTo>
                  <a:lnTo>
                    <a:pt x="667845" y="48146"/>
                  </a:lnTo>
                  <a:lnTo>
                    <a:pt x="680096" y="44850"/>
                  </a:lnTo>
                  <a:lnTo>
                    <a:pt x="658961" y="39144"/>
                  </a:lnTo>
                  <a:close/>
                </a:path>
              </a:pathLst>
            </a:custGeom>
            <a:solidFill>
              <a:srgbClr val="000000"/>
            </a:solidFill>
          </p:spPr>
          <p:txBody>
            <a:bodyPr wrap="square" lIns="0" tIns="0" rIns="0" bIns="0" rtlCol="0"/>
            <a:lstStyle/>
            <a:p>
              <a:endParaRPr/>
            </a:p>
          </p:txBody>
        </p:sp>
      </p:gr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8739" y="19303"/>
            <a:ext cx="6633845" cy="6075045"/>
          </a:xfrm>
          <a:prstGeom prst="rect">
            <a:avLst/>
          </a:prstGeom>
        </p:spPr>
        <p:txBody>
          <a:bodyPr vert="horz" wrap="square" lIns="0" tIns="12700" rIns="0" bIns="0" rtlCol="0">
            <a:spAutoFit/>
          </a:bodyPr>
          <a:lstStyle/>
          <a:p>
            <a:pPr marL="355600" marR="5080" indent="-342900">
              <a:lnSpc>
                <a:spcPct val="100000"/>
              </a:lnSpc>
              <a:spcBef>
                <a:spcPts val="100"/>
              </a:spcBef>
              <a:buFont typeface="Times New Roman"/>
              <a:buChar char="•"/>
              <a:tabLst>
                <a:tab pos="354965" algn="l"/>
                <a:tab pos="355600" algn="l"/>
              </a:tabLst>
            </a:pPr>
            <a:r>
              <a:rPr sz="3200" b="1" dirty="0">
                <a:solidFill>
                  <a:srgbClr val="FFFF00"/>
                </a:solidFill>
                <a:latin typeface="Times New Roman"/>
                <a:cs typeface="Times New Roman"/>
              </a:rPr>
              <a:t>Competent (Level 3): </a:t>
            </a:r>
            <a:r>
              <a:rPr sz="3200" dirty="0">
                <a:solidFill>
                  <a:srgbClr val="FFFFFF"/>
                </a:solidFill>
                <a:latin typeface="Times New Roman"/>
                <a:cs typeface="Times New Roman"/>
              </a:rPr>
              <a:t>Eligible for  awards such as monetary, </a:t>
            </a:r>
            <a:r>
              <a:rPr sz="3200" spc="10" dirty="0">
                <a:solidFill>
                  <a:srgbClr val="FFFFFF"/>
                </a:solidFill>
                <a:latin typeface="Times New Roman"/>
                <a:cs typeface="Times New Roman"/>
              </a:rPr>
              <a:t>non-  </a:t>
            </a:r>
            <a:r>
              <a:rPr sz="3200" dirty="0">
                <a:solidFill>
                  <a:srgbClr val="FFFFFF"/>
                </a:solidFill>
                <a:latin typeface="Times New Roman"/>
                <a:cs typeface="Times New Roman"/>
              </a:rPr>
              <a:t>momentary, Time –off, or other  appropriate equivalent recognition,  given for reasons: other than</a:t>
            </a:r>
            <a:r>
              <a:rPr sz="3200" spc="-114" dirty="0">
                <a:solidFill>
                  <a:srgbClr val="FFFFFF"/>
                </a:solidFill>
                <a:latin typeface="Times New Roman"/>
                <a:cs typeface="Times New Roman"/>
              </a:rPr>
              <a:t> </a:t>
            </a:r>
            <a:r>
              <a:rPr sz="3200" dirty="0">
                <a:solidFill>
                  <a:srgbClr val="FFFFFF"/>
                </a:solidFill>
                <a:latin typeface="Times New Roman"/>
                <a:cs typeface="Times New Roman"/>
              </a:rPr>
              <a:t>sustained  performance tied to the rating of  record.</a:t>
            </a:r>
            <a:endParaRPr sz="3200">
              <a:latin typeface="Times New Roman"/>
              <a:cs typeface="Times New Roman"/>
            </a:endParaRPr>
          </a:p>
          <a:p>
            <a:pPr marL="355600" marR="819150" indent="-342900">
              <a:lnSpc>
                <a:spcPct val="100000"/>
              </a:lnSpc>
              <a:spcBef>
                <a:spcPts val="780"/>
              </a:spcBef>
              <a:buFont typeface="Times New Roman"/>
              <a:buChar char="•"/>
              <a:tabLst>
                <a:tab pos="354965" algn="l"/>
                <a:tab pos="355600" algn="l"/>
              </a:tabLst>
            </a:pPr>
            <a:r>
              <a:rPr sz="3200" b="1" dirty="0">
                <a:solidFill>
                  <a:srgbClr val="FFFF00"/>
                </a:solidFill>
                <a:latin typeface="Times New Roman"/>
                <a:cs typeface="Times New Roman"/>
              </a:rPr>
              <a:t>Minimally Successful (Level</a:t>
            </a:r>
            <a:r>
              <a:rPr sz="3200" b="1" spc="-135" dirty="0">
                <a:solidFill>
                  <a:srgbClr val="FFFF00"/>
                </a:solidFill>
                <a:latin typeface="Times New Roman"/>
                <a:cs typeface="Times New Roman"/>
              </a:rPr>
              <a:t> </a:t>
            </a:r>
            <a:r>
              <a:rPr sz="3200" b="1" dirty="0">
                <a:solidFill>
                  <a:srgbClr val="FFFF00"/>
                </a:solidFill>
                <a:latin typeface="Times New Roman"/>
                <a:cs typeface="Times New Roman"/>
              </a:rPr>
              <a:t>2): </a:t>
            </a:r>
            <a:r>
              <a:rPr sz="3200" b="1" dirty="0">
                <a:solidFill>
                  <a:srgbClr val="FFFFFF"/>
                </a:solidFill>
                <a:latin typeface="Times New Roman"/>
                <a:cs typeface="Times New Roman"/>
              </a:rPr>
              <a:t> </a:t>
            </a:r>
            <a:r>
              <a:rPr sz="3200" dirty="0">
                <a:solidFill>
                  <a:srgbClr val="FFFFFF"/>
                </a:solidFill>
                <a:latin typeface="Times New Roman"/>
                <a:cs typeface="Times New Roman"/>
              </a:rPr>
              <a:t>Ineligible for any performance  recognition.</a:t>
            </a:r>
            <a:endParaRPr sz="3200">
              <a:latin typeface="Times New Roman"/>
              <a:cs typeface="Times New Roman"/>
            </a:endParaRPr>
          </a:p>
          <a:p>
            <a:pPr marL="355600" marR="319405" indent="-342900">
              <a:lnSpc>
                <a:spcPct val="100000"/>
              </a:lnSpc>
              <a:spcBef>
                <a:spcPts val="770"/>
              </a:spcBef>
              <a:buFont typeface="Times New Roman"/>
              <a:buChar char="•"/>
              <a:tabLst>
                <a:tab pos="354965" algn="l"/>
                <a:tab pos="355600" algn="l"/>
              </a:tabLst>
            </a:pPr>
            <a:r>
              <a:rPr sz="3200" b="1" dirty="0">
                <a:solidFill>
                  <a:srgbClr val="FFFF00"/>
                </a:solidFill>
                <a:latin typeface="Times New Roman"/>
                <a:cs typeface="Times New Roman"/>
              </a:rPr>
              <a:t>Unsatisfactory (Level 1):</a:t>
            </a:r>
            <a:r>
              <a:rPr sz="3200" b="1" spc="-90" dirty="0">
                <a:solidFill>
                  <a:srgbClr val="FFFF00"/>
                </a:solidFill>
                <a:latin typeface="Times New Roman"/>
                <a:cs typeface="Times New Roman"/>
              </a:rPr>
              <a:t> </a:t>
            </a:r>
            <a:r>
              <a:rPr sz="3200" dirty="0">
                <a:solidFill>
                  <a:srgbClr val="FFFFFF"/>
                </a:solidFill>
                <a:latin typeface="Times New Roman"/>
                <a:cs typeface="Times New Roman"/>
              </a:rPr>
              <a:t>Ineligible  for any performance</a:t>
            </a:r>
            <a:r>
              <a:rPr sz="3200" spc="-95" dirty="0">
                <a:solidFill>
                  <a:srgbClr val="FFFFFF"/>
                </a:solidFill>
                <a:latin typeface="Times New Roman"/>
                <a:cs typeface="Times New Roman"/>
              </a:rPr>
              <a:t> </a:t>
            </a:r>
            <a:r>
              <a:rPr sz="3200" dirty="0">
                <a:solidFill>
                  <a:srgbClr val="FFFFFF"/>
                </a:solidFill>
                <a:latin typeface="Times New Roman"/>
                <a:cs typeface="Times New Roman"/>
              </a:rPr>
              <a:t>recognition.</a:t>
            </a:r>
            <a:endParaRPr sz="3200">
              <a:latin typeface="Times New Roman"/>
              <a:cs typeface="Times New Roman"/>
            </a:endParaRPr>
          </a:p>
        </p:txBody>
      </p:sp>
      <p:sp>
        <p:nvSpPr>
          <p:cNvPr id="3" name="object 3"/>
          <p:cNvSpPr/>
          <p:nvPr/>
        </p:nvSpPr>
        <p:spPr>
          <a:xfrm>
            <a:off x="7145949" y="5713714"/>
            <a:ext cx="129539" cy="367030"/>
          </a:xfrm>
          <a:custGeom>
            <a:avLst/>
            <a:gdLst/>
            <a:ahLst/>
            <a:cxnLst/>
            <a:rect l="l" t="t" r="r" b="b"/>
            <a:pathLst>
              <a:path w="129540" h="367029">
                <a:moveTo>
                  <a:pt x="120184" y="0"/>
                </a:moveTo>
                <a:lnTo>
                  <a:pt x="0" y="134352"/>
                </a:lnTo>
                <a:lnTo>
                  <a:pt x="68988" y="366852"/>
                </a:lnTo>
                <a:lnTo>
                  <a:pt x="113511" y="310030"/>
                </a:lnTo>
                <a:lnTo>
                  <a:pt x="124632" y="279036"/>
                </a:lnTo>
                <a:lnTo>
                  <a:pt x="129100" y="242831"/>
                </a:lnTo>
                <a:lnTo>
                  <a:pt x="129100" y="180843"/>
                </a:lnTo>
                <a:lnTo>
                  <a:pt x="120184" y="0"/>
                </a:lnTo>
                <a:close/>
              </a:path>
            </a:pathLst>
          </a:custGeom>
          <a:solidFill>
            <a:srgbClr val="FFFFFF"/>
          </a:solidFill>
        </p:spPr>
        <p:txBody>
          <a:bodyPr wrap="square" lIns="0" tIns="0" rIns="0" bIns="0" rtlCol="0"/>
          <a:lstStyle/>
          <a:p>
            <a:endParaRPr/>
          </a:p>
        </p:txBody>
      </p:sp>
      <p:sp>
        <p:nvSpPr>
          <p:cNvPr id="4" name="object 4"/>
          <p:cNvSpPr/>
          <p:nvPr/>
        </p:nvSpPr>
        <p:spPr>
          <a:xfrm>
            <a:off x="6320691" y="997352"/>
            <a:ext cx="2833582" cy="5860833"/>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6898869" y="5956545"/>
            <a:ext cx="98425" cy="258445"/>
          </a:xfrm>
          <a:custGeom>
            <a:avLst/>
            <a:gdLst/>
            <a:ahLst/>
            <a:cxnLst/>
            <a:rect l="l" t="t" r="r" b="b"/>
            <a:pathLst>
              <a:path w="98425" h="258445">
                <a:moveTo>
                  <a:pt x="60092" y="0"/>
                </a:moveTo>
                <a:lnTo>
                  <a:pt x="35606" y="0"/>
                </a:lnTo>
                <a:lnTo>
                  <a:pt x="26709" y="10376"/>
                </a:lnTo>
                <a:lnTo>
                  <a:pt x="22261" y="10376"/>
                </a:lnTo>
                <a:lnTo>
                  <a:pt x="17813" y="31039"/>
                </a:lnTo>
                <a:lnTo>
                  <a:pt x="13364" y="36204"/>
                </a:lnTo>
                <a:lnTo>
                  <a:pt x="11140" y="41370"/>
                </a:lnTo>
                <a:lnTo>
                  <a:pt x="8896" y="56867"/>
                </a:lnTo>
                <a:lnTo>
                  <a:pt x="6672" y="62033"/>
                </a:lnTo>
                <a:lnTo>
                  <a:pt x="4448" y="72364"/>
                </a:lnTo>
                <a:lnTo>
                  <a:pt x="2224" y="87861"/>
                </a:lnTo>
                <a:lnTo>
                  <a:pt x="2224" y="98192"/>
                </a:lnTo>
                <a:lnTo>
                  <a:pt x="0" y="108524"/>
                </a:lnTo>
                <a:lnTo>
                  <a:pt x="0" y="129186"/>
                </a:lnTo>
                <a:lnTo>
                  <a:pt x="2224" y="139563"/>
                </a:lnTo>
                <a:lnTo>
                  <a:pt x="2224" y="155060"/>
                </a:lnTo>
                <a:lnTo>
                  <a:pt x="8896" y="186054"/>
                </a:lnTo>
                <a:lnTo>
                  <a:pt x="8896" y="196385"/>
                </a:lnTo>
                <a:lnTo>
                  <a:pt x="13364" y="211882"/>
                </a:lnTo>
                <a:lnTo>
                  <a:pt x="15588" y="217048"/>
                </a:lnTo>
                <a:lnTo>
                  <a:pt x="20037" y="222214"/>
                </a:lnTo>
                <a:lnTo>
                  <a:pt x="22261" y="232545"/>
                </a:lnTo>
                <a:lnTo>
                  <a:pt x="31158" y="242876"/>
                </a:lnTo>
                <a:lnTo>
                  <a:pt x="37850" y="258373"/>
                </a:lnTo>
                <a:lnTo>
                  <a:pt x="66784" y="258373"/>
                </a:lnTo>
                <a:lnTo>
                  <a:pt x="71232" y="253208"/>
                </a:lnTo>
                <a:lnTo>
                  <a:pt x="73456" y="248042"/>
                </a:lnTo>
                <a:lnTo>
                  <a:pt x="82353" y="237711"/>
                </a:lnTo>
                <a:lnTo>
                  <a:pt x="84577" y="232545"/>
                </a:lnTo>
                <a:lnTo>
                  <a:pt x="86801" y="222214"/>
                </a:lnTo>
                <a:lnTo>
                  <a:pt x="93493" y="206717"/>
                </a:lnTo>
                <a:lnTo>
                  <a:pt x="93493" y="196385"/>
                </a:lnTo>
                <a:lnTo>
                  <a:pt x="97942" y="175723"/>
                </a:lnTo>
                <a:lnTo>
                  <a:pt x="97942" y="108524"/>
                </a:lnTo>
                <a:lnTo>
                  <a:pt x="93493" y="87861"/>
                </a:lnTo>
                <a:lnTo>
                  <a:pt x="93493" y="72364"/>
                </a:lnTo>
                <a:lnTo>
                  <a:pt x="91269" y="62033"/>
                </a:lnTo>
                <a:lnTo>
                  <a:pt x="86801" y="51701"/>
                </a:lnTo>
                <a:lnTo>
                  <a:pt x="86801" y="41370"/>
                </a:lnTo>
                <a:lnTo>
                  <a:pt x="80129" y="25873"/>
                </a:lnTo>
                <a:lnTo>
                  <a:pt x="75680" y="20707"/>
                </a:lnTo>
                <a:lnTo>
                  <a:pt x="73456" y="10376"/>
                </a:lnTo>
                <a:lnTo>
                  <a:pt x="69008" y="10376"/>
                </a:lnTo>
                <a:lnTo>
                  <a:pt x="62335" y="5165"/>
                </a:lnTo>
                <a:lnTo>
                  <a:pt x="60092" y="0"/>
                </a:lnTo>
                <a:close/>
              </a:path>
            </a:pathLst>
          </a:custGeom>
          <a:solidFill>
            <a:srgbClr val="FFFFFF"/>
          </a:solidFill>
        </p:spPr>
        <p:txBody>
          <a:bodyPr wrap="square" lIns="0" tIns="0" rIns="0" bIns="0" rtlCol="0"/>
          <a:lstStyle/>
          <a:p>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35940" y="2373909"/>
            <a:ext cx="8175625" cy="2415540"/>
          </a:xfrm>
          <a:prstGeom prst="rect">
            <a:avLst/>
          </a:prstGeom>
        </p:spPr>
        <p:txBody>
          <a:bodyPr vert="horz" wrap="square" lIns="0" tIns="97790" rIns="0" bIns="0" rtlCol="0">
            <a:spAutoFit/>
          </a:bodyPr>
          <a:lstStyle/>
          <a:p>
            <a:pPr marL="299085" indent="-287020">
              <a:lnSpc>
                <a:spcPct val="100000"/>
              </a:lnSpc>
              <a:spcBef>
                <a:spcPts val="770"/>
              </a:spcBef>
              <a:buChar char="–"/>
              <a:tabLst>
                <a:tab pos="299720" algn="l"/>
              </a:tabLst>
            </a:pPr>
            <a:r>
              <a:rPr sz="2800" spc="-5" dirty="0">
                <a:solidFill>
                  <a:srgbClr val="FFFFFF"/>
                </a:solidFill>
                <a:latin typeface="Times New Roman"/>
                <a:cs typeface="Times New Roman"/>
              </a:rPr>
              <a:t>Document employee</a:t>
            </a:r>
            <a:r>
              <a:rPr sz="2800" spc="-15" dirty="0">
                <a:solidFill>
                  <a:srgbClr val="FFFFFF"/>
                </a:solidFill>
                <a:latin typeface="Times New Roman"/>
                <a:cs typeface="Times New Roman"/>
              </a:rPr>
              <a:t> </a:t>
            </a:r>
            <a:r>
              <a:rPr sz="2800" spc="-5" dirty="0">
                <a:solidFill>
                  <a:srgbClr val="FFFFFF"/>
                </a:solidFill>
                <a:latin typeface="Times New Roman"/>
                <a:cs typeface="Times New Roman"/>
              </a:rPr>
              <a:t>performance.</a:t>
            </a:r>
            <a:endParaRPr sz="2800">
              <a:latin typeface="Times New Roman"/>
              <a:cs typeface="Times New Roman"/>
            </a:endParaRPr>
          </a:p>
          <a:p>
            <a:pPr marL="299085" marR="5080" indent="-287020">
              <a:lnSpc>
                <a:spcPct val="100000"/>
              </a:lnSpc>
              <a:spcBef>
                <a:spcPts val="675"/>
              </a:spcBef>
              <a:buChar char="–"/>
              <a:tabLst>
                <a:tab pos="299720" algn="l"/>
              </a:tabLst>
            </a:pPr>
            <a:r>
              <a:rPr sz="2800" spc="-5" dirty="0">
                <a:solidFill>
                  <a:srgbClr val="FFFFFF"/>
                </a:solidFill>
                <a:latin typeface="Times New Roman"/>
                <a:cs typeface="Times New Roman"/>
              </a:rPr>
              <a:t>Document corrective action necessary to improve work  performance.</a:t>
            </a:r>
            <a:endParaRPr sz="2800">
              <a:latin typeface="Times New Roman"/>
              <a:cs typeface="Times New Roman"/>
            </a:endParaRPr>
          </a:p>
          <a:p>
            <a:pPr marL="299085" marR="421640" indent="-287020">
              <a:lnSpc>
                <a:spcPct val="100000"/>
              </a:lnSpc>
              <a:spcBef>
                <a:spcPts val="670"/>
              </a:spcBef>
              <a:buChar char="–"/>
              <a:tabLst>
                <a:tab pos="299720" algn="l"/>
              </a:tabLst>
            </a:pPr>
            <a:r>
              <a:rPr sz="2800" spc="-5" dirty="0">
                <a:solidFill>
                  <a:srgbClr val="FFFFFF"/>
                </a:solidFill>
                <a:latin typeface="Times New Roman"/>
                <a:cs typeface="Times New Roman"/>
              </a:rPr>
              <a:t>It is the </a:t>
            </a:r>
            <a:r>
              <a:rPr sz="2800" dirty="0">
                <a:solidFill>
                  <a:srgbClr val="FFFFFF"/>
                </a:solidFill>
                <a:latin typeface="Times New Roman"/>
                <a:cs typeface="Times New Roman"/>
              </a:rPr>
              <a:t>supervisor’s </a:t>
            </a:r>
            <a:r>
              <a:rPr sz="2800" spc="-5" dirty="0">
                <a:solidFill>
                  <a:srgbClr val="FFFFFF"/>
                </a:solidFill>
                <a:latin typeface="Times New Roman"/>
                <a:cs typeface="Times New Roman"/>
              </a:rPr>
              <a:t>and manager’s responsibility to  monitor, evaluate </a:t>
            </a:r>
            <a:r>
              <a:rPr sz="2800" spc="-10" dirty="0">
                <a:solidFill>
                  <a:srgbClr val="FFFFFF"/>
                </a:solidFill>
                <a:latin typeface="Times New Roman"/>
                <a:cs typeface="Times New Roman"/>
              </a:rPr>
              <a:t>and </a:t>
            </a:r>
            <a:r>
              <a:rPr sz="2800" spc="-5" dirty="0">
                <a:solidFill>
                  <a:srgbClr val="FFFFFF"/>
                </a:solidFill>
                <a:latin typeface="Times New Roman"/>
                <a:cs typeface="Times New Roman"/>
              </a:rPr>
              <a:t>coach</a:t>
            </a:r>
            <a:r>
              <a:rPr sz="2800" spc="-25" dirty="0">
                <a:solidFill>
                  <a:srgbClr val="FFFFFF"/>
                </a:solidFill>
                <a:latin typeface="Times New Roman"/>
                <a:cs typeface="Times New Roman"/>
              </a:rPr>
              <a:t> </a:t>
            </a:r>
            <a:r>
              <a:rPr sz="2800" spc="-5" dirty="0">
                <a:solidFill>
                  <a:srgbClr val="FFFFFF"/>
                </a:solidFill>
                <a:latin typeface="Times New Roman"/>
                <a:cs typeface="Times New Roman"/>
              </a:rPr>
              <a:t>employees.</a:t>
            </a:r>
            <a:endParaRPr sz="2800">
              <a:latin typeface="Times New Roman"/>
              <a:cs typeface="Times New Roman"/>
            </a:endParaRPr>
          </a:p>
        </p:txBody>
      </p:sp>
      <p:grpSp>
        <p:nvGrpSpPr>
          <p:cNvPr id="3" name="object 3"/>
          <p:cNvGrpSpPr/>
          <p:nvPr/>
        </p:nvGrpSpPr>
        <p:grpSpPr>
          <a:xfrm>
            <a:off x="-8482" y="0"/>
            <a:ext cx="9152890" cy="6858634"/>
            <a:chOff x="-8482" y="0"/>
            <a:chExt cx="9152890" cy="6858634"/>
          </a:xfrm>
        </p:grpSpPr>
        <p:sp>
          <p:nvSpPr>
            <p:cNvPr id="4" name="object 4"/>
            <p:cNvSpPr/>
            <p:nvPr/>
          </p:nvSpPr>
          <p:spPr>
            <a:xfrm>
              <a:off x="0" y="0"/>
              <a:ext cx="9136380" cy="6858634"/>
            </a:xfrm>
            <a:custGeom>
              <a:avLst/>
              <a:gdLst/>
              <a:ahLst/>
              <a:cxnLst/>
              <a:rect l="l" t="t" r="r" b="b"/>
              <a:pathLst>
                <a:path w="9136380" h="6858634">
                  <a:moveTo>
                    <a:pt x="9135821" y="4445038"/>
                  </a:moveTo>
                  <a:lnTo>
                    <a:pt x="8932304" y="4445038"/>
                  </a:lnTo>
                  <a:lnTo>
                    <a:pt x="8932304" y="5181638"/>
                  </a:lnTo>
                  <a:lnTo>
                    <a:pt x="8898750" y="5194338"/>
                  </a:lnTo>
                  <a:lnTo>
                    <a:pt x="8864460" y="5181638"/>
                  </a:lnTo>
                  <a:lnTo>
                    <a:pt x="8847315" y="5168938"/>
                  </a:lnTo>
                  <a:lnTo>
                    <a:pt x="8813775" y="5143538"/>
                  </a:lnTo>
                  <a:lnTo>
                    <a:pt x="8779485" y="5118138"/>
                  </a:lnTo>
                  <a:lnTo>
                    <a:pt x="8763076" y="5092738"/>
                  </a:lnTo>
                  <a:lnTo>
                    <a:pt x="8728786" y="5067338"/>
                  </a:lnTo>
                  <a:lnTo>
                    <a:pt x="8660943" y="5041938"/>
                  </a:lnTo>
                  <a:lnTo>
                    <a:pt x="8610257" y="5029238"/>
                  </a:lnTo>
                  <a:lnTo>
                    <a:pt x="8575967" y="5029238"/>
                  </a:lnTo>
                  <a:lnTo>
                    <a:pt x="8525269" y="5016538"/>
                  </a:lnTo>
                  <a:lnTo>
                    <a:pt x="8347100" y="5016538"/>
                  </a:lnTo>
                  <a:lnTo>
                    <a:pt x="8313560" y="5029238"/>
                  </a:lnTo>
                  <a:lnTo>
                    <a:pt x="8228571" y="5029238"/>
                  </a:lnTo>
                  <a:lnTo>
                    <a:pt x="8177136" y="5041938"/>
                  </a:lnTo>
                  <a:lnTo>
                    <a:pt x="8109293" y="5067338"/>
                  </a:lnTo>
                  <a:lnTo>
                    <a:pt x="8058607" y="5080038"/>
                  </a:lnTo>
                  <a:lnTo>
                    <a:pt x="8025054" y="5092738"/>
                  </a:lnTo>
                  <a:lnTo>
                    <a:pt x="8007909" y="5105438"/>
                  </a:lnTo>
                  <a:lnTo>
                    <a:pt x="7905775" y="5143538"/>
                  </a:lnTo>
                  <a:lnTo>
                    <a:pt x="7872235" y="5143538"/>
                  </a:lnTo>
                  <a:lnTo>
                    <a:pt x="7804391" y="5168938"/>
                  </a:lnTo>
                  <a:lnTo>
                    <a:pt x="7770101" y="5168938"/>
                  </a:lnTo>
                  <a:lnTo>
                    <a:pt x="7752956" y="5181638"/>
                  </a:lnTo>
                  <a:lnTo>
                    <a:pt x="7719415" y="5181638"/>
                  </a:lnTo>
                  <a:lnTo>
                    <a:pt x="7685113" y="5194338"/>
                  </a:lnTo>
                  <a:lnTo>
                    <a:pt x="7668717" y="5219738"/>
                  </a:lnTo>
                  <a:lnTo>
                    <a:pt x="7634427" y="5232438"/>
                  </a:lnTo>
                  <a:lnTo>
                    <a:pt x="7617282" y="5245138"/>
                  </a:lnTo>
                  <a:lnTo>
                    <a:pt x="7600874" y="5257838"/>
                  </a:lnTo>
                  <a:lnTo>
                    <a:pt x="7583729" y="5283238"/>
                  </a:lnTo>
                  <a:lnTo>
                    <a:pt x="7583729" y="5321338"/>
                  </a:lnTo>
                  <a:lnTo>
                    <a:pt x="7600874" y="5321338"/>
                  </a:lnTo>
                  <a:lnTo>
                    <a:pt x="7617282" y="5334038"/>
                  </a:lnTo>
                  <a:lnTo>
                    <a:pt x="7770101" y="5334038"/>
                  </a:lnTo>
                  <a:lnTo>
                    <a:pt x="7770101" y="5524538"/>
                  </a:lnTo>
                  <a:lnTo>
                    <a:pt x="7787246" y="5549938"/>
                  </a:lnTo>
                  <a:lnTo>
                    <a:pt x="7787246" y="5588038"/>
                  </a:lnTo>
                  <a:lnTo>
                    <a:pt x="7821536" y="5626138"/>
                  </a:lnTo>
                  <a:lnTo>
                    <a:pt x="7821536" y="5638838"/>
                  </a:lnTo>
                  <a:lnTo>
                    <a:pt x="7804391" y="5651538"/>
                  </a:lnTo>
                  <a:lnTo>
                    <a:pt x="7804391" y="5664238"/>
                  </a:lnTo>
                  <a:lnTo>
                    <a:pt x="7787246" y="5676938"/>
                  </a:lnTo>
                  <a:lnTo>
                    <a:pt x="7787246" y="5689638"/>
                  </a:lnTo>
                  <a:lnTo>
                    <a:pt x="7770101" y="5702338"/>
                  </a:lnTo>
                  <a:lnTo>
                    <a:pt x="7770101" y="5715038"/>
                  </a:lnTo>
                  <a:lnTo>
                    <a:pt x="7752956" y="5715038"/>
                  </a:lnTo>
                  <a:lnTo>
                    <a:pt x="7804391" y="5753138"/>
                  </a:lnTo>
                  <a:lnTo>
                    <a:pt x="7821536" y="5778538"/>
                  </a:lnTo>
                  <a:lnTo>
                    <a:pt x="7855090" y="5803938"/>
                  </a:lnTo>
                  <a:lnTo>
                    <a:pt x="7872235" y="5829338"/>
                  </a:lnTo>
                  <a:lnTo>
                    <a:pt x="7872235" y="5854738"/>
                  </a:lnTo>
                  <a:lnTo>
                    <a:pt x="7889380" y="5880138"/>
                  </a:lnTo>
                  <a:lnTo>
                    <a:pt x="7905775" y="5918238"/>
                  </a:lnTo>
                  <a:lnTo>
                    <a:pt x="7905775" y="5981738"/>
                  </a:lnTo>
                  <a:lnTo>
                    <a:pt x="7922920" y="5994438"/>
                  </a:lnTo>
                  <a:lnTo>
                    <a:pt x="7922920" y="6007138"/>
                  </a:lnTo>
                  <a:lnTo>
                    <a:pt x="8109293" y="6007138"/>
                  </a:lnTo>
                  <a:lnTo>
                    <a:pt x="8244967" y="6057938"/>
                  </a:lnTo>
                  <a:lnTo>
                    <a:pt x="8262112" y="6083338"/>
                  </a:lnTo>
                  <a:lnTo>
                    <a:pt x="8262112" y="6146838"/>
                  </a:lnTo>
                  <a:lnTo>
                    <a:pt x="8244967" y="6159538"/>
                  </a:lnTo>
                  <a:lnTo>
                    <a:pt x="8228571" y="6159538"/>
                  </a:lnTo>
                  <a:lnTo>
                    <a:pt x="8211426" y="6172238"/>
                  </a:lnTo>
                  <a:lnTo>
                    <a:pt x="8160728" y="6172238"/>
                  </a:lnTo>
                  <a:lnTo>
                    <a:pt x="8143583" y="6184938"/>
                  </a:lnTo>
                  <a:lnTo>
                    <a:pt x="8109293" y="6184938"/>
                  </a:lnTo>
                  <a:lnTo>
                    <a:pt x="8092897" y="6197638"/>
                  </a:lnTo>
                  <a:lnTo>
                    <a:pt x="8058607" y="6223038"/>
                  </a:lnTo>
                  <a:lnTo>
                    <a:pt x="8025054" y="6261138"/>
                  </a:lnTo>
                  <a:lnTo>
                    <a:pt x="8007909" y="6299238"/>
                  </a:lnTo>
                  <a:lnTo>
                    <a:pt x="7957223" y="6337338"/>
                  </a:lnTo>
                  <a:lnTo>
                    <a:pt x="7922920" y="6362738"/>
                  </a:lnTo>
                  <a:lnTo>
                    <a:pt x="7770101" y="6438938"/>
                  </a:lnTo>
                  <a:lnTo>
                    <a:pt x="7719415" y="6438938"/>
                  </a:lnTo>
                  <a:lnTo>
                    <a:pt x="7702270" y="6400838"/>
                  </a:lnTo>
                  <a:lnTo>
                    <a:pt x="7668717" y="6375438"/>
                  </a:lnTo>
                  <a:lnTo>
                    <a:pt x="7617282" y="6337338"/>
                  </a:lnTo>
                  <a:lnTo>
                    <a:pt x="7583729" y="6299238"/>
                  </a:lnTo>
                  <a:lnTo>
                    <a:pt x="7566584" y="6286538"/>
                  </a:lnTo>
                  <a:lnTo>
                    <a:pt x="7533043" y="6261138"/>
                  </a:lnTo>
                  <a:lnTo>
                    <a:pt x="7481608" y="6223038"/>
                  </a:lnTo>
                  <a:lnTo>
                    <a:pt x="7447902" y="6223038"/>
                  </a:lnTo>
                  <a:lnTo>
                    <a:pt x="7413993" y="6210338"/>
                  </a:lnTo>
                  <a:lnTo>
                    <a:pt x="7346150" y="6210338"/>
                  </a:lnTo>
                  <a:lnTo>
                    <a:pt x="7312228" y="6197638"/>
                  </a:lnTo>
                  <a:lnTo>
                    <a:pt x="7244321" y="6197638"/>
                  </a:lnTo>
                  <a:lnTo>
                    <a:pt x="7210399" y="6184938"/>
                  </a:lnTo>
                  <a:lnTo>
                    <a:pt x="7134060" y="6184938"/>
                  </a:lnTo>
                  <a:lnTo>
                    <a:pt x="7100138" y="6172238"/>
                  </a:lnTo>
                  <a:lnTo>
                    <a:pt x="7083145" y="6172238"/>
                  </a:lnTo>
                  <a:lnTo>
                    <a:pt x="7015302" y="6146838"/>
                  </a:lnTo>
                  <a:lnTo>
                    <a:pt x="6998386" y="6146838"/>
                  </a:lnTo>
                  <a:lnTo>
                    <a:pt x="6981393" y="6121438"/>
                  </a:lnTo>
                  <a:lnTo>
                    <a:pt x="6964388" y="6108738"/>
                  </a:lnTo>
                  <a:lnTo>
                    <a:pt x="6964388" y="6070638"/>
                  </a:lnTo>
                  <a:lnTo>
                    <a:pt x="6947471" y="6057938"/>
                  </a:lnTo>
                  <a:lnTo>
                    <a:pt x="6947471" y="6032538"/>
                  </a:lnTo>
                  <a:lnTo>
                    <a:pt x="6930466" y="6019838"/>
                  </a:lnTo>
                  <a:lnTo>
                    <a:pt x="6896557" y="6007138"/>
                  </a:lnTo>
                  <a:lnTo>
                    <a:pt x="6828714" y="6007138"/>
                  </a:lnTo>
                  <a:lnTo>
                    <a:pt x="6811721" y="5994438"/>
                  </a:lnTo>
                  <a:lnTo>
                    <a:pt x="6794792" y="5969038"/>
                  </a:lnTo>
                  <a:lnTo>
                    <a:pt x="6794792" y="5943638"/>
                  </a:lnTo>
                  <a:lnTo>
                    <a:pt x="6777799" y="5930938"/>
                  </a:lnTo>
                  <a:lnTo>
                    <a:pt x="6794792" y="5918238"/>
                  </a:lnTo>
                  <a:lnTo>
                    <a:pt x="6794792" y="5880138"/>
                  </a:lnTo>
                  <a:lnTo>
                    <a:pt x="6811721" y="5854738"/>
                  </a:lnTo>
                  <a:lnTo>
                    <a:pt x="6828714" y="5854738"/>
                  </a:lnTo>
                  <a:lnTo>
                    <a:pt x="6896557" y="5803938"/>
                  </a:lnTo>
                  <a:lnTo>
                    <a:pt x="6930466" y="5791238"/>
                  </a:lnTo>
                  <a:lnTo>
                    <a:pt x="6998386" y="5740438"/>
                  </a:lnTo>
                  <a:lnTo>
                    <a:pt x="7015302" y="5715038"/>
                  </a:lnTo>
                  <a:lnTo>
                    <a:pt x="7015302" y="5638838"/>
                  </a:lnTo>
                  <a:lnTo>
                    <a:pt x="7032307" y="5638838"/>
                  </a:lnTo>
                  <a:lnTo>
                    <a:pt x="7032307" y="5575338"/>
                  </a:lnTo>
                  <a:lnTo>
                    <a:pt x="7049224" y="5524538"/>
                  </a:lnTo>
                  <a:lnTo>
                    <a:pt x="7049224" y="5346738"/>
                  </a:lnTo>
                  <a:lnTo>
                    <a:pt x="7015302" y="5308638"/>
                  </a:lnTo>
                  <a:lnTo>
                    <a:pt x="6981393" y="5245138"/>
                  </a:lnTo>
                  <a:lnTo>
                    <a:pt x="6930466" y="5207038"/>
                  </a:lnTo>
                  <a:lnTo>
                    <a:pt x="6896557" y="5194338"/>
                  </a:lnTo>
                  <a:lnTo>
                    <a:pt x="6845643" y="5156238"/>
                  </a:lnTo>
                  <a:lnTo>
                    <a:pt x="6828714" y="5130838"/>
                  </a:lnTo>
                  <a:lnTo>
                    <a:pt x="6811721" y="5118138"/>
                  </a:lnTo>
                  <a:lnTo>
                    <a:pt x="6794792" y="5092738"/>
                  </a:lnTo>
                  <a:lnTo>
                    <a:pt x="6777799" y="5092738"/>
                  </a:lnTo>
                  <a:lnTo>
                    <a:pt x="6760807" y="5067338"/>
                  </a:lnTo>
                  <a:lnTo>
                    <a:pt x="6709956" y="5029238"/>
                  </a:lnTo>
                  <a:lnTo>
                    <a:pt x="6675971" y="5016538"/>
                  </a:lnTo>
                  <a:lnTo>
                    <a:pt x="6659042" y="5016538"/>
                  </a:lnTo>
                  <a:lnTo>
                    <a:pt x="6625120" y="5003838"/>
                  </a:lnTo>
                  <a:lnTo>
                    <a:pt x="6557213" y="5003838"/>
                  </a:lnTo>
                  <a:lnTo>
                    <a:pt x="6523291" y="4991138"/>
                  </a:lnTo>
                  <a:lnTo>
                    <a:pt x="6438455" y="4991138"/>
                  </a:lnTo>
                  <a:lnTo>
                    <a:pt x="6404534" y="5003838"/>
                  </a:lnTo>
                  <a:lnTo>
                    <a:pt x="6302781" y="5003838"/>
                  </a:lnTo>
                  <a:lnTo>
                    <a:pt x="6268859" y="5016538"/>
                  </a:lnTo>
                  <a:lnTo>
                    <a:pt x="6234862" y="5016538"/>
                  </a:lnTo>
                  <a:lnTo>
                    <a:pt x="6099187" y="5054638"/>
                  </a:lnTo>
                  <a:lnTo>
                    <a:pt x="6082195" y="5080038"/>
                  </a:lnTo>
                  <a:lnTo>
                    <a:pt x="6048273" y="5092738"/>
                  </a:lnTo>
                  <a:lnTo>
                    <a:pt x="6048273" y="5130838"/>
                  </a:lnTo>
                  <a:lnTo>
                    <a:pt x="6031281" y="5168938"/>
                  </a:lnTo>
                  <a:lnTo>
                    <a:pt x="6031281" y="5194338"/>
                  </a:lnTo>
                  <a:lnTo>
                    <a:pt x="6014351" y="5232438"/>
                  </a:lnTo>
                  <a:lnTo>
                    <a:pt x="5980430" y="5245138"/>
                  </a:lnTo>
                  <a:lnTo>
                    <a:pt x="5946445" y="5270538"/>
                  </a:lnTo>
                  <a:lnTo>
                    <a:pt x="5912523" y="5283238"/>
                  </a:lnTo>
                  <a:lnTo>
                    <a:pt x="5895606" y="5295938"/>
                  </a:lnTo>
                  <a:lnTo>
                    <a:pt x="5870105" y="5308638"/>
                  </a:lnTo>
                  <a:lnTo>
                    <a:pt x="5853188" y="5334038"/>
                  </a:lnTo>
                  <a:lnTo>
                    <a:pt x="5853188" y="5359438"/>
                  </a:lnTo>
                  <a:lnTo>
                    <a:pt x="5870105" y="5372138"/>
                  </a:lnTo>
                  <a:lnTo>
                    <a:pt x="5895606" y="5384838"/>
                  </a:lnTo>
                  <a:lnTo>
                    <a:pt x="5895606" y="5397538"/>
                  </a:lnTo>
                  <a:lnTo>
                    <a:pt x="5912523" y="5410238"/>
                  </a:lnTo>
                  <a:lnTo>
                    <a:pt x="5912523" y="5461038"/>
                  </a:lnTo>
                  <a:lnTo>
                    <a:pt x="5895606" y="5461038"/>
                  </a:lnTo>
                  <a:lnTo>
                    <a:pt x="5870105" y="5473738"/>
                  </a:lnTo>
                  <a:lnTo>
                    <a:pt x="5836183" y="5524538"/>
                  </a:lnTo>
                  <a:lnTo>
                    <a:pt x="5819267" y="5537238"/>
                  </a:lnTo>
                  <a:lnTo>
                    <a:pt x="5785269" y="5575338"/>
                  </a:lnTo>
                  <a:lnTo>
                    <a:pt x="5785269" y="5626138"/>
                  </a:lnTo>
                  <a:lnTo>
                    <a:pt x="5802261" y="5638838"/>
                  </a:lnTo>
                  <a:lnTo>
                    <a:pt x="5912523" y="5638838"/>
                  </a:lnTo>
                  <a:lnTo>
                    <a:pt x="5929515" y="5651538"/>
                  </a:lnTo>
                  <a:lnTo>
                    <a:pt x="5946445" y="5651538"/>
                  </a:lnTo>
                  <a:lnTo>
                    <a:pt x="5963437" y="5664238"/>
                  </a:lnTo>
                  <a:lnTo>
                    <a:pt x="5980430" y="5702338"/>
                  </a:lnTo>
                  <a:lnTo>
                    <a:pt x="5980430" y="5880138"/>
                  </a:lnTo>
                  <a:lnTo>
                    <a:pt x="6014351" y="5956338"/>
                  </a:lnTo>
                  <a:lnTo>
                    <a:pt x="6031281" y="5969038"/>
                  </a:lnTo>
                  <a:lnTo>
                    <a:pt x="6065266" y="5969038"/>
                  </a:lnTo>
                  <a:lnTo>
                    <a:pt x="6099187" y="5994438"/>
                  </a:lnTo>
                  <a:lnTo>
                    <a:pt x="6099187" y="6007138"/>
                  </a:lnTo>
                  <a:lnTo>
                    <a:pt x="6082195" y="6007138"/>
                  </a:lnTo>
                  <a:lnTo>
                    <a:pt x="6065266" y="6019838"/>
                  </a:lnTo>
                  <a:lnTo>
                    <a:pt x="6048273" y="6045238"/>
                  </a:lnTo>
                  <a:lnTo>
                    <a:pt x="6048273" y="6108738"/>
                  </a:lnTo>
                  <a:lnTo>
                    <a:pt x="6031281" y="6121438"/>
                  </a:lnTo>
                  <a:lnTo>
                    <a:pt x="6031281" y="6146838"/>
                  </a:lnTo>
                  <a:lnTo>
                    <a:pt x="6014351" y="6146838"/>
                  </a:lnTo>
                  <a:lnTo>
                    <a:pt x="5912523" y="6184938"/>
                  </a:lnTo>
                  <a:lnTo>
                    <a:pt x="5853188" y="6184938"/>
                  </a:lnTo>
                  <a:lnTo>
                    <a:pt x="5819267" y="6197638"/>
                  </a:lnTo>
                  <a:lnTo>
                    <a:pt x="5768352" y="6210338"/>
                  </a:lnTo>
                  <a:lnTo>
                    <a:pt x="5734431" y="6210338"/>
                  </a:lnTo>
                  <a:lnTo>
                    <a:pt x="5700509" y="6223038"/>
                  </a:lnTo>
                  <a:lnTo>
                    <a:pt x="5615673" y="6223038"/>
                  </a:lnTo>
                  <a:lnTo>
                    <a:pt x="5581675" y="6235738"/>
                  </a:lnTo>
                  <a:lnTo>
                    <a:pt x="5530837" y="6248438"/>
                  </a:lnTo>
                  <a:lnTo>
                    <a:pt x="5496915" y="6248438"/>
                  </a:lnTo>
                  <a:lnTo>
                    <a:pt x="5395087" y="6286538"/>
                  </a:lnTo>
                  <a:lnTo>
                    <a:pt x="5361165" y="6286538"/>
                  </a:lnTo>
                  <a:lnTo>
                    <a:pt x="5327243" y="6311938"/>
                  </a:lnTo>
                  <a:lnTo>
                    <a:pt x="5276329" y="6388138"/>
                  </a:lnTo>
                  <a:lnTo>
                    <a:pt x="5242407" y="6413538"/>
                  </a:lnTo>
                  <a:lnTo>
                    <a:pt x="5225415" y="6438938"/>
                  </a:lnTo>
                  <a:lnTo>
                    <a:pt x="5174500" y="6477038"/>
                  </a:lnTo>
                  <a:lnTo>
                    <a:pt x="5123662" y="6477038"/>
                  </a:lnTo>
                  <a:lnTo>
                    <a:pt x="5115166" y="6464338"/>
                  </a:lnTo>
                  <a:lnTo>
                    <a:pt x="5106657" y="6451638"/>
                  </a:lnTo>
                  <a:lnTo>
                    <a:pt x="5089741" y="6438938"/>
                  </a:lnTo>
                  <a:lnTo>
                    <a:pt x="5055743" y="6388138"/>
                  </a:lnTo>
                  <a:lnTo>
                    <a:pt x="5055743" y="6375438"/>
                  </a:lnTo>
                  <a:lnTo>
                    <a:pt x="5038826" y="6362738"/>
                  </a:lnTo>
                  <a:lnTo>
                    <a:pt x="5021821" y="6337338"/>
                  </a:lnTo>
                  <a:lnTo>
                    <a:pt x="5004905" y="6324638"/>
                  </a:lnTo>
                  <a:lnTo>
                    <a:pt x="4970983" y="6311938"/>
                  </a:lnTo>
                  <a:lnTo>
                    <a:pt x="4953990" y="6299238"/>
                  </a:lnTo>
                  <a:lnTo>
                    <a:pt x="4886147" y="6286538"/>
                  </a:lnTo>
                  <a:lnTo>
                    <a:pt x="4835233" y="6273838"/>
                  </a:lnTo>
                  <a:lnTo>
                    <a:pt x="4767389" y="6248438"/>
                  </a:lnTo>
                  <a:lnTo>
                    <a:pt x="4733404" y="6248438"/>
                  </a:lnTo>
                  <a:lnTo>
                    <a:pt x="4699482" y="6235738"/>
                  </a:lnTo>
                  <a:lnTo>
                    <a:pt x="4648568" y="6223038"/>
                  </a:lnTo>
                  <a:lnTo>
                    <a:pt x="4580725" y="6210338"/>
                  </a:lnTo>
                  <a:lnTo>
                    <a:pt x="4538307" y="6210338"/>
                  </a:lnTo>
                  <a:lnTo>
                    <a:pt x="4504385" y="6184938"/>
                  </a:lnTo>
                  <a:lnTo>
                    <a:pt x="4470476" y="6172238"/>
                  </a:lnTo>
                  <a:lnTo>
                    <a:pt x="4453471" y="6159538"/>
                  </a:lnTo>
                  <a:lnTo>
                    <a:pt x="4419562" y="6083338"/>
                  </a:lnTo>
                  <a:lnTo>
                    <a:pt x="4436554" y="6032538"/>
                  </a:lnTo>
                  <a:lnTo>
                    <a:pt x="4453471" y="5994438"/>
                  </a:lnTo>
                  <a:lnTo>
                    <a:pt x="4487392" y="5943638"/>
                  </a:lnTo>
                  <a:lnTo>
                    <a:pt x="4521390" y="5867438"/>
                  </a:lnTo>
                  <a:lnTo>
                    <a:pt x="4555312" y="5829338"/>
                  </a:lnTo>
                  <a:lnTo>
                    <a:pt x="4555312" y="5816638"/>
                  </a:lnTo>
                  <a:lnTo>
                    <a:pt x="4580725" y="5816638"/>
                  </a:lnTo>
                  <a:lnTo>
                    <a:pt x="4614646" y="5791238"/>
                  </a:lnTo>
                  <a:lnTo>
                    <a:pt x="4631639" y="5791238"/>
                  </a:lnTo>
                  <a:lnTo>
                    <a:pt x="4648568" y="5778538"/>
                  </a:lnTo>
                  <a:lnTo>
                    <a:pt x="4648568" y="5740438"/>
                  </a:lnTo>
                  <a:lnTo>
                    <a:pt x="4665561" y="5702338"/>
                  </a:lnTo>
                  <a:lnTo>
                    <a:pt x="4665561" y="5626138"/>
                  </a:lnTo>
                  <a:lnTo>
                    <a:pt x="4682566" y="5626138"/>
                  </a:lnTo>
                  <a:lnTo>
                    <a:pt x="4699482" y="5613438"/>
                  </a:lnTo>
                  <a:lnTo>
                    <a:pt x="4716475" y="5613438"/>
                  </a:lnTo>
                  <a:lnTo>
                    <a:pt x="4733404" y="5600738"/>
                  </a:lnTo>
                  <a:lnTo>
                    <a:pt x="4750397" y="5575338"/>
                  </a:lnTo>
                  <a:lnTo>
                    <a:pt x="4733404" y="5549938"/>
                  </a:lnTo>
                  <a:lnTo>
                    <a:pt x="4733404" y="5537238"/>
                  </a:lnTo>
                  <a:lnTo>
                    <a:pt x="4716475" y="5499138"/>
                  </a:lnTo>
                  <a:lnTo>
                    <a:pt x="4716475" y="5473738"/>
                  </a:lnTo>
                  <a:lnTo>
                    <a:pt x="4665561" y="5448338"/>
                  </a:lnTo>
                  <a:lnTo>
                    <a:pt x="4631639" y="5410238"/>
                  </a:lnTo>
                  <a:lnTo>
                    <a:pt x="4580725" y="5334038"/>
                  </a:lnTo>
                  <a:lnTo>
                    <a:pt x="4538307" y="5308638"/>
                  </a:lnTo>
                  <a:lnTo>
                    <a:pt x="4504385" y="5270538"/>
                  </a:lnTo>
                  <a:lnTo>
                    <a:pt x="4453471" y="5245138"/>
                  </a:lnTo>
                  <a:lnTo>
                    <a:pt x="4402633" y="5207038"/>
                  </a:lnTo>
                  <a:lnTo>
                    <a:pt x="4368635" y="5207038"/>
                  </a:lnTo>
                  <a:lnTo>
                    <a:pt x="4300804" y="5232438"/>
                  </a:lnTo>
                  <a:lnTo>
                    <a:pt x="4266882" y="5232438"/>
                  </a:lnTo>
                  <a:lnTo>
                    <a:pt x="4232961" y="5245138"/>
                  </a:lnTo>
                  <a:lnTo>
                    <a:pt x="4131132" y="5245138"/>
                  </a:lnTo>
                  <a:lnTo>
                    <a:pt x="4097210" y="5219738"/>
                  </a:lnTo>
                  <a:lnTo>
                    <a:pt x="4080218" y="5219738"/>
                  </a:lnTo>
                  <a:lnTo>
                    <a:pt x="4080218" y="5207038"/>
                  </a:lnTo>
                  <a:lnTo>
                    <a:pt x="4063288" y="5207038"/>
                  </a:lnTo>
                  <a:lnTo>
                    <a:pt x="4046296" y="5194338"/>
                  </a:lnTo>
                  <a:lnTo>
                    <a:pt x="3978452" y="5219738"/>
                  </a:lnTo>
                  <a:lnTo>
                    <a:pt x="3961460" y="5232438"/>
                  </a:lnTo>
                  <a:lnTo>
                    <a:pt x="3927538" y="5245138"/>
                  </a:lnTo>
                  <a:lnTo>
                    <a:pt x="3910622" y="5245138"/>
                  </a:lnTo>
                  <a:lnTo>
                    <a:pt x="3876624" y="5257838"/>
                  </a:lnTo>
                  <a:lnTo>
                    <a:pt x="3859707" y="5283238"/>
                  </a:lnTo>
                  <a:lnTo>
                    <a:pt x="3825786" y="5295938"/>
                  </a:lnTo>
                  <a:lnTo>
                    <a:pt x="3808780" y="5308638"/>
                  </a:lnTo>
                  <a:lnTo>
                    <a:pt x="3774871" y="5308638"/>
                  </a:lnTo>
                  <a:lnTo>
                    <a:pt x="3757866" y="5334038"/>
                  </a:lnTo>
                  <a:lnTo>
                    <a:pt x="3723944" y="5346738"/>
                  </a:lnTo>
                  <a:lnTo>
                    <a:pt x="3707028" y="5359438"/>
                  </a:lnTo>
                  <a:lnTo>
                    <a:pt x="3673030" y="5372138"/>
                  </a:lnTo>
                  <a:lnTo>
                    <a:pt x="3656114" y="5384838"/>
                  </a:lnTo>
                  <a:lnTo>
                    <a:pt x="3622192" y="5384838"/>
                  </a:lnTo>
                  <a:lnTo>
                    <a:pt x="3588270" y="5410238"/>
                  </a:lnTo>
                  <a:lnTo>
                    <a:pt x="3571278" y="5435638"/>
                  </a:lnTo>
                  <a:lnTo>
                    <a:pt x="3554285" y="5448338"/>
                  </a:lnTo>
                  <a:lnTo>
                    <a:pt x="3554285" y="5461038"/>
                  </a:lnTo>
                  <a:lnTo>
                    <a:pt x="3537356" y="5473738"/>
                  </a:lnTo>
                  <a:lnTo>
                    <a:pt x="3537356" y="5511838"/>
                  </a:lnTo>
                  <a:lnTo>
                    <a:pt x="3571278" y="5537238"/>
                  </a:lnTo>
                  <a:lnTo>
                    <a:pt x="3588270" y="5562638"/>
                  </a:lnTo>
                  <a:lnTo>
                    <a:pt x="3605199" y="5600738"/>
                  </a:lnTo>
                  <a:lnTo>
                    <a:pt x="3605199" y="5638838"/>
                  </a:lnTo>
                  <a:lnTo>
                    <a:pt x="3622192" y="5651538"/>
                  </a:lnTo>
                  <a:lnTo>
                    <a:pt x="3622192" y="5740438"/>
                  </a:lnTo>
                  <a:lnTo>
                    <a:pt x="3639121" y="5740438"/>
                  </a:lnTo>
                  <a:lnTo>
                    <a:pt x="3639121" y="5753138"/>
                  </a:lnTo>
                  <a:lnTo>
                    <a:pt x="3656114" y="5753138"/>
                  </a:lnTo>
                  <a:lnTo>
                    <a:pt x="3656114" y="5765838"/>
                  </a:lnTo>
                  <a:lnTo>
                    <a:pt x="3673030" y="5765838"/>
                  </a:lnTo>
                  <a:lnTo>
                    <a:pt x="3673030" y="5778538"/>
                  </a:lnTo>
                  <a:lnTo>
                    <a:pt x="3690035" y="5778538"/>
                  </a:lnTo>
                  <a:lnTo>
                    <a:pt x="3690035" y="5829338"/>
                  </a:lnTo>
                  <a:lnTo>
                    <a:pt x="3707028" y="5854738"/>
                  </a:lnTo>
                  <a:lnTo>
                    <a:pt x="3707028" y="5892838"/>
                  </a:lnTo>
                  <a:lnTo>
                    <a:pt x="3723944" y="5892838"/>
                  </a:lnTo>
                  <a:lnTo>
                    <a:pt x="3757866" y="5918238"/>
                  </a:lnTo>
                  <a:lnTo>
                    <a:pt x="3757866" y="5930938"/>
                  </a:lnTo>
                  <a:lnTo>
                    <a:pt x="3791864" y="5943638"/>
                  </a:lnTo>
                  <a:lnTo>
                    <a:pt x="3791864" y="5981738"/>
                  </a:lnTo>
                  <a:lnTo>
                    <a:pt x="3808780" y="6007138"/>
                  </a:lnTo>
                  <a:lnTo>
                    <a:pt x="3808780" y="6083338"/>
                  </a:lnTo>
                  <a:lnTo>
                    <a:pt x="3774871" y="6108738"/>
                  </a:lnTo>
                  <a:lnTo>
                    <a:pt x="3757866" y="6134138"/>
                  </a:lnTo>
                  <a:lnTo>
                    <a:pt x="3723944" y="6159538"/>
                  </a:lnTo>
                  <a:lnTo>
                    <a:pt x="3707028" y="6184938"/>
                  </a:lnTo>
                  <a:lnTo>
                    <a:pt x="3673030" y="6210338"/>
                  </a:lnTo>
                  <a:lnTo>
                    <a:pt x="3605199" y="6235738"/>
                  </a:lnTo>
                  <a:lnTo>
                    <a:pt x="3554285" y="6248438"/>
                  </a:lnTo>
                  <a:lnTo>
                    <a:pt x="3520363" y="6248438"/>
                  </a:lnTo>
                  <a:lnTo>
                    <a:pt x="3503434" y="6261138"/>
                  </a:lnTo>
                  <a:lnTo>
                    <a:pt x="3469525" y="6261138"/>
                  </a:lnTo>
                  <a:lnTo>
                    <a:pt x="3452520" y="6273838"/>
                  </a:lnTo>
                  <a:lnTo>
                    <a:pt x="3401606" y="6273838"/>
                  </a:lnTo>
                  <a:lnTo>
                    <a:pt x="3367684" y="6286538"/>
                  </a:lnTo>
                  <a:lnTo>
                    <a:pt x="3333762" y="6286538"/>
                  </a:lnTo>
                  <a:lnTo>
                    <a:pt x="3316770" y="6299238"/>
                  </a:lnTo>
                  <a:lnTo>
                    <a:pt x="3240430" y="6299238"/>
                  </a:lnTo>
                  <a:lnTo>
                    <a:pt x="3206508" y="6311938"/>
                  </a:lnTo>
                  <a:lnTo>
                    <a:pt x="3172599" y="6337338"/>
                  </a:lnTo>
                  <a:lnTo>
                    <a:pt x="3138678" y="6350038"/>
                  </a:lnTo>
                  <a:lnTo>
                    <a:pt x="3138678" y="6362738"/>
                  </a:lnTo>
                  <a:lnTo>
                    <a:pt x="3104680" y="6388138"/>
                  </a:lnTo>
                  <a:lnTo>
                    <a:pt x="3104680" y="6400838"/>
                  </a:lnTo>
                  <a:lnTo>
                    <a:pt x="3087763" y="6426238"/>
                  </a:lnTo>
                  <a:lnTo>
                    <a:pt x="3053842" y="6451638"/>
                  </a:lnTo>
                  <a:lnTo>
                    <a:pt x="3036849" y="6451638"/>
                  </a:lnTo>
                  <a:lnTo>
                    <a:pt x="3019920" y="6464338"/>
                  </a:lnTo>
                  <a:lnTo>
                    <a:pt x="2918091" y="6464338"/>
                  </a:lnTo>
                  <a:lnTo>
                    <a:pt x="2918091" y="6438938"/>
                  </a:lnTo>
                  <a:lnTo>
                    <a:pt x="2901162" y="6400838"/>
                  </a:lnTo>
                  <a:lnTo>
                    <a:pt x="2867177" y="6362738"/>
                  </a:lnTo>
                  <a:lnTo>
                    <a:pt x="2867177" y="6337338"/>
                  </a:lnTo>
                  <a:lnTo>
                    <a:pt x="2850248" y="6299238"/>
                  </a:lnTo>
                  <a:lnTo>
                    <a:pt x="2833255" y="6286538"/>
                  </a:lnTo>
                  <a:lnTo>
                    <a:pt x="2816326" y="6261138"/>
                  </a:lnTo>
                  <a:lnTo>
                    <a:pt x="2782341" y="6235738"/>
                  </a:lnTo>
                  <a:lnTo>
                    <a:pt x="2748419" y="6235738"/>
                  </a:lnTo>
                  <a:lnTo>
                    <a:pt x="2731490" y="6223038"/>
                  </a:lnTo>
                  <a:lnTo>
                    <a:pt x="2612745" y="6223038"/>
                  </a:lnTo>
                  <a:lnTo>
                    <a:pt x="2595740" y="6210338"/>
                  </a:lnTo>
                  <a:lnTo>
                    <a:pt x="2527909" y="6210338"/>
                  </a:lnTo>
                  <a:lnTo>
                    <a:pt x="2510904" y="6197638"/>
                  </a:lnTo>
                  <a:lnTo>
                    <a:pt x="2476995" y="6197638"/>
                  </a:lnTo>
                  <a:lnTo>
                    <a:pt x="2443073" y="6184938"/>
                  </a:lnTo>
                  <a:lnTo>
                    <a:pt x="2426081" y="6184938"/>
                  </a:lnTo>
                  <a:lnTo>
                    <a:pt x="2392159" y="6172238"/>
                  </a:lnTo>
                  <a:lnTo>
                    <a:pt x="2375154" y="6172238"/>
                  </a:lnTo>
                  <a:lnTo>
                    <a:pt x="2341245" y="6146838"/>
                  </a:lnTo>
                  <a:lnTo>
                    <a:pt x="2341245" y="6083338"/>
                  </a:lnTo>
                  <a:lnTo>
                    <a:pt x="2358237" y="6057938"/>
                  </a:lnTo>
                  <a:lnTo>
                    <a:pt x="2392159" y="6045238"/>
                  </a:lnTo>
                  <a:lnTo>
                    <a:pt x="2409152" y="6019838"/>
                  </a:lnTo>
                  <a:lnTo>
                    <a:pt x="2443073" y="6007138"/>
                  </a:lnTo>
                  <a:lnTo>
                    <a:pt x="2493988" y="5969038"/>
                  </a:lnTo>
                  <a:lnTo>
                    <a:pt x="2510904" y="5943638"/>
                  </a:lnTo>
                  <a:lnTo>
                    <a:pt x="2544826" y="5930938"/>
                  </a:lnTo>
                  <a:lnTo>
                    <a:pt x="2544826" y="5854738"/>
                  </a:lnTo>
                  <a:lnTo>
                    <a:pt x="2561831" y="5791238"/>
                  </a:lnTo>
                  <a:lnTo>
                    <a:pt x="2561831" y="5638838"/>
                  </a:lnTo>
                  <a:lnTo>
                    <a:pt x="2595740" y="5613438"/>
                  </a:lnTo>
                  <a:lnTo>
                    <a:pt x="2612745" y="5575338"/>
                  </a:lnTo>
                  <a:lnTo>
                    <a:pt x="2612745" y="5397538"/>
                  </a:lnTo>
                  <a:lnTo>
                    <a:pt x="2646667" y="5384838"/>
                  </a:lnTo>
                  <a:lnTo>
                    <a:pt x="2646667" y="5346738"/>
                  </a:lnTo>
                  <a:lnTo>
                    <a:pt x="2663583" y="5321338"/>
                  </a:lnTo>
                  <a:lnTo>
                    <a:pt x="2629662" y="5270538"/>
                  </a:lnTo>
                  <a:lnTo>
                    <a:pt x="2595740" y="5257838"/>
                  </a:lnTo>
                  <a:lnTo>
                    <a:pt x="2493988" y="5245138"/>
                  </a:lnTo>
                  <a:lnTo>
                    <a:pt x="2459990" y="5219738"/>
                  </a:lnTo>
                  <a:lnTo>
                    <a:pt x="2409152" y="5207038"/>
                  </a:lnTo>
                  <a:lnTo>
                    <a:pt x="2375154" y="5181638"/>
                  </a:lnTo>
                  <a:lnTo>
                    <a:pt x="2341245" y="5168938"/>
                  </a:lnTo>
                  <a:lnTo>
                    <a:pt x="2290394" y="5156238"/>
                  </a:lnTo>
                  <a:lnTo>
                    <a:pt x="2256409" y="5143538"/>
                  </a:lnTo>
                  <a:lnTo>
                    <a:pt x="2205558" y="5130838"/>
                  </a:lnTo>
                  <a:lnTo>
                    <a:pt x="2171573" y="5118138"/>
                  </a:lnTo>
                  <a:lnTo>
                    <a:pt x="2086813" y="5118138"/>
                  </a:lnTo>
                  <a:lnTo>
                    <a:pt x="1984971" y="5143538"/>
                  </a:lnTo>
                  <a:lnTo>
                    <a:pt x="1942553" y="5168938"/>
                  </a:lnTo>
                  <a:lnTo>
                    <a:pt x="1908644" y="5168938"/>
                  </a:lnTo>
                  <a:lnTo>
                    <a:pt x="1874723" y="5194338"/>
                  </a:lnTo>
                  <a:lnTo>
                    <a:pt x="1857717" y="5219738"/>
                  </a:lnTo>
                  <a:lnTo>
                    <a:pt x="1823808" y="5245138"/>
                  </a:lnTo>
                  <a:lnTo>
                    <a:pt x="1722043" y="5245138"/>
                  </a:lnTo>
                  <a:lnTo>
                    <a:pt x="1722043" y="5232438"/>
                  </a:lnTo>
                  <a:lnTo>
                    <a:pt x="1654136" y="5232438"/>
                  </a:lnTo>
                  <a:lnTo>
                    <a:pt x="1586293" y="5257838"/>
                  </a:lnTo>
                  <a:lnTo>
                    <a:pt x="1569300" y="5283238"/>
                  </a:lnTo>
                  <a:lnTo>
                    <a:pt x="1552371" y="5295938"/>
                  </a:lnTo>
                  <a:lnTo>
                    <a:pt x="1518450" y="5308638"/>
                  </a:lnTo>
                  <a:lnTo>
                    <a:pt x="1518450" y="5334038"/>
                  </a:lnTo>
                  <a:lnTo>
                    <a:pt x="1501457" y="5372138"/>
                  </a:lnTo>
                  <a:lnTo>
                    <a:pt x="1484464" y="5384838"/>
                  </a:lnTo>
                  <a:lnTo>
                    <a:pt x="1501457" y="5435638"/>
                  </a:lnTo>
                  <a:lnTo>
                    <a:pt x="1501457" y="5461038"/>
                  </a:lnTo>
                  <a:lnTo>
                    <a:pt x="1518450" y="5511838"/>
                  </a:lnTo>
                  <a:lnTo>
                    <a:pt x="1535379" y="5537238"/>
                  </a:lnTo>
                  <a:lnTo>
                    <a:pt x="1535379" y="5638838"/>
                  </a:lnTo>
                  <a:lnTo>
                    <a:pt x="1518450" y="5676938"/>
                  </a:lnTo>
                  <a:lnTo>
                    <a:pt x="1518450" y="5715038"/>
                  </a:lnTo>
                  <a:lnTo>
                    <a:pt x="1501457" y="5753138"/>
                  </a:lnTo>
                  <a:lnTo>
                    <a:pt x="1518450" y="5791238"/>
                  </a:lnTo>
                  <a:lnTo>
                    <a:pt x="1518450" y="5829338"/>
                  </a:lnTo>
                  <a:lnTo>
                    <a:pt x="1552371" y="5867438"/>
                  </a:lnTo>
                  <a:lnTo>
                    <a:pt x="1569300" y="5867438"/>
                  </a:lnTo>
                  <a:lnTo>
                    <a:pt x="1586293" y="5880138"/>
                  </a:lnTo>
                  <a:lnTo>
                    <a:pt x="1603222" y="5880138"/>
                  </a:lnTo>
                  <a:lnTo>
                    <a:pt x="1620215" y="5892838"/>
                  </a:lnTo>
                  <a:lnTo>
                    <a:pt x="1637207" y="5892838"/>
                  </a:lnTo>
                  <a:lnTo>
                    <a:pt x="1654136" y="5905538"/>
                  </a:lnTo>
                  <a:lnTo>
                    <a:pt x="1671129" y="5905538"/>
                  </a:lnTo>
                  <a:lnTo>
                    <a:pt x="1688058" y="5918238"/>
                  </a:lnTo>
                  <a:lnTo>
                    <a:pt x="1688058" y="5969038"/>
                  </a:lnTo>
                  <a:lnTo>
                    <a:pt x="1705051" y="6032538"/>
                  </a:lnTo>
                  <a:lnTo>
                    <a:pt x="1705051" y="6096038"/>
                  </a:lnTo>
                  <a:lnTo>
                    <a:pt x="1671129" y="6146838"/>
                  </a:lnTo>
                  <a:lnTo>
                    <a:pt x="1467535" y="6223038"/>
                  </a:lnTo>
                  <a:lnTo>
                    <a:pt x="1433626" y="6223038"/>
                  </a:lnTo>
                  <a:lnTo>
                    <a:pt x="1196111" y="6299238"/>
                  </a:lnTo>
                  <a:lnTo>
                    <a:pt x="1128204" y="6299238"/>
                  </a:lnTo>
                  <a:lnTo>
                    <a:pt x="1111275" y="6324638"/>
                  </a:lnTo>
                  <a:lnTo>
                    <a:pt x="1094282" y="6337338"/>
                  </a:lnTo>
                  <a:lnTo>
                    <a:pt x="1077277" y="6362738"/>
                  </a:lnTo>
                  <a:lnTo>
                    <a:pt x="1060361" y="6362738"/>
                  </a:lnTo>
                  <a:lnTo>
                    <a:pt x="1060361" y="6388138"/>
                  </a:lnTo>
                  <a:lnTo>
                    <a:pt x="1043368" y="6400838"/>
                  </a:lnTo>
                  <a:lnTo>
                    <a:pt x="1026439" y="6426238"/>
                  </a:lnTo>
                  <a:lnTo>
                    <a:pt x="1009446" y="6438938"/>
                  </a:lnTo>
                  <a:lnTo>
                    <a:pt x="958532" y="6438938"/>
                  </a:lnTo>
                  <a:lnTo>
                    <a:pt x="873696" y="6375438"/>
                  </a:lnTo>
                  <a:lnTo>
                    <a:pt x="839774" y="6362738"/>
                  </a:lnTo>
                  <a:lnTo>
                    <a:pt x="822845" y="6311938"/>
                  </a:lnTo>
                  <a:lnTo>
                    <a:pt x="805853" y="6286538"/>
                  </a:lnTo>
                  <a:lnTo>
                    <a:pt x="771931" y="6248438"/>
                  </a:lnTo>
                  <a:lnTo>
                    <a:pt x="754938" y="6223038"/>
                  </a:lnTo>
                  <a:lnTo>
                    <a:pt x="721029" y="6184938"/>
                  </a:lnTo>
                  <a:lnTo>
                    <a:pt x="704062" y="6172238"/>
                  </a:lnTo>
                  <a:lnTo>
                    <a:pt x="704062" y="6146838"/>
                  </a:lnTo>
                  <a:lnTo>
                    <a:pt x="721029" y="6146838"/>
                  </a:lnTo>
                  <a:lnTo>
                    <a:pt x="737997" y="6134138"/>
                  </a:lnTo>
                  <a:lnTo>
                    <a:pt x="771931" y="6121438"/>
                  </a:lnTo>
                  <a:lnTo>
                    <a:pt x="856767" y="6121438"/>
                  </a:lnTo>
                  <a:lnTo>
                    <a:pt x="890689" y="6108738"/>
                  </a:lnTo>
                  <a:lnTo>
                    <a:pt x="924610" y="6108738"/>
                  </a:lnTo>
                  <a:lnTo>
                    <a:pt x="941603" y="6083338"/>
                  </a:lnTo>
                  <a:lnTo>
                    <a:pt x="924610" y="6083338"/>
                  </a:lnTo>
                  <a:lnTo>
                    <a:pt x="924610" y="6057938"/>
                  </a:lnTo>
                  <a:lnTo>
                    <a:pt x="890689" y="6007138"/>
                  </a:lnTo>
                  <a:lnTo>
                    <a:pt x="890689" y="5956338"/>
                  </a:lnTo>
                  <a:lnTo>
                    <a:pt x="907681" y="5930938"/>
                  </a:lnTo>
                  <a:lnTo>
                    <a:pt x="924610" y="5930938"/>
                  </a:lnTo>
                  <a:lnTo>
                    <a:pt x="958532" y="5905538"/>
                  </a:lnTo>
                  <a:lnTo>
                    <a:pt x="958532" y="5892838"/>
                  </a:lnTo>
                  <a:lnTo>
                    <a:pt x="975525" y="5892838"/>
                  </a:lnTo>
                  <a:lnTo>
                    <a:pt x="992517" y="5880138"/>
                  </a:lnTo>
                  <a:lnTo>
                    <a:pt x="992517" y="5867438"/>
                  </a:lnTo>
                  <a:lnTo>
                    <a:pt x="1026439" y="5816638"/>
                  </a:lnTo>
                  <a:lnTo>
                    <a:pt x="1043368" y="5778538"/>
                  </a:lnTo>
                  <a:lnTo>
                    <a:pt x="1043368" y="5727738"/>
                  </a:lnTo>
                  <a:lnTo>
                    <a:pt x="1060361" y="5715038"/>
                  </a:lnTo>
                  <a:lnTo>
                    <a:pt x="1060361" y="5651538"/>
                  </a:lnTo>
                  <a:lnTo>
                    <a:pt x="1077277" y="5638838"/>
                  </a:lnTo>
                  <a:lnTo>
                    <a:pt x="1077277" y="5613438"/>
                  </a:lnTo>
                  <a:lnTo>
                    <a:pt x="1111275" y="5613438"/>
                  </a:lnTo>
                  <a:lnTo>
                    <a:pt x="1128204" y="5600738"/>
                  </a:lnTo>
                  <a:lnTo>
                    <a:pt x="1128204" y="5588038"/>
                  </a:lnTo>
                  <a:lnTo>
                    <a:pt x="1111275" y="5575338"/>
                  </a:lnTo>
                  <a:lnTo>
                    <a:pt x="1111275" y="5549938"/>
                  </a:lnTo>
                  <a:lnTo>
                    <a:pt x="1060361" y="5511838"/>
                  </a:lnTo>
                  <a:lnTo>
                    <a:pt x="1060361" y="5499138"/>
                  </a:lnTo>
                  <a:lnTo>
                    <a:pt x="1043368" y="5473738"/>
                  </a:lnTo>
                  <a:lnTo>
                    <a:pt x="1043368" y="5461038"/>
                  </a:lnTo>
                  <a:lnTo>
                    <a:pt x="1060361" y="5448338"/>
                  </a:lnTo>
                  <a:lnTo>
                    <a:pt x="1060361" y="5422938"/>
                  </a:lnTo>
                  <a:lnTo>
                    <a:pt x="1043368" y="5410238"/>
                  </a:lnTo>
                  <a:lnTo>
                    <a:pt x="1043368" y="5397538"/>
                  </a:lnTo>
                  <a:lnTo>
                    <a:pt x="1026439" y="5384838"/>
                  </a:lnTo>
                  <a:lnTo>
                    <a:pt x="1009446" y="5384838"/>
                  </a:lnTo>
                  <a:lnTo>
                    <a:pt x="1009446" y="5372138"/>
                  </a:lnTo>
                  <a:lnTo>
                    <a:pt x="992517" y="5372138"/>
                  </a:lnTo>
                  <a:lnTo>
                    <a:pt x="992517" y="5346738"/>
                  </a:lnTo>
                  <a:lnTo>
                    <a:pt x="1009446" y="5334038"/>
                  </a:lnTo>
                  <a:lnTo>
                    <a:pt x="1009446" y="5321338"/>
                  </a:lnTo>
                  <a:lnTo>
                    <a:pt x="1026439" y="5308638"/>
                  </a:lnTo>
                  <a:lnTo>
                    <a:pt x="1094282" y="5308638"/>
                  </a:lnTo>
                  <a:lnTo>
                    <a:pt x="1094282" y="5283238"/>
                  </a:lnTo>
                  <a:lnTo>
                    <a:pt x="1077277" y="5257838"/>
                  </a:lnTo>
                  <a:lnTo>
                    <a:pt x="1077277" y="5245138"/>
                  </a:lnTo>
                  <a:lnTo>
                    <a:pt x="1060361" y="5219738"/>
                  </a:lnTo>
                  <a:lnTo>
                    <a:pt x="1026439" y="5194338"/>
                  </a:lnTo>
                  <a:lnTo>
                    <a:pt x="1009446" y="5168938"/>
                  </a:lnTo>
                  <a:lnTo>
                    <a:pt x="975525" y="5156238"/>
                  </a:lnTo>
                  <a:lnTo>
                    <a:pt x="958532" y="5143538"/>
                  </a:lnTo>
                  <a:lnTo>
                    <a:pt x="890689" y="5118138"/>
                  </a:lnTo>
                  <a:lnTo>
                    <a:pt x="873696" y="5105438"/>
                  </a:lnTo>
                  <a:lnTo>
                    <a:pt x="805853" y="5092738"/>
                  </a:lnTo>
                  <a:lnTo>
                    <a:pt x="771931" y="5092738"/>
                  </a:lnTo>
                  <a:lnTo>
                    <a:pt x="737997" y="5080038"/>
                  </a:lnTo>
                  <a:lnTo>
                    <a:pt x="627722" y="5080038"/>
                  </a:lnTo>
                  <a:lnTo>
                    <a:pt x="593801" y="5067338"/>
                  </a:lnTo>
                  <a:lnTo>
                    <a:pt x="508965" y="5067338"/>
                  </a:lnTo>
                  <a:lnTo>
                    <a:pt x="475030" y="5080038"/>
                  </a:lnTo>
                  <a:lnTo>
                    <a:pt x="288417" y="5080038"/>
                  </a:lnTo>
                  <a:lnTo>
                    <a:pt x="254482" y="5092738"/>
                  </a:lnTo>
                  <a:lnTo>
                    <a:pt x="203581" y="5092738"/>
                  </a:lnTo>
                  <a:lnTo>
                    <a:pt x="203581" y="4445038"/>
                  </a:lnTo>
                  <a:lnTo>
                    <a:pt x="0" y="4445038"/>
                  </a:lnTo>
                  <a:lnTo>
                    <a:pt x="0" y="6858038"/>
                  </a:lnTo>
                  <a:lnTo>
                    <a:pt x="9135821" y="6858038"/>
                  </a:lnTo>
                  <a:lnTo>
                    <a:pt x="9135821" y="6477038"/>
                  </a:lnTo>
                  <a:lnTo>
                    <a:pt x="9135821" y="6438938"/>
                  </a:lnTo>
                  <a:lnTo>
                    <a:pt x="9135821" y="5194338"/>
                  </a:lnTo>
                  <a:lnTo>
                    <a:pt x="9135821" y="4445038"/>
                  </a:lnTo>
                  <a:close/>
                </a:path>
                <a:path w="9136380" h="6858634">
                  <a:moveTo>
                    <a:pt x="9135897" y="3297618"/>
                  </a:moveTo>
                  <a:lnTo>
                    <a:pt x="9135821" y="119024"/>
                  </a:lnTo>
                  <a:lnTo>
                    <a:pt x="9135821" y="0"/>
                  </a:lnTo>
                  <a:lnTo>
                    <a:pt x="0" y="0"/>
                  </a:lnTo>
                  <a:lnTo>
                    <a:pt x="0" y="3297618"/>
                  </a:lnTo>
                  <a:lnTo>
                    <a:pt x="0" y="4438231"/>
                  </a:lnTo>
                  <a:lnTo>
                    <a:pt x="203581" y="4438231"/>
                  </a:lnTo>
                  <a:lnTo>
                    <a:pt x="203581" y="3297618"/>
                  </a:lnTo>
                  <a:lnTo>
                    <a:pt x="203581" y="129933"/>
                  </a:lnTo>
                  <a:lnTo>
                    <a:pt x="220548" y="119024"/>
                  </a:lnTo>
                  <a:lnTo>
                    <a:pt x="8915159" y="119024"/>
                  </a:lnTo>
                  <a:lnTo>
                    <a:pt x="8915159" y="129933"/>
                  </a:lnTo>
                  <a:lnTo>
                    <a:pt x="8932304" y="140830"/>
                  </a:lnTo>
                  <a:lnTo>
                    <a:pt x="8932304" y="3297618"/>
                  </a:lnTo>
                  <a:lnTo>
                    <a:pt x="8932304" y="4438231"/>
                  </a:lnTo>
                  <a:lnTo>
                    <a:pt x="9135897" y="4438231"/>
                  </a:lnTo>
                  <a:lnTo>
                    <a:pt x="9135897" y="3297618"/>
                  </a:lnTo>
                  <a:close/>
                </a:path>
              </a:pathLst>
            </a:custGeom>
            <a:solidFill>
              <a:srgbClr val="0D0D0D"/>
            </a:solidFill>
          </p:spPr>
          <p:txBody>
            <a:bodyPr wrap="square" lIns="0" tIns="0" rIns="0" bIns="0" rtlCol="0"/>
            <a:lstStyle/>
            <a:p>
              <a:endParaRPr/>
            </a:p>
          </p:txBody>
        </p:sp>
        <p:sp>
          <p:nvSpPr>
            <p:cNvPr id="5" name="object 5"/>
            <p:cNvSpPr/>
            <p:nvPr/>
          </p:nvSpPr>
          <p:spPr>
            <a:xfrm>
              <a:off x="0" y="0"/>
              <a:ext cx="9136380" cy="6858000"/>
            </a:xfrm>
            <a:custGeom>
              <a:avLst/>
              <a:gdLst/>
              <a:ahLst/>
              <a:cxnLst/>
              <a:rect l="l" t="t" r="r" b="b"/>
              <a:pathLst>
                <a:path w="9136380" h="6858000">
                  <a:moveTo>
                    <a:pt x="8932308" y="5178815"/>
                  </a:moveTo>
                  <a:lnTo>
                    <a:pt x="8932308" y="140791"/>
                  </a:lnTo>
                  <a:lnTo>
                    <a:pt x="8915162" y="129884"/>
                  </a:lnTo>
                  <a:lnTo>
                    <a:pt x="8915162" y="118977"/>
                  </a:lnTo>
                  <a:lnTo>
                    <a:pt x="8898762" y="118977"/>
                  </a:lnTo>
                  <a:lnTo>
                    <a:pt x="254483" y="118977"/>
                  </a:lnTo>
                  <a:lnTo>
                    <a:pt x="237516" y="118977"/>
                  </a:lnTo>
                  <a:lnTo>
                    <a:pt x="220556" y="118977"/>
                  </a:lnTo>
                  <a:lnTo>
                    <a:pt x="203589" y="129884"/>
                  </a:lnTo>
                  <a:lnTo>
                    <a:pt x="203589" y="140791"/>
                  </a:lnTo>
                  <a:lnTo>
                    <a:pt x="203589" y="5092319"/>
                  </a:lnTo>
                  <a:lnTo>
                    <a:pt x="237516" y="5081507"/>
                  </a:lnTo>
                  <a:lnTo>
                    <a:pt x="254483" y="5081507"/>
                  </a:lnTo>
                  <a:lnTo>
                    <a:pt x="288417" y="5070695"/>
                  </a:lnTo>
                  <a:lnTo>
                    <a:pt x="305384" y="5070695"/>
                  </a:lnTo>
                  <a:lnTo>
                    <a:pt x="475040" y="5070695"/>
                  </a:lnTo>
                  <a:lnTo>
                    <a:pt x="508974" y="5059883"/>
                  </a:lnTo>
                  <a:lnTo>
                    <a:pt x="542901" y="5059883"/>
                  </a:lnTo>
                  <a:lnTo>
                    <a:pt x="559868" y="5059883"/>
                  </a:lnTo>
                  <a:lnTo>
                    <a:pt x="593802" y="5059883"/>
                  </a:lnTo>
                  <a:lnTo>
                    <a:pt x="627729" y="5070695"/>
                  </a:lnTo>
                  <a:lnTo>
                    <a:pt x="670146" y="5070695"/>
                  </a:lnTo>
                  <a:lnTo>
                    <a:pt x="704073" y="5070695"/>
                  </a:lnTo>
                  <a:lnTo>
                    <a:pt x="738007" y="5070695"/>
                  </a:lnTo>
                  <a:lnTo>
                    <a:pt x="771941" y="5081507"/>
                  </a:lnTo>
                  <a:lnTo>
                    <a:pt x="805860" y="5081507"/>
                  </a:lnTo>
                  <a:lnTo>
                    <a:pt x="839780" y="5092319"/>
                  </a:lnTo>
                  <a:lnTo>
                    <a:pt x="873699" y="5103131"/>
                  </a:lnTo>
                  <a:lnTo>
                    <a:pt x="890696" y="5113943"/>
                  </a:lnTo>
                  <a:lnTo>
                    <a:pt x="924615" y="5124755"/>
                  </a:lnTo>
                  <a:lnTo>
                    <a:pt x="958534" y="5135567"/>
                  </a:lnTo>
                  <a:lnTo>
                    <a:pt x="975531" y="5146379"/>
                  </a:lnTo>
                  <a:lnTo>
                    <a:pt x="1009450" y="5168003"/>
                  </a:lnTo>
                  <a:lnTo>
                    <a:pt x="1026447" y="5189580"/>
                  </a:lnTo>
                  <a:lnTo>
                    <a:pt x="1060366" y="5211204"/>
                  </a:lnTo>
                  <a:lnTo>
                    <a:pt x="1077289" y="5232828"/>
                  </a:lnTo>
                  <a:lnTo>
                    <a:pt x="1077289" y="5254452"/>
                  </a:lnTo>
                  <a:lnTo>
                    <a:pt x="1094286" y="5276076"/>
                  </a:lnTo>
                  <a:lnTo>
                    <a:pt x="1094286" y="5297700"/>
                  </a:lnTo>
                  <a:lnTo>
                    <a:pt x="1077289" y="5297700"/>
                  </a:lnTo>
                  <a:lnTo>
                    <a:pt x="1077289" y="5308512"/>
                  </a:lnTo>
                  <a:lnTo>
                    <a:pt x="1060366" y="5308512"/>
                  </a:lnTo>
                  <a:lnTo>
                    <a:pt x="1043369" y="5308512"/>
                  </a:lnTo>
                  <a:lnTo>
                    <a:pt x="1026447" y="5308512"/>
                  </a:lnTo>
                  <a:lnTo>
                    <a:pt x="1009450" y="5319324"/>
                  </a:lnTo>
                  <a:lnTo>
                    <a:pt x="1009450" y="5330136"/>
                  </a:lnTo>
                  <a:lnTo>
                    <a:pt x="992528" y="5340948"/>
                  </a:lnTo>
                  <a:lnTo>
                    <a:pt x="992528" y="5351760"/>
                  </a:lnTo>
                  <a:lnTo>
                    <a:pt x="992528" y="5362572"/>
                  </a:lnTo>
                  <a:lnTo>
                    <a:pt x="1009450" y="5362572"/>
                  </a:lnTo>
                  <a:lnTo>
                    <a:pt x="1009450" y="5373384"/>
                  </a:lnTo>
                  <a:lnTo>
                    <a:pt x="1026447" y="5384197"/>
                  </a:lnTo>
                  <a:lnTo>
                    <a:pt x="1043369" y="5395009"/>
                  </a:lnTo>
                  <a:lnTo>
                    <a:pt x="1043369" y="5405821"/>
                  </a:lnTo>
                  <a:lnTo>
                    <a:pt x="1060366" y="5416633"/>
                  </a:lnTo>
                  <a:lnTo>
                    <a:pt x="1060366" y="5427445"/>
                  </a:lnTo>
                  <a:lnTo>
                    <a:pt x="1060366" y="5438257"/>
                  </a:lnTo>
                  <a:lnTo>
                    <a:pt x="1043369" y="5449069"/>
                  </a:lnTo>
                  <a:lnTo>
                    <a:pt x="1043369" y="5459881"/>
                  </a:lnTo>
                  <a:lnTo>
                    <a:pt x="1043369" y="5470693"/>
                  </a:lnTo>
                  <a:lnTo>
                    <a:pt x="1060366" y="5492317"/>
                  </a:lnTo>
                  <a:lnTo>
                    <a:pt x="1060366" y="5503129"/>
                  </a:lnTo>
                  <a:lnTo>
                    <a:pt x="1077289" y="5513941"/>
                  </a:lnTo>
                  <a:lnTo>
                    <a:pt x="1094286" y="5535565"/>
                  </a:lnTo>
                  <a:lnTo>
                    <a:pt x="1111282" y="5546377"/>
                  </a:lnTo>
                  <a:lnTo>
                    <a:pt x="1111282" y="5568001"/>
                  </a:lnTo>
                  <a:lnTo>
                    <a:pt x="1128205" y="5584219"/>
                  </a:lnTo>
                  <a:lnTo>
                    <a:pt x="1128205" y="5595031"/>
                  </a:lnTo>
                  <a:lnTo>
                    <a:pt x="1111282" y="5605843"/>
                  </a:lnTo>
                  <a:lnTo>
                    <a:pt x="1094286" y="5605843"/>
                  </a:lnTo>
                  <a:lnTo>
                    <a:pt x="1077289" y="5605843"/>
                  </a:lnTo>
                  <a:lnTo>
                    <a:pt x="1077289" y="5627467"/>
                  </a:lnTo>
                  <a:lnTo>
                    <a:pt x="1060366" y="5649091"/>
                  </a:lnTo>
                  <a:lnTo>
                    <a:pt x="1060366" y="5670715"/>
                  </a:lnTo>
                  <a:lnTo>
                    <a:pt x="1060366" y="5703151"/>
                  </a:lnTo>
                  <a:lnTo>
                    <a:pt x="1043369" y="5724775"/>
                  </a:lnTo>
                  <a:lnTo>
                    <a:pt x="1043369" y="5768023"/>
                  </a:lnTo>
                  <a:lnTo>
                    <a:pt x="1026447" y="5811272"/>
                  </a:lnTo>
                  <a:lnTo>
                    <a:pt x="992528" y="5865332"/>
                  </a:lnTo>
                  <a:lnTo>
                    <a:pt x="992528" y="5876144"/>
                  </a:lnTo>
                  <a:lnTo>
                    <a:pt x="975531" y="5886956"/>
                  </a:lnTo>
                  <a:lnTo>
                    <a:pt x="958534" y="5886956"/>
                  </a:lnTo>
                  <a:lnTo>
                    <a:pt x="958534" y="5897768"/>
                  </a:lnTo>
                  <a:lnTo>
                    <a:pt x="941612" y="5908580"/>
                  </a:lnTo>
                  <a:lnTo>
                    <a:pt x="924615" y="5919392"/>
                  </a:lnTo>
                  <a:lnTo>
                    <a:pt x="907693" y="5930204"/>
                  </a:lnTo>
                  <a:lnTo>
                    <a:pt x="890696" y="5951828"/>
                  </a:lnTo>
                  <a:lnTo>
                    <a:pt x="890696" y="5962640"/>
                  </a:lnTo>
                  <a:lnTo>
                    <a:pt x="890696" y="5984264"/>
                  </a:lnTo>
                  <a:lnTo>
                    <a:pt x="890696" y="6005888"/>
                  </a:lnTo>
                  <a:lnTo>
                    <a:pt x="907693" y="6027512"/>
                  </a:lnTo>
                  <a:lnTo>
                    <a:pt x="924615" y="6049136"/>
                  </a:lnTo>
                  <a:lnTo>
                    <a:pt x="924615" y="6070760"/>
                  </a:lnTo>
                  <a:lnTo>
                    <a:pt x="941612" y="6081572"/>
                  </a:lnTo>
                  <a:lnTo>
                    <a:pt x="924615" y="6103196"/>
                  </a:lnTo>
                  <a:lnTo>
                    <a:pt x="890696" y="6103196"/>
                  </a:lnTo>
                  <a:lnTo>
                    <a:pt x="856777" y="6114008"/>
                  </a:lnTo>
                  <a:lnTo>
                    <a:pt x="822857" y="6114008"/>
                  </a:lnTo>
                  <a:lnTo>
                    <a:pt x="788938" y="6114008"/>
                  </a:lnTo>
                  <a:lnTo>
                    <a:pt x="771941" y="6114008"/>
                  </a:lnTo>
                  <a:lnTo>
                    <a:pt x="738007" y="6124820"/>
                  </a:lnTo>
                  <a:lnTo>
                    <a:pt x="721040" y="6135632"/>
                  </a:lnTo>
                  <a:lnTo>
                    <a:pt x="704073" y="6135632"/>
                  </a:lnTo>
                  <a:lnTo>
                    <a:pt x="704073" y="6146444"/>
                  </a:lnTo>
                  <a:lnTo>
                    <a:pt x="704073" y="6157256"/>
                  </a:lnTo>
                  <a:lnTo>
                    <a:pt x="704073" y="6168068"/>
                  </a:lnTo>
                  <a:lnTo>
                    <a:pt x="721040" y="6178880"/>
                  </a:lnTo>
                  <a:lnTo>
                    <a:pt x="754944" y="6211317"/>
                  </a:lnTo>
                  <a:lnTo>
                    <a:pt x="771941" y="6243753"/>
                  </a:lnTo>
                  <a:lnTo>
                    <a:pt x="805860" y="6276189"/>
                  </a:lnTo>
                  <a:lnTo>
                    <a:pt x="822857" y="6308625"/>
                  </a:lnTo>
                  <a:lnTo>
                    <a:pt x="839780" y="6351873"/>
                  </a:lnTo>
                  <a:lnTo>
                    <a:pt x="873699" y="6373497"/>
                  </a:lnTo>
                  <a:lnTo>
                    <a:pt x="924615" y="6405914"/>
                  </a:lnTo>
                  <a:lnTo>
                    <a:pt x="958534" y="6427538"/>
                  </a:lnTo>
                  <a:lnTo>
                    <a:pt x="975531" y="6427538"/>
                  </a:lnTo>
                  <a:lnTo>
                    <a:pt x="992528" y="6427538"/>
                  </a:lnTo>
                  <a:lnTo>
                    <a:pt x="1009450" y="6427538"/>
                  </a:lnTo>
                  <a:lnTo>
                    <a:pt x="1026447" y="6416726"/>
                  </a:lnTo>
                  <a:lnTo>
                    <a:pt x="1043369" y="6395102"/>
                  </a:lnTo>
                  <a:lnTo>
                    <a:pt x="1060366" y="6384290"/>
                  </a:lnTo>
                  <a:lnTo>
                    <a:pt x="1060366" y="6362685"/>
                  </a:lnTo>
                  <a:lnTo>
                    <a:pt x="1077289" y="6351873"/>
                  </a:lnTo>
                  <a:lnTo>
                    <a:pt x="1094286" y="6330249"/>
                  </a:lnTo>
                  <a:lnTo>
                    <a:pt x="1111282" y="6319437"/>
                  </a:lnTo>
                  <a:lnTo>
                    <a:pt x="1128205" y="6297813"/>
                  </a:lnTo>
                  <a:lnTo>
                    <a:pt x="1162124" y="6297813"/>
                  </a:lnTo>
                  <a:lnTo>
                    <a:pt x="1196118" y="6287001"/>
                  </a:lnTo>
                  <a:lnTo>
                    <a:pt x="1230037" y="6276189"/>
                  </a:lnTo>
                  <a:lnTo>
                    <a:pt x="1263956" y="6265377"/>
                  </a:lnTo>
                  <a:lnTo>
                    <a:pt x="1297875" y="6254565"/>
                  </a:lnTo>
                  <a:lnTo>
                    <a:pt x="1331795" y="6243753"/>
                  </a:lnTo>
                  <a:lnTo>
                    <a:pt x="1365714" y="6232941"/>
                  </a:lnTo>
                  <a:lnTo>
                    <a:pt x="1399708" y="6222129"/>
                  </a:lnTo>
                  <a:lnTo>
                    <a:pt x="1433627" y="6211317"/>
                  </a:lnTo>
                  <a:lnTo>
                    <a:pt x="1467546" y="6211317"/>
                  </a:lnTo>
                  <a:lnTo>
                    <a:pt x="1501465" y="6200504"/>
                  </a:lnTo>
                  <a:lnTo>
                    <a:pt x="1535384" y="6189692"/>
                  </a:lnTo>
                  <a:lnTo>
                    <a:pt x="1569304" y="6178880"/>
                  </a:lnTo>
                  <a:lnTo>
                    <a:pt x="1603223" y="6168068"/>
                  </a:lnTo>
                  <a:lnTo>
                    <a:pt x="1637217" y="6157256"/>
                  </a:lnTo>
                  <a:lnTo>
                    <a:pt x="1671136" y="6146444"/>
                  </a:lnTo>
                  <a:lnTo>
                    <a:pt x="1705055" y="6092384"/>
                  </a:lnTo>
                  <a:lnTo>
                    <a:pt x="1705055" y="6027512"/>
                  </a:lnTo>
                  <a:lnTo>
                    <a:pt x="1688058" y="5962640"/>
                  </a:lnTo>
                  <a:lnTo>
                    <a:pt x="1688058" y="5908580"/>
                  </a:lnTo>
                  <a:lnTo>
                    <a:pt x="1671136" y="5897768"/>
                  </a:lnTo>
                  <a:lnTo>
                    <a:pt x="1654139" y="5897768"/>
                  </a:lnTo>
                  <a:lnTo>
                    <a:pt x="1637217" y="5886956"/>
                  </a:lnTo>
                  <a:lnTo>
                    <a:pt x="1620220" y="5886956"/>
                  </a:lnTo>
                  <a:lnTo>
                    <a:pt x="1603223" y="5876144"/>
                  </a:lnTo>
                  <a:lnTo>
                    <a:pt x="1586301" y="5876144"/>
                  </a:lnTo>
                  <a:lnTo>
                    <a:pt x="1569304" y="5865332"/>
                  </a:lnTo>
                  <a:lnTo>
                    <a:pt x="1552381" y="5865332"/>
                  </a:lnTo>
                  <a:lnTo>
                    <a:pt x="1518462" y="5822084"/>
                  </a:lnTo>
                  <a:lnTo>
                    <a:pt x="1518462" y="5789647"/>
                  </a:lnTo>
                  <a:lnTo>
                    <a:pt x="1501465" y="5746399"/>
                  </a:lnTo>
                  <a:lnTo>
                    <a:pt x="1518462" y="5713963"/>
                  </a:lnTo>
                  <a:lnTo>
                    <a:pt x="1518462" y="5670715"/>
                  </a:lnTo>
                  <a:lnTo>
                    <a:pt x="1535384" y="5627467"/>
                  </a:lnTo>
                  <a:lnTo>
                    <a:pt x="1535384" y="5584219"/>
                  </a:lnTo>
                  <a:lnTo>
                    <a:pt x="1535384" y="5535565"/>
                  </a:lnTo>
                  <a:lnTo>
                    <a:pt x="1518462" y="5503129"/>
                  </a:lnTo>
                  <a:lnTo>
                    <a:pt x="1501465" y="5459881"/>
                  </a:lnTo>
                  <a:lnTo>
                    <a:pt x="1501465" y="5427445"/>
                  </a:lnTo>
                  <a:lnTo>
                    <a:pt x="1484468" y="5384197"/>
                  </a:lnTo>
                  <a:lnTo>
                    <a:pt x="1501465" y="5362572"/>
                  </a:lnTo>
                  <a:lnTo>
                    <a:pt x="1518462" y="5330136"/>
                  </a:lnTo>
                  <a:lnTo>
                    <a:pt x="1518462" y="5308512"/>
                  </a:lnTo>
                  <a:lnTo>
                    <a:pt x="1552381" y="5286888"/>
                  </a:lnTo>
                  <a:lnTo>
                    <a:pt x="1569304" y="5276076"/>
                  </a:lnTo>
                  <a:lnTo>
                    <a:pt x="1586301" y="5254452"/>
                  </a:lnTo>
                  <a:lnTo>
                    <a:pt x="1620220" y="5243640"/>
                  </a:lnTo>
                  <a:lnTo>
                    <a:pt x="1654139" y="5222016"/>
                  </a:lnTo>
                  <a:lnTo>
                    <a:pt x="1671136" y="5222016"/>
                  </a:lnTo>
                  <a:lnTo>
                    <a:pt x="1688058" y="5222016"/>
                  </a:lnTo>
                  <a:lnTo>
                    <a:pt x="1705055" y="5222016"/>
                  </a:lnTo>
                  <a:lnTo>
                    <a:pt x="1722052" y="5222016"/>
                  </a:lnTo>
                  <a:lnTo>
                    <a:pt x="1722052" y="5232828"/>
                  </a:lnTo>
                  <a:lnTo>
                    <a:pt x="1738974" y="5232828"/>
                  </a:lnTo>
                  <a:lnTo>
                    <a:pt x="1755971" y="5243640"/>
                  </a:lnTo>
                  <a:lnTo>
                    <a:pt x="1789890" y="5232828"/>
                  </a:lnTo>
                  <a:lnTo>
                    <a:pt x="1823810" y="5232828"/>
                  </a:lnTo>
                  <a:lnTo>
                    <a:pt x="1840807" y="5222016"/>
                  </a:lnTo>
                  <a:lnTo>
                    <a:pt x="1857729" y="5211204"/>
                  </a:lnTo>
                  <a:lnTo>
                    <a:pt x="1874726" y="5189580"/>
                  </a:lnTo>
                  <a:lnTo>
                    <a:pt x="1891648" y="5178815"/>
                  </a:lnTo>
                  <a:lnTo>
                    <a:pt x="1908645" y="5168003"/>
                  </a:lnTo>
                  <a:lnTo>
                    <a:pt x="1942564" y="5157191"/>
                  </a:lnTo>
                  <a:lnTo>
                    <a:pt x="1984982" y="5135567"/>
                  </a:lnTo>
                  <a:lnTo>
                    <a:pt x="2035898" y="5124755"/>
                  </a:lnTo>
                  <a:lnTo>
                    <a:pt x="2086814" y="5113943"/>
                  </a:lnTo>
                  <a:lnTo>
                    <a:pt x="2120733" y="5113943"/>
                  </a:lnTo>
                  <a:lnTo>
                    <a:pt x="2171575" y="5113943"/>
                  </a:lnTo>
                  <a:lnTo>
                    <a:pt x="2205569" y="5124755"/>
                  </a:lnTo>
                  <a:lnTo>
                    <a:pt x="2256410" y="5135567"/>
                  </a:lnTo>
                  <a:lnTo>
                    <a:pt x="2290404" y="5146379"/>
                  </a:lnTo>
                  <a:lnTo>
                    <a:pt x="2341245" y="5168003"/>
                  </a:lnTo>
                  <a:lnTo>
                    <a:pt x="2375165" y="5178815"/>
                  </a:lnTo>
                  <a:lnTo>
                    <a:pt x="2409158" y="5200392"/>
                  </a:lnTo>
                  <a:lnTo>
                    <a:pt x="2460000" y="5211204"/>
                  </a:lnTo>
                  <a:lnTo>
                    <a:pt x="2493994" y="5232828"/>
                  </a:lnTo>
                  <a:lnTo>
                    <a:pt x="2544835" y="5243640"/>
                  </a:lnTo>
                  <a:lnTo>
                    <a:pt x="2595751" y="5254452"/>
                  </a:lnTo>
                  <a:lnTo>
                    <a:pt x="2629671" y="5265264"/>
                  </a:lnTo>
                  <a:lnTo>
                    <a:pt x="2646667" y="5286888"/>
                  </a:lnTo>
                  <a:lnTo>
                    <a:pt x="2663590" y="5319324"/>
                  </a:lnTo>
                  <a:lnTo>
                    <a:pt x="2646667" y="5340948"/>
                  </a:lnTo>
                  <a:lnTo>
                    <a:pt x="2646667" y="5373384"/>
                  </a:lnTo>
                  <a:lnTo>
                    <a:pt x="2612748" y="5395009"/>
                  </a:lnTo>
                  <a:lnTo>
                    <a:pt x="2612748" y="5427445"/>
                  </a:lnTo>
                  <a:lnTo>
                    <a:pt x="2612748" y="5459881"/>
                  </a:lnTo>
                  <a:lnTo>
                    <a:pt x="2612748" y="5503129"/>
                  </a:lnTo>
                  <a:lnTo>
                    <a:pt x="2612748" y="5535565"/>
                  </a:lnTo>
                  <a:lnTo>
                    <a:pt x="2612748" y="5568001"/>
                  </a:lnTo>
                  <a:lnTo>
                    <a:pt x="2595751" y="5605843"/>
                  </a:lnTo>
                  <a:lnTo>
                    <a:pt x="2561832" y="5627467"/>
                  </a:lnTo>
                  <a:lnTo>
                    <a:pt x="2561832" y="5703151"/>
                  </a:lnTo>
                  <a:lnTo>
                    <a:pt x="2561832" y="5778835"/>
                  </a:lnTo>
                  <a:lnTo>
                    <a:pt x="2544835" y="5854520"/>
                  </a:lnTo>
                  <a:lnTo>
                    <a:pt x="2544835" y="5930204"/>
                  </a:lnTo>
                  <a:lnTo>
                    <a:pt x="2510916" y="5941016"/>
                  </a:lnTo>
                  <a:lnTo>
                    <a:pt x="2493994" y="5962640"/>
                  </a:lnTo>
                  <a:lnTo>
                    <a:pt x="2460000" y="5984264"/>
                  </a:lnTo>
                  <a:lnTo>
                    <a:pt x="2443078" y="5995076"/>
                  </a:lnTo>
                  <a:lnTo>
                    <a:pt x="2409158" y="6016700"/>
                  </a:lnTo>
                  <a:lnTo>
                    <a:pt x="2392162" y="6038324"/>
                  </a:lnTo>
                  <a:lnTo>
                    <a:pt x="2358242" y="6049136"/>
                  </a:lnTo>
                  <a:lnTo>
                    <a:pt x="2341245" y="6070760"/>
                  </a:lnTo>
                  <a:lnTo>
                    <a:pt x="2341245" y="6081572"/>
                  </a:lnTo>
                  <a:lnTo>
                    <a:pt x="2341245" y="6103196"/>
                  </a:lnTo>
                  <a:lnTo>
                    <a:pt x="2341245" y="6124820"/>
                  </a:lnTo>
                  <a:lnTo>
                    <a:pt x="2341245" y="6146444"/>
                  </a:lnTo>
                  <a:lnTo>
                    <a:pt x="2358242" y="6157256"/>
                  </a:lnTo>
                  <a:lnTo>
                    <a:pt x="2375165" y="6168068"/>
                  </a:lnTo>
                  <a:lnTo>
                    <a:pt x="2392162" y="6168068"/>
                  </a:lnTo>
                  <a:lnTo>
                    <a:pt x="2426081" y="6178880"/>
                  </a:lnTo>
                  <a:lnTo>
                    <a:pt x="2443078" y="6178880"/>
                  </a:lnTo>
                  <a:lnTo>
                    <a:pt x="2476997" y="6189692"/>
                  </a:lnTo>
                  <a:lnTo>
                    <a:pt x="2510916" y="6189692"/>
                  </a:lnTo>
                  <a:lnTo>
                    <a:pt x="2527913" y="6200504"/>
                  </a:lnTo>
                  <a:lnTo>
                    <a:pt x="2561832" y="6200504"/>
                  </a:lnTo>
                  <a:lnTo>
                    <a:pt x="2595751" y="6200504"/>
                  </a:lnTo>
                  <a:lnTo>
                    <a:pt x="2612748" y="6211317"/>
                  </a:lnTo>
                  <a:lnTo>
                    <a:pt x="2646667" y="6211317"/>
                  </a:lnTo>
                  <a:lnTo>
                    <a:pt x="2680587" y="6222129"/>
                  </a:lnTo>
                  <a:lnTo>
                    <a:pt x="2697584" y="6222129"/>
                  </a:lnTo>
                  <a:lnTo>
                    <a:pt x="2731503" y="6222129"/>
                  </a:lnTo>
                  <a:lnTo>
                    <a:pt x="2748425" y="6232941"/>
                  </a:lnTo>
                  <a:lnTo>
                    <a:pt x="2782344" y="6232941"/>
                  </a:lnTo>
                  <a:lnTo>
                    <a:pt x="2799341" y="6243753"/>
                  </a:lnTo>
                  <a:lnTo>
                    <a:pt x="2816338" y="6254565"/>
                  </a:lnTo>
                  <a:lnTo>
                    <a:pt x="2833260" y="6276189"/>
                  </a:lnTo>
                  <a:lnTo>
                    <a:pt x="2850257" y="6297813"/>
                  </a:lnTo>
                  <a:lnTo>
                    <a:pt x="2867180" y="6330249"/>
                  </a:lnTo>
                  <a:lnTo>
                    <a:pt x="2867180" y="6351873"/>
                  </a:lnTo>
                  <a:lnTo>
                    <a:pt x="2884177" y="6373497"/>
                  </a:lnTo>
                  <a:lnTo>
                    <a:pt x="2901173" y="6395102"/>
                  </a:lnTo>
                  <a:lnTo>
                    <a:pt x="2918096" y="6427538"/>
                  </a:lnTo>
                  <a:lnTo>
                    <a:pt x="2918096" y="6454568"/>
                  </a:lnTo>
                  <a:lnTo>
                    <a:pt x="2935093" y="6454568"/>
                  </a:lnTo>
                  <a:lnTo>
                    <a:pt x="3002931" y="6454568"/>
                  </a:lnTo>
                  <a:lnTo>
                    <a:pt x="3019928" y="6454568"/>
                  </a:lnTo>
                  <a:lnTo>
                    <a:pt x="3036850" y="6443756"/>
                  </a:lnTo>
                  <a:lnTo>
                    <a:pt x="3053847" y="6443756"/>
                  </a:lnTo>
                  <a:lnTo>
                    <a:pt x="3070769" y="6427538"/>
                  </a:lnTo>
                  <a:lnTo>
                    <a:pt x="3087766" y="6416726"/>
                  </a:lnTo>
                  <a:lnTo>
                    <a:pt x="3104689" y="6395102"/>
                  </a:lnTo>
                  <a:lnTo>
                    <a:pt x="3104689" y="6384290"/>
                  </a:lnTo>
                  <a:lnTo>
                    <a:pt x="3121686" y="6373497"/>
                  </a:lnTo>
                  <a:lnTo>
                    <a:pt x="3138682" y="6351873"/>
                  </a:lnTo>
                  <a:lnTo>
                    <a:pt x="3138682" y="6341061"/>
                  </a:lnTo>
                  <a:lnTo>
                    <a:pt x="3172602" y="6330249"/>
                  </a:lnTo>
                  <a:lnTo>
                    <a:pt x="3189524" y="6319437"/>
                  </a:lnTo>
                  <a:lnTo>
                    <a:pt x="3206521" y="6308625"/>
                  </a:lnTo>
                  <a:lnTo>
                    <a:pt x="3240440" y="6297813"/>
                  </a:lnTo>
                  <a:lnTo>
                    <a:pt x="3257437" y="6297813"/>
                  </a:lnTo>
                  <a:lnTo>
                    <a:pt x="3282858" y="6287001"/>
                  </a:lnTo>
                  <a:lnTo>
                    <a:pt x="3316777" y="6287001"/>
                  </a:lnTo>
                  <a:lnTo>
                    <a:pt x="3333774" y="6276189"/>
                  </a:lnTo>
                  <a:lnTo>
                    <a:pt x="3367693" y="6276189"/>
                  </a:lnTo>
                  <a:lnTo>
                    <a:pt x="3401612" y="6265377"/>
                  </a:lnTo>
                  <a:lnTo>
                    <a:pt x="3418609" y="6265377"/>
                  </a:lnTo>
                  <a:lnTo>
                    <a:pt x="3452528" y="6265377"/>
                  </a:lnTo>
                  <a:lnTo>
                    <a:pt x="3469525" y="6254565"/>
                  </a:lnTo>
                  <a:lnTo>
                    <a:pt x="3503444" y="6254565"/>
                  </a:lnTo>
                  <a:lnTo>
                    <a:pt x="3520367" y="6243753"/>
                  </a:lnTo>
                  <a:lnTo>
                    <a:pt x="3554286" y="6243753"/>
                  </a:lnTo>
                  <a:lnTo>
                    <a:pt x="3605202" y="6232941"/>
                  </a:lnTo>
                  <a:lnTo>
                    <a:pt x="3639121" y="6222129"/>
                  </a:lnTo>
                  <a:lnTo>
                    <a:pt x="3673041" y="6200504"/>
                  </a:lnTo>
                  <a:lnTo>
                    <a:pt x="3707034" y="6178880"/>
                  </a:lnTo>
                  <a:lnTo>
                    <a:pt x="3723957" y="6157256"/>
                  </a:lnTo>
                  <a:lnTo>
                    <a:pt x="3757876" y="6124820"/>
                  </a:lnTo>
                  <a:lnTo>
                    <a:pt x="3774873" y="6103196"/>
                  </a:lnTo>
                  <a:lnTo>
                    <a:pt x="3808792" y="6081572"/>
                  </a:lnTo>
                  <a:lnTo>
                    <a:pt x="3808792" y="6059948"/>
                  </a:lnTo>
                  <a:lnTo>
                    <a:pt x="3808792" y="6027512"/>
                  </a:lnTo>
                  <a:lnTo>
                    <a:pt x="3808792" y="6005888"/>
                  </a:lnTo>
                  <a:lnTo>
                    <a:pt x="3791870" y="5973452"/>
                  </a:lnTo>
                  <a:lnTo>
                    <a:pt x="3791870" y="5951828"/>
                  </a:lnTo>
                  <a:lnTo>
                    <a:pt x="3791870" y="5941016"/>
                  </a:lnTo>
                  <a:lnTo>
                    <a:pt x="3774873" y="5930204"/>
                  </a:lnTo>
                  <a:lnTo>
                    <a:pt x="3757876" y="5919392"/>
                  </a:lnTo>
                  <a:lnTo>
                    <a:pt x="3757876" y="5908580"/>
                  </a:lnTo>
                  <a:lnTo>
                    <a:pt x="3740954" y="5897768"/>
                  </a:lnTo>
                  <a:lnTo>
                    <a:pt x="3723957" y="5886956"/>
                  </a:lnTo>
                  <a:lnTo>
                    <a:pt x="3707034" y="5886956"/>
                  </a:lnTo>
                  <a:lnTo>
                    <a:pt x="3707034" y="5854520"/>
                  </a:lnTo>
                  <a:lnTo>
                    <a:pt x="3690037" y="5822084"/>
                  </a:lnTo>
                  <a:lnTo>
                    <a:pt x="3690037" y="5800460"/>
                  </a:lnTo>
                  <a:lnTo>
                    <a:pt x="3690037" y="5768023"/>
                  </a:lnTo>
                  <a:lnTo>
                    <a:pt x="3673041" y="5768023"/>
                  </a:lnTo>
                  <a:lnTo>
                    <a:pt x="3673041" y="5757211"/>
                  </a:lnTo>
                  <a:lnTo>
                    <a:pt x="3656118" y="5757211"/>
                  </a:lnTo>
                  <a:lnTo>
                    <a:pt x="3656118" y="5746399"/>
                  </a:lnTo>
                  <a:lnTo>
                    <a:pt x="3639121" y="5746399"/>
                  </a:lnTo>
                  <a:lnTo>
                    <a:pt x="3639121" y="5735587"/>
                  </a:lnTo>
                  <a:lnTo>
                    <a:pt x="3622199" y="5735587"/>
                  </a:lnTo>
                  <a:lnTo>
                    <a:pt x="3622199" y="5713963"/>
                  </a:lnTo>
                  <a:lnTo>
                    <a:pt x="3622199" y="5681527"/>
                  </a:lnTo>
                  <a:lnTo>
                    <a:pt x="3622199" y="5649091"/>
                  </a:lnTo>
                  <a:lnTo>
                    <a:pt x="3605202" y="5627467"/>
                  </a:lnTo>
                  <a:lnTo>
                    <a:pt x="3605202" y="5595031"/>
                  </a:lnTo>
                  <a:lnTo>
                    <a:pt x="3588280" y="5557189"/>
                  </a:lnTo>
                  <a:lnTo>
                    <a:pt x="3571283" y="5535565"/>
                  </a:lnTo>
                  <a:lnTo>
                    <a:pt x="3537364" y="5503129"/>
                  </a:lnTo>
                  <a:lnTo>
                    <a:pt x="3537364" y="5492317"/>
                  </a:lnTo>
                  <a:lnTo>
                    <a:pt x="3537364" y="5470693"/>
                  </a:lnTo>
                  <a:lnTo>
                    <a:pt x="3554286" y="5459881"/>
                  </a:lnTo>
                  <a:lnTo>
                    <a:pt x="3554286" y="5438257"/>
                  </a:lnTo>
                  <a:lnTo>
                    <a:pt x="3571283" y="5427445"/>
                  </a:lnTo>
                  <a:lnTo>
                    <a:pt x="3588280" y="5405821"/>
                  </a:lnTo>
                  <a:lnTo>
                    <a:pt x="3605202" y="5395009"/>
                  </a:lnTo>
                  <a:lnTo>
                    <a:pt x="3622199" y="5373384"/>
                  </a:lnTo>
                  <a:lnTo>
                    <a:pt x="3656118" y="5373384"/>
                  </a:lnTo>
                  <a:lnTo>
                    <a:pt x="3673041" y="5362572"/>
                  </a:lnTo>
                  <a:lnTo>
                    <a:pt x="3707034" y="5351760"/>
                  </a:lnTo>
                  <a:lnTo>
                    <a:pt x="3723957" y="5340948"/>
                  </a:lnTo>
                  <a:lnTo>
                    <a:pt x="3757876" y="5330136"/>
                  </a:lnTo>
                  <a:lnTo>
                    <a:pt x="3774873" y="5308512"/>
                  </a:lnTo>
                  <a:lnTo>
                    <a:pt x="3808792" y="5297700"/>
                  </a:lnTo>
                  <a:lnTo>
                    <a:pt x="3825789" y="5286888"/>
                  </a:lnTo>
                  <a:lnTo>
                    <a:pt x="3859708" y="5276076"/>
                  </a:lnTo>
                  <a:lnTo>
                    <a:pt x="3876630" y="5254452"/>
                  </a:lnTo>
                  <a:lnTo>
                    <a:pt x="3910624" y="5243640"/>
                  </a:lnTo>
                  <a:lnTo>
                    <a:pt x="3927546" y="5232828"/>
                  </a:lnTo>
                  <a:lnTo>
                    <a:pt x="3961466" y="5222016"/>
                  </a:lnTo>
                  <a:lnTo>
                    <a:pt x="3978463" y="5211204"/>
                  </a:lnTo>
                  <a:lnTo>
                    <a:pt x="4012382" y="5200392"/>
                  </a:lnTo>
                  <a:lnTo>
                    <a:pt x="4046301" y="5189580"/>
                  </a:lnTo>
                  <a:lnTo>
                    <a:pt x="4063298" y="5200392"/>
                  </a:lnTo>
                  <a:lnTo>
                    <a:pt x="4080220" y="5200392"/>
                  </a:lnTo>
                  <a:lnTo>
                    <a:pt x="4080220" y="5211204"/>
                  </a:lnTo>
                  <a:lnTo>
                    <a:pt x="4097217" y="5211204"/>
                  </a:lnTo>
                  <a:lnTo>
                    <a:pt x="4114214" y="5222016"/>
                  </a:lnTo>
                  <a:lnTo>
                    <a:pt x="4131136" y="5232828"/>
                  </a:lnTo>
                  <a:lnTo>
                    <a:pt x="4165056" y="5243640"/>
                  </a:lnTo>
                  <a:lnTo>
                    <a:pt x="4199049" y="5232828"/>
                  </a:lnTo>
                  <a:lnTo>
                    <a:pt x="4232969" y="5232828"/>
                  </a:lnTo>
                  <a:lnTo>
                    <a:pt x="4266888" y="5222016"/>
                  </a:lnTo>
                  <a:lnTo>
                    <a:pt x="4300807" y="5222016"/>
                  </a:lnTo>
                  <a:lnTo>
                    <a:pt x="4334726" y="5211204"/>
                  </a:lnTo>
                  <a:lnTo>
                    <a:pt x="4368645" y="5200392"/>
                  </a:lnTo>
                  <a:lnTo>
                    <a:pt x="4402639" y="5200392"/>
                  </a:lnTo>
                  <a:lnTo>
                    <a:pt x="4453481" y="5232828"/>
                  </a:lnTo>
                  <a:lnTo>
                    <a:pt x="4504397" y="5265264"/>
                  </a:lnTo>
                  <a:lnTo>
                    <a:pt x="4538316" y="5297700"/>
                  </a:lnTo>
                  <a:lnTo>
                    <a:pt x="4580734" y="5330136"/>
                  </a:lnTo>
                  <a:lnTo>
                    <a:pt x="4614653" y="5373384"/>
                  </a:lnTo>
                  <a:lnTo>
                    <a:pt x="4631650" y="5405821"/>
                  </a:lnTo>
                  <a:lnTo>
                    <a:pt x="4665569" y="5438257"/>
                  </a:lnTo>
                  <a:lnTo>
                    <a:pt x="4716485" y="5470693"/>
                  </a:lnTo>
                  <a:lnTo>
                    <a:pt x="4716485" y="5492317"/>
                  </a:lnTo>
                  <a:lnTo>
                    <a:pt x="4733407" y="5524753"/>
                  </a:lnTo>
                  <a:lnTo>
                    <a:pt x="4733407" y="5546377"/>
                  </a:lnTo>
                  <a:lnTo>
                    <a:pt x="4750404" y="5568001"/>
                  </a:lnTo>
                  <a:lnTo>
                    <a:pt x="4733407" y="5595031"/>
                  </a:lnTo>
                  <a:lnTo>
                    <a:pt x="4716485" y="5605843"/>
                  </a:lnTo>
                  <a:lnTo>
                    <a:pt x="4699488" y="5605843"/>
                  </a:lnTo>
                  <a:lnTo>
                    <a:pt x="4682566" y="5616655"/>
                  </a:lnTo>
                  <a:lnTo>
                    <a:pt x="4665569" y="5616655"/>
                  </a:lnTo>
                  <a:lnTo>
                    <a:pt x="4665569" y="5627467"/>
                  </a:lnTo>
                  <a:lnTo>
                    <a:pt x="4665569" y="5659903"/>
                  </a:lnTo>
                  <a:lnTo>
                    <a:pt x="4665569" y="5692339"/>
                  </a:lnTo>
                  <a:lnTo>
                    <a:pt x="4648572" y="5735587"/>
                  </a:lnTo>
                  <a:lnTo>
                    <a:pt x="4648572" y="5768023"/>
                  </a:lnTo>
                  <a:lnTo>
                    <a:pt x="4631650" y="5778835"/>
                  </a:lnTo>
                  <a:lnTo>
                    <a:pt x="4631650" y="5789647"/>
                  </a:lnTo>
                  <a:lnTo>
                    <a:pt x="4614653" y="5789647"/>
                  </a:lnTo>
                  <a:lnTo>
                    <a:pt x="4597731" y="5800460"/>
                  </a:lnTo>
                  <a:lnTo>
                    <a:pt x="4580734" y="5811272"/>
                  </a:lnTo>
                  <a:lnTo>
                    <a:pt x="4555313" y="5811272"/>
                  </a:lnTo>
                  <a:lnTo>
                    <a:pt x="4555313" y="5822084"/>
                  </a:lnTo>
                  <a:lnTo>
                    <a:pt x="4521394" y="5865332"/>
                  </a:lnTo>
                  <a:lnTo>
                    <a:pt x="4504397" y="5897768"/>
                  </a:lnTo>
                  <a:lnTo>
                    <a:pt x="4487400" y="5941016"/>
                  </a:lnTo>
                  <a:lnTo>
                    <a:pt x="4453481" y="5984264"/>
                  </a:lnTo>
                  <a:lnTo>
                    <a:pt x="4436558" y="6027512"/>
                  </a:lnTo>
                  <a:lnTo>
                    <a:pt x="4419561" y="6070760"/>
                  </a:lnTo>
                  <a:lnTo>
                    <a:pt x="4436558" y="6114008"/>
                  </a:lnTo>
                  <a:lnTo>
                    <a:pt x="4453481" y="6157256"/>
                  </a:lnTo>
                  <a:lnTo>
                    <a:pt x="4470478" y="6168068"/>
                  </a:lnTo>
                  <a:lnTo>
                    <a:pt x="4504397" y="6178880"/>
                  </a:lnTo>
                  <a:lnTo>
                    <a:pt x="4538316" y="6200504"/>
                  </a:lnTo>
                  <a:lnTo>
                    <a:pt x="4580734" y="6200504"/>
                  </a:lnTo>
                  <a:lnTo>
                    <a:pt x="4614653" y="6211317"/>
                  </a:lnTo>
                  <a:lnTo>
                    <a:pt x="4648572" y="6222129"/>
                  </a:lnTo>
                  <a:lnTo>
                    <a:pt x="4699488" y="6232941"/>
                  </a:lnTo>
                  <a:lnTo>
                    <a:pt x="4733407" y="6243753"/>
                  </a:lnTo>
                  <a:lnTo>
                    <a:pt x="4767401" y="6243753"/>
                  </a:lnTo>
                  <a:lnTo>
                    <a:pt x="4801320" y="6254565"/>
                  </a:lnTo>
                  <a:lnTo>
                    <a:pt x="4835240" y="6265377"/>
                  </a:lnTo>
                  <a:lnTo>
                    <a:pt x="4886156" y="6276189"/>
                  </a:lnTo>
                  <a:lnTo>
                    <a:pt x="4920075" y="6287001"/>
                  </a:lnTo>
                  <a:lnTo>
                    <a:pt x="4953994" y="6297813"/>
                  </a:lnTo>
                  <a:lnTo>
                    <a:pt x="4970991" y="6308625"/>
                  </a:lnTo>
                  <a:lnTo>
                    <a:pt x="5004910" y="6319437"/>
                  </a:lnTo>
                  <a:lnTo>
                    <a:pt x="5021833" y="6330249"/>
                  </a:lnTo>
                  <a:lnTo>
                    <a:pt x="5038829" y="6351873"/>
                  </a:lnTo>
                  <a:lnTo>
                    <a:pt x="5055752" y="6373497"/>
                  </a:lnTo>
                  <a:lnTo>
                    <a:pt x="5055752" y="6384290"/>
                  </a:lnTo>
                  <a:lnTo>
                    <a:pt x="5072749" y="6405914"/>
                  </a:lnTo>
                  <a:lnTo>
                    <a:pt x="5089746" y="6427538"/>
                  </a:lnTo>
                  <a:lnTo>
                    <a:pt x="5106668" y="6443756"/>
                  </a:lnTo>
                  <a:lnTo>
                    <a:pt x="5123665" y="6465380"/>
                  </a:lnTo>
                  <a:lnTo>
                    <a:pt x="5140587" y="6465380"/>
                  </a:lnTo>
                  <a:lnTo>
                    <a:pt x="5157584" y="6465380"/>
                  </a:lnTo>
                  <a:lnTo>
                    <a:pt x="5174506" y="6465380"/>
                  </a:lnTo>
                  <a:lnTo>
                    <a:pt x="5191503" y="6454568"/>
                  </a:lnTo>
                  <a:lnTo>
                    <a:pt x="5225422" y="6427538"/>
                  </a:lnTo>
                  <a:lnTo>
                    <a:pt x="5242419" y="6405914"/>
                  </a:lnTo>
                  <a:lnTo>
                    <a:pt x="5276339" y="6384290"/>
                  </a:lnTo>
                  <a:lnTo>
                    <a:pt x="5293335" y="6362685"/>
                  </a:lnTo>
                  <a:lnTo>
                    <a:pt x="5310258" y="6330249"/>
                  </a:lnTo>
                  <a:lnTo>
                    <a:pt x="5327255" y="6308625"/>
                  </a:lnTo>
                  <a:lnTo>
                    <a:pt x="5361174" y="6276189"/>
                  </a:lnTo>
                  <a:lnTo>
                    <a:pt x="5395093" y="6276189"/>
                  </a:lnTo>
                  <a:lnTo>
                    <a:pt x="5429012" y="6265377"/>
                  </a:lnTo>
                  <a:lnTo>
                    <a:pt x="5462931" y="6254565"/>
                  </a:lnTo>
                  <a:lnTo>
                    <a:pt x="5496925" y="6243753"/>
                  </a:lnTo>
                  <a:lnTo>
                    <a:pt x="5530844" y="6243753"/>
                  </a:lnTo>
                  <a:lnTo>
                    <a:pt x="5581686" y="6232941"/>
                  </a:lnTo>
                  <a:lnTo>
                    <a:pt x="5615680" y="6222129"/>
                  </a:lnTo>
                  <a:lnTo>
                    <a:pt x="5649599" y="6222129"/>
                  </a:lnTo>
                  <a:lnTo>
                    <a:pt x="5700515" y="6211317"/>
                  </a:lnTo>
                  <a:lnTo>
                    <a:pt x="5734434" y="6200504"/>
                  </a:lnTo>
                  <a:lnTo>
                    <a:pt x="5768354" y="6200504"/>
                  </a:lnTo>
                  <a:lnTo>
                    <a:pt x="5819270" y="6189692"/>
                  </a:lnTo>
                  <a:lnTo>
                    <a:pt x="5853189" y="6178880"/>
                  </a:lnTo>
                  <a:lnTo>
                    <a:pt x="5912529" y="6178880"/>
                  </a:lnTo>
                  <a:lnTo>
                    <a:pt x="5946448" y="6168068"/>
                  </a:lnTo>
                  <a:lnTo>
                    <a:pt x="5980442" y="6157256"/>
                  </a:lnTo>
                  <a:lnTo>
                    <a:pt x="6014361" y="6146444"/>
                  </a:lnTo>
                  <a:lnTo>
                    <a:pt x="6031283" y="6135632"/>
                  </a:lnTo>
                  <a:lnTo>
                    <a:pt x="6031283" y="6114008"/>
                  </a:lnTo>
                  <a:lnTo>
                    <a:pt x="6048280" y="6103196"/>
                  </a:lnTo>
                  <a:lnTo>
                    <a:pt x="6048280" y="6081572"/>
                  </a:lnTo>
                  <a:lnTo>
                    <a:pt x="6048280" y="6059948"/>
                  </a:lnTo>
                  <a:lnTo>
                    <a:pt x="6048280" y="6038324"/>
                  </a:lnTo>
                  <a:lnTo>
                    <a:pt x="6065277" y="6016700"/>
                  </a:lnTo>
                  <a:lnTo>
                    <a:pt x="6082199" y="6005888"/>
                  </a:lnTo>
                  <a:lnTo>
                    <a:pt x="6099196" y="6005888"/>
                  </a:lnTo>
                  <a:lnTo>
                    <a:pt x="6116119" y="6005888"/>
                  </a:lnTo>
                  <a:lnTo>
                    <a:pt x="6099196" y="5995076"/>
                  </a:lnTo>
                  <a:lnTo>
                    <a:pt x="6099196" y="5984264"/>
                  </a:lnTo>
                  <a:lnTo>
                    <a:pt x="6082199" y="5973452"/>
                  </a:lnTo>
                  <a:lnTo>
                    <a:pt x="6065277" y="5962640"/>
                  </a:lnTo>
                  <a:lnTo>
                    <a:pt x="6048280" y="5962640"/>
                  </a:lnTo>
                  <a:lnTo>
                    <a:pt x="6031283" y="5962640"/>
                  </a:lnTo>
                  <a:lnTo>
                    <a:pt x="6014361" y="5951828"/>
                  </a:lnTo>
                  <a:lnTo>
                    <a:pt x="5997364" y="5908580"/>
                  </a:lnTo>
                  <a:lnTo>
                    <a:pt x="5980442" y="5876144"/>
                  </a:lnTo>
                  <a:lnTo>
                    <a:pt x="5980442" y="5692339"/>
                  </a:lnTo>
                  <a:lnTo>
                    <a:pt x="5963445" y="5659903"/>
                  </a:lnTo>
                  <a:lnTo>
                    <a:pt x="5946448" y="5649091"/>
                  </a:lnTo>
                  <a:lnTo>
                    <a:pt x="5929526" y="5649091"/>
                  </a:lnTo>
                  <a:lnTo>
                    <a:pt x="5912529" y="5638279"/>
                  </a:lnTo>
                  <a:lnTo>
                    <a:pt x="5870111" y="5638279"/>
                  </a:lnTo>
                  <a:lnTo>
                    <a:pt x="5853189" y="5627467"/>
                  </a:lnTo>
                  <a:lnTo>
                    <a:pt x="5819270" y="5627467"/>
                  </a:lnTo>
                  <a:lnTo>
                    <a:pt x="5802273" y="5627467"/>
                  </a:lnTo>
                  <a:lnTo>
                    <a:pt x="5785276" y="5616655"/>
                  </a:lnTo>
                  <a:lnTo>
                    <a:pt x="5785276" y="5595031"/>
                  </a:lnTo>
                  <a:lnTo>
                    <a:pt x="5785276" y="5568001"/>
                  </a:lnTo>
                  <a:lnTo>
                    <a:pt x="5802273" y="5546377"/>
                  </a:lnTo>
                  <a:lnTo>
                    <a:pt x="5819270" y="5524753"/>
                  </a:lnTo>
                  <a:lnTo>
                    <a:pt x="5836192" y="5513941"/>
                  </a:lnTo>
                  <a:lnTo>
                    <a:pt x="5853189" y="5492317"/>
                  </a:lnTo>
                  <a:lnTo>
                    <a:pt x="5870111" y="5470693"/>
                  </a:lnTo>
                  <a:lnTo>
                    <a:pt x="5895606" y="5459881"/>
                  </a:lnTo>
                  <a:lnTo>
                    <a:pt x="5912529" y="5449069"/>
                  </a:lnTo>
                  <a:lnTo>
                    <a:pt x="5912529" y="5438257"/>
                  </a:lnTo>
                  <a:lnTo>
                    <a:pt x="5912529" y="5416633"/>
                  </a:lnTo>
                  <a:lnTo>
                    <a:pt x="5912529" y="5405821"/>
                  </a:lnTo>
                  <a:lnTo>
                    <a:pt x="5895606" y="5395009"/>
                  </a:lnTo>
                  <a:lnTo>
                    <a:pt x="5895606" y="5373384"/>
                  </a:lnTo>
                  <a:lnTo>
                    <a:pt x="5870111" y="5362572"/>
                  </a:lnTo>
                  <a:lnTo>
                    <a:pt x="5853189" y="5351760"/>
                  </a:lnTo>
                  <a:lnTo>
                    <a:pt x="5853189" y="5330136"/>
                  </a:lnTo>
                  <a:lnTo>
                    <a:pt x="5870111" y="5308512"/>
                  </a:lnTo>
                  <a:lnTo>
                    <a:pt x="5895606" y="5286888"/>
                  </a:lnTo>
                  <a:lnTo>
                    <a:pt x="5912529" y="5276076"/>
                  </a:lnTo>
                  <a:lnTo>
                    <a:pt x="5946448" y="5265264"/>
                  </a:lnTo>
                  <a:lnTo>
                    <a:pt x="5963445" y="5254452"/>
                  </a:lnTo>
                  <a:lnTo>
                    <a:pt x="5980442" y="5243640"/>
                  </a:lnTo>
                  <a:lnTo>
                    <a:pt x="6014361" y="5222016"/>
                  </a:lnTo>
                  <a:lnTo>
                    <a:pt x="6031283" y="5189580"/>
                  </a:lnTo>
                  <a:lnTo>
                    <a:pt x="6031283" y="5157191"/>
                  </a:lnTo>
                  <a:lnTo>
                    <a:pt x="6048280" y="5124755"/>
                  </a:lnTo>
                  <a:lnTo>
                    <a:pt x="6048280" y="5081507"/>
                  </a:lnTo>
                  <a:lnTo>
                    <a:pt x="6082199" y="5070695"/>
                  </a:lnTo>
                  <a:lnTo>
                    <a:pt x="6099196" y="5049071"/>
                  </a:lnTo>
                  <a:lnTo>
                    <a:pt x="6133116" y="5038259"/>
                  </a:lnTo>
                  <a:lnTo>
                    <a:pt x="6167035" y="5027447"/>
                  </a:lnTo>
                  <a:lnTo>
                    <a:pt x="6200954" y="5016635"/>
                  </a:lnTo>
                  <a:lnTo>
                    <a:pt x="6234873" y="5005823"/>
                  </a:lnTo>
                  <a:lnTo>
                    <a:pt x="6268867" y="5005823"/>
                  </a:lnTo>
                  <a:lnTo>
                    <a:pt x="6302786" y="4995011"/>
                  </a:lnTo>
                  <a:lnTo>
                    <a:pt x="6336705" y="4995011"/>
                  </a:lnTo>
                  <a:lnTo>
                    <a:pt x="6370625" y="4995011"/>
                  </a:lnTo>
                  <a:lnTo>
                    <a:pt x="6404544" y="4995011"/>
                  </a:lnTo>
                  <a:lnTo>
                    <a:pt x="6438463" y="4984199"/>
                  </a:lnTo>
                  <a:lnTo>
                    <a:pt x="6489379" y="4984199"/>
                  </a:lnTo>
                  <a:lnTo>
                    <a:pt x="6523298" y="4984199"/>
                  </a:lnTo>
                  <a:lnTo>
                    <a:pt x="6557218" y="4995011"/>
                  </a:lnTo>
                  <a:lnTo>
                    <a:pt x="6591211" y="4995011"/>
                  </a:lnTo>
                  <a:lnTo>
                    <a:pt x="6625131" y="4995011"/>
                  </a:lnTo>
                  <a:lnTo>
                    <a:pt x="6659050" y="5005823"/>
                  </a:lnTo>
                  <a:lnTo>
                    <a:pt x="6675972" y="5005823"/>
                  </a:lnTo>
                  <a:lnTo>
                    <a:pt x="6709966" y="5027447"/>
                  </a:lnTo>
                  <a:lnTo>
                    <a:pt x="6726888" y="5038259"/>
                  </a:lnTo>
                  <a:lnTo>
                    <a:pt x="6743885" y="5049071"/>
                  </a:lnTo>
                  <a:lnTo>
                    <a:pt x="6760807" y="5059883"/>
                  </a:lnTo>
                  <a:lnTo>
                    <a:pt x="6777804" y="5081507"/>
                  </a:lnTo>
                  <a:lnTo>
                    <a:pt x="6794801" y="5092319"/>
                  </a:lnTo>
                  <a:lnTo>
                    <a:pt x="6811723" y="5113943"/>
                  </a:lnTo>
                  <a:lnTo>
                    <a:pt x="6828720" y="5124755"/>
                  </a:lnTo>
                  <a:lnTo>
                    <a:pt x="6845643" y="5146379"/>
                  </a:lnTo>
                  <a:lnTo>
                    <a:pt x="6862640" y="5157191"/>
                  </a:lnTo>
                  <a:lnTo>
                    <a:pt x="6879562" y="5178815"/>
                  </a:lnTo>
                  <a:lnTo>
                    <a:pt x="6896559" y="5189580"/>
                  </a:lnTo>
                  <a:lnTo>
                    <a:pt x="6930478" y="5200392"/>
                  </a:lnTo>
                  <a:lnTo>
                    <a:pt x="6981394" y="5243640"/>
                  </a:lnTo>
                  <a:lnTo>
                    <a:pt x="7015313" y="5297700"/>
                  </a:lnTo>
                  <a:lnTo>
                    <a:pt x="7049233" y="5340948"/>
                  </a:lnTo>
                  <a:lnTo>
                    <a:pt x="7049233" y="5405821"/>
                  </a:lnTo>
                  <a:lnTo>
                    <a:pt x="7049233" y="5459881"/>
                  </a:lnTo>
                  <a:lnTo>
                    <a:pt x="7049233" y="5513941"/>
                  </a:lnTo>
                  <a:lnTo>
                    <a:pt x="7032310" y="5568001"/>
                  </a:lnTo>
                  <a:lnTo>
                    <a:pt x="7032310" y="5627467"/>
                  </a:lnTo>
                  <a:lnTo>
                    <a:pt x="7032310" y="5638279"/>
                  </a:lnTo>
                  <a:lnTo>
                    <a:pt x="7015313" y="5638279"/>
                  </a:lnTo>
                  <a:lnTo>
                    <a:pt x="7015313" y="5649091"/>
                  </a:lnTo>
                  <a:lnTo>
                    <a:pt x="7015313" y="5659903"/>
                  </a:lnTo>
                  <a:lnTo>
                    <a:pt x="7015313" y="5670715"/>
                  </a:lnTo>
                  <a:lnTo>
                    <a:pt x="7015313" y="5681527"/>
                  </a:lnTo>
                  <a:lnTo>
                    <a:pt x="7015313" y="5703151"/>
                  </a:lnTo>
                  <a:lnTo>
                    <a:pt x="6998391" y="5735587"/>
                  </a:lnTo>
                  <a:lnTo>
                    <a:pt x="6981394" y="5746399"/>
                  </a:lnTo>
                  <a:lnTo>
                    <a:pt x="6947475" y="5768023"/>
                  </a:lnTo>
                  <a:lnTo>
                    <a:pt x="6930478" y="5789647"/>
                  </a:lnTo>
                  <a:lnTo>
                    <a:pt x="6896559" y="5800460"/>
                  </a:lnTo>
                  <a:lnTo>
                    <a:pt x="6862640" y="5822084"/>
                  </a:lnTo>
                  <a:lnTo>
                    <a:pt x="6828720" y="5843708"/>
                  </a:lnTo>
                  <a:lnTo>
                    <a:pt x="6811723" y="5854520"/>
                  </a:lnTo>
                  <a:lnTo>
                    <a:pt x="6794801" y="5876144"/>
                  </a:lnTo>
                  <a:lnTo>
                    <a:pt x="6794801" y="5908580"/>
                  </a:lnTo>
                  <a:lnTo>
                    <a:pt x="6777804" y="5930204"/>
                  </a:lnTo>
                  <a:lnTo>
                    <a:pt x="6794801" y="5941016"/>
                  </a:lnTo>
                  <a:lnTo>
                    <a:pt x="6794801" y="5962640"/>
                  </a:lnTo>
                  <a:lnTo>
                    <a:pt x="6811723" y="5984264"/>
                  </a:lnTo>
                  <a:lnTo>
                    <a:pt x="6828720" y="5995076"/>
                  </a:lnTo>
                  <a:lnTo>
                    <a:pt x="6845643" y="5995076"/>
                  </a:lnTo>
                  <a:lnTo>
                    <a:pt x="6845643" y="5995076"/>
                  </a:lnTo>
                  <a:lnTo>
                    <a:pt x="6862640" y="6005888"/>
                  </a:lnTo>
                  <a:lnTo>
                    <a:pt x="6879562" y="6005888"/>
                  </a:lnTo>
                  <a:lnTo>
                    <a:pt x="6896559" y="6005888"/>
                  </a:lnTo>
                  <a:lnTo>
                    <a:pt x="6930478" y="6016700"/>
                  </a:lnTo>
                  <a:lnTo>
                    <a:pt x="6947475" y="6027512"/>
                  </a:lnTo>
                  <a:lnTo>
                    <a:pt x="6947475" y="6049136"/>
                  </a:lnTo>
                  <a:lnTo>
                    <a:pt x="6964397" y="6059948"/>
                  </a:lnTo>
                  <a:lnTo>
                    <a:pt x="6964397" y="6081572"/>
                  </a:lnTo>
                  <a:lnTo>
                    <a:pt x="6964397" y="6103196"/>
                  </a:lnTo>
                  <a:lnTo>
                    <a:pt x="6981394" y="6114008"/>
                  </a:lnTo>
                  <a:lnTo>
                    <a:pt x="6998391" y="6135632"/>
                  </a:lnTo>
                  <a:lnTo>
                    <a:pt x="7015313" y="6146444"/>
                  </a:lnTo>
                  <a:lnTo>
                    <a:pt x="7049233" y="6157256"/>
                  </a:lnTo>
                  <a:lnTo>
                    <a:pt x="7083152" y="6168068"/>
                  </a:lnTo>
                  <a:lnTo>
                    <a:pt x="7100149" y="6168068"/>
                  </a:lnTo>
                  <a:lnTo>
                    <a:pt x="7134068" y="6178880"/>
                  </a:lnTo>
                  <a:lnTo>
                    <a:pt x="7167987" y="6178880"/>
                  </a:lnTo>
                  <a:lnTo>
                    <a:pt x="7210405" y="6178880"/>
                  </a:lnTo>
                  <a:lnTo>
                    <a:pt x="7244324" y="6189692"/>
                  </a:lnTo>
                  <a:lnTo>
                    <a:pt x="7278318" y="6189692"/>
                  </a:lnTo>
                  <a:lnTo>
                    <a:pt x="7312237" y="6189692"/>
                  </a:lnTo>
                  <a:lnTo>
                    <a:pt x="7346156" y="6200504"/>
                  </a:lnTo>
                  <a:lnTo>
                    <a:pt x="7380075" y="6200504"/>
                  </a:lnTo>
                  <a:lnTo>
                    <a:pt x="7413995" y="6200504"/>
                  </a:lnTo>
                  <a:lnTo>
                    <a:pt x="7447914" y="6211317"/>
                  </a:lnTo>
                  <a:lnTo>
                    <a:pt x="7498755" y="6232941"/>
                  </a:lnTo>
                  <a:lnTo>
                    <a:pt x="7533047" y="6254565"/>
                  </a:lnTo>
                  <a:lnTo>
                    <a:pt x="7566594" y="6276189"/>
                  </a:lnTo>
                  <a:lnTo>
                    <a:pt x="7583740" y="6297813"/>
                  </a:lnTo>
                  <a:lnTo>
                    <a:pt x="7617286" y="6330249"/>
                  </a:lnTo>
                  <a:lnTo>
                    <a:pt x="7651578" y="6351873"/>
                  </a:lnTo>
                  <a:lnTo>
                    <a:pt x="7668724" y="6373497"/>
                  </a:lnTo>
                  <a:lnTo>
                    <a:pt x="7702271" y="6395102"/>
                  </a:lnTo>
                  <a:lnTo>
                    <a:pt x="7719417" y="6427538"/>
                  </a:lnTo>
                  <a:lnTo>
                    <a:pt x="7736563" y="6427538"/>
                  </a:lnTo>
                  <a:lnTo>
                    <a:pt x="7752963" y="6427538"/>
                  </a:lnTo>
                  <a:lnTo>
                    <a:pt x="7770109" y="6427538"/>
                  </a:lnTo>
                  <a:lnTo>
                    <a:pt x="7821547" y="6405914"/>
                  </a:lnTo>
                  <a:lnTo>
                    <a:pt x="7872239" y="6384290"/>
                  </a:lnTo>
                  <a:lnTo>
                    <a:pt x="7922932" y="6351873"/>
                  </a:lnTo>
                  <a:lnTo>
                    <a:pt x="7957224" y="6330249"/>
                  </a:lnTo>
                  <a:lnTo>
                    <a:pt x="8007916" y="6297813"/>
                  </a:lnTo>
                  <a:lnTo>
                    <a:pt x="8025062" y="6254565"/>
                  </a:lnTo>
                  <a:lnTo>
                    <a:pt x="8058609" y="6222129"/>
                  </a:lnTo>
                  <a:lnTo>
                    <a:pt x="8092901" y="6189692"/>
                  </a:lnTo>
                  <a:lnTo>
                    <a:pt x="8109301" y="6178880"/>
                  </a:lnTo>
                  <a:lnTo>
                    <a:pt x="8126447" y="6178880"/>
                  </a:lnTo>
                  <a:lnTo>
                    <a:pt x="8143593" y="6178880"/>
                  </a:lnTo>
                  <a:lnTo>
                    <a:pt x="8160739" y="6168068"/>
                  </a:lnTo>
                  <a:lnTo>
                    <a:pt x="8194286" y="6168068"/>
                  </a:lnTo>
                  <a:lnTo>
                    <a:pt x="8211432" y="6168068"/>
                  </a:lnTo>
                  <a:lnTo>
                    <a:pt x="8228578" y="6157256"/>
                  </a:lnTo>
                  <a:lnTo>
                    <a:pt x="8244978" y="6157256"/>
                  </a:lnTo>
                  <a:lnTo>
                    <a:pt x="8262124" y="6135632"/>
                  </a:lnTo>
                  <a:lnTo>
                    <a:pt x="8262124" y="6103196"/>
                  </a:lnTo>
                  <a:lnTo>
                    <a:pt x="8262124" y="6081572"/>
                  </a:lnTo>
                  <a:lnTo>
                    <a:pt x="8244978" y="6049136"/>
                  </a:lnTo>
                  <a:lnTo>
                    <a:pt x="8211432" y="6038324"/>
                  </a:lnTo>
                  <a:lnTo>
                    <a:pt x="8177140" y="6027512"/>
                  </a:lnTo>
                  <a:lnTo>
                    <a:pt x="8143593" y="6016700"/>
                  </a:lnTo>
                  <a:lnTo>
                    <a:pt x="8109301" y="6005888"/>
                  </a:lnTo>
                  <a:lnTo>
                    <a:pt x="8075755" y="6005888"/>
                  </a:lnTo>
                  <a:lnTo>
                    <a:pt x="8025062" y="6005888"/>
                  </a:lnTo>
                  <a:lnTo>
                    <a:pt x="7990770" y="6005888"/>
                  </a:lnTo>
                  <a:lnTo>
                    <a:pt x="7957224" y="6005888"/>
                  </a:lnTo>
                  <a:lnTo>
                    <a:pt x="7940078" y="5995076"/>
                  </a:lnTo>
                  <a:lnTo>
                    <a:pt x="7922932" y="5995076"/>
                  </a:lnTo>
                  <a:lnTo>
                    <a:pt x="7922932" y="5984264"/>
                  </a:lnTo>
                  <a:lnTo>
                    <a:pt x="7905786" y="5973452"/>
                  </a:lnTo>
                  <a:lnTo>
                    <a:pt x="7905786" y="5951828"/>
                  </a:lnTo>
                  <a:lnTo>
                    <a:pt x="7905786" y="5941016"/>
                  </a:lnTo>
                  <a:lnTo>
                    <a:pt x="7905786" y="5919392"/>
                  </a:lnTo>
                  <a:lnTo>
                    <a:pt x="7905786" y="5908580"/>
                  </a:lnTo>
                  <a:lnTo>
                    <a:pt x="7889385" y="5876144"/>
                  </a:lnTo>
                  <a:lnTo>
                    <a:pt x="7872239" y="5843708"/>
                  </a:lnTo>
                  <a:lnTo>
                    <a:pt x="7872239" y="5822084"/>
                  </a:lnTo>
                  <a:lnTo>
                    <a:pt x="7855093" y="5800460"/>
                  </a:lnTo>
                  <a:lnTo>
                    <a:pt x="7821547" y="5768023"/>
                  </a:lnTo>
                  <a:lnTo>
                    <a:pt x="7804401" y="5746399"/>
                  </a:lnTo>
                  <a:lnTo>
                    <a:pt x="7787255" y="5735587"/>
                  </a:lnTo>
                  <a:lnTo>
                    <a:pt x="7752963" y="5713963"/>
                  </a:lnTo>
                  <a:lnTo>
                    <a:pt x="7770109" y="5703151"/>
                  </a:lnTo>
                  <a:lnTo>
                    <a:pt x="7770109" y="5692339"/>
                  </a:lnTo>
                  <a:lnTo>
                    <a:pt x="7787255" y="5681527"/>
                  </a:lnTo>
                  <a:lnTo>
                    <a:pt x="7787255" y="5670715"/>
                  </a:lnTo>
                  <a:lnTo>
                    <a:pt x="7804401" y="5659903"/>
                  </a:lnTo>
                  <a:lnTo>
                    <a:pt x="7804401" y="5649091"/>
                  </a:lnTo>
                  <a:lnTo>
                    <a:pt x="7821547" y="5638279"/>
                  </a:lnTo>
                  <a:lnTo>
                    <a:pt x="7821547" y="5616655"/>
                  </a:lnTo>
                  <a:lnTo>
                    <a:pt x="7787255" y="5584219"/>
                  </a:lnTo>
                  <a:lnTo>
                    <a:pt x="7787255" y="5546377"/>
                  </a:lnTo>
                  <a:lnTo>
                    <a:pt x="7770109" y="5513941"/>
                  </a:lnTo>
                  <a:lnTo>
                    <a:pt x="7770109" y="5330136"/>
                  </a:lnTo>
                  <a:lnTo>
                    <a:pt x="7752963" y="5330136"/>
                  </a:lnTo>
                  <a:lnTo>
                    <a:pt x="7736563" y="5330136"/>
                  </a:lnTo>
                  <a:lnTo>
                    <a:pt x="7719417" y="5330136"/>
                  </a:lnTo>
                  <a:lnTo>
                    <a:pt x="7702271" y="5330136"/>
                  </a:lnTo>
                  <a:lnTo>
                    <a:pt x="7685125" y="5330136"/>
                  </a:lnTo>
                  <a:lnTo>
                    <a:pt x="7668724" y="5330136"/>
                  </a:lnTo>
                  <a:lnTo>
                    <a:pt x="7651578" y="5330136"/>
                  </a:lnTo>
                  <a:lnTo>
                    <a:pt x="7634432" y="5330136"/>
                  </a:lnTo>
                  <a:lnTo>
                    <a:pt x="7617286" y="5330136"/>
                  </a:lnTo>
                  <a:lnTo>
                    <a:pt x="7600886" y="5319324"/>
                  </a:lnTo>
                  <a:lnTo>
                    <a:pt x="7583740" y="5319324"/>
                  </a:lnTo>
                  <a:lnTo>
                    <a:pt x="7583740" y="5276076"/>
                  </a:lnTo>
                  <a:lnTo>
                    <a:pt x="7600886" y="5254452"/>
                  </a:lnTo>
                  <a:lnTo>
                    <a:pt x="7617286" y="5232828"/>
                  </a:lnTo>
                  <a:lnTo>
                    <a:pt x="7634432" y="5222016"/>
                  </a:lnTo>
                  <a:lnTo>
                    <a:pt x="7668724" y="5211204"/>
                  </a:lnTo>
                  <a:lnTo>
                    <a:pt x="7685125" y="5189580"/>
                  </a:lnTo>
                  <a:lnTo>
                    <a:pt x="7719417" y="5178815"/>
                  </a:lnTo>
                  <a:lnTo>
                    <a:pt x="7752963" y="5178815"/>
                  </a:lnTo>
                  <a:lnTo>
                    <a:pt x="7770109" y="5168003"/>
                  </a:lnTo>
                  <a:lnTo>
                    <a:pt x="7804401" y="5157191"/>
                  </a:lnTo>
                  <a:lnTo>
                    <a:pt x="7837947" y="5146379"/>
                  </a:lnTo>
                  <a:lnTo>
                    <a:pt x="7872239" y="5135567"/>
                  </a:lnTo>
                  <a:lnTo>
                    <a:pt x="7905786" y="5135567"/>
                  </a:lnTo>
                  <a:lnTo>
                    <a:pt x="7940078" y="5124755"/>
                  </a:lnTo>
                  <a:lnTo>
                    <a:pt x="7973624" y="5113943"/>
                  </a:lnTo>
                  <a:lnTo>
                    <a:pt x="8007916" y="5103131"/>
                  </a:lnTo>
                  <a:lnTo>
                    <a:pt x="8025062" y="5081507"/>
                  </a:lnTo>
                  <a:lnTo>
                    <a:pt x="8058609" y="5070695"/>
                  </a:lnTo>
                  <a:lnTo>
                    <a:pt x="8109301" y="5059883"/>
                  </a:lnTo>
                  <a:lnTo>
                    <a:pt x="8143593" y="5049071"/>
                  </a:lnTo>
                  <a:lnTo>
                    <a:pt x="8177140" y="5038259"/>
                  </a:lnTo>
                  <a:lnTo>
                    <a:pt x="8228578" y="5027447"/>
                  </a:lnTo>
                  <a:lnTo>
                    <a:pt x="8262124" y="5016635"/>
                  </a:lnTo>
                  <a:lnTo>
                    <a:pt x="8313562" y="5016635"/>
                  </a:lnTo>
                  <a:lnTo>
                    <a:pt x="8347108" y="5005823"/>
                  </a:lnTo>
                  <a:lnTo>
                    <a:pt x="8397801" y="5005823"/>
                  </a:lnTo>
                  <a:lnTo>
                    <a:pt x="8432093" y="5005823"/>
                  </a:lnTo>
                  <a:lnTo>
                    <a:pt x="8482785" y="5005823"/>
                  </a:lnTo>
                  <a:lnTo>
                    <a:pt x="8525278" y="5005823"/>
                  </a:lnTo>
                  <a:lnTo>
                    <a:pt x="8575970" y="5016635"/>
                  </a:lnTo>
                  <a:lnTo>
                    <a:pt x="8610262" y="5027447"/>
                  </a:lnTo>
                  <a:lnTo>
                    <a:pt x="8660954" y="5038259"/>
                  </a:lnTo>
                  <a:lnTo>
                    <a:pt x="8695246" y="5049071"/>
                  </a:lnTo>
                  <a:lnTo>
                    <a:pt x="8728793" y="5059883"/>
                  </a:lnTo>
                  <a:lnTo>
                    <a:pt x="8763085" y="5081507"/>
                  </a:lnTo>
                  <a:lnTo>
                    <a:pt x="8779485" y="5113943"/>
                  </a:lnTo>
                  <a:lnTo>
                    <a:pt x="8813777" y="5135567"/>
                  </a:lnTo>
                  <a:lnTo>
                    <a:pt x="8847324" y="5168003"/>
                  </a:lnTo>
                  <a:lnTo>
                    <a:pt x="8864470" y="5178815"/>
                  </a:lnTo>
                  <a:lnTo>
                    <a:pt x="8898762" y="5189580"/>
                  </a:lnTo>
                  <a:lnTo>
                    <a:pt x="8932308" y="5178815"/>
                  </a:lnTo>
                </a:path>
                <a:path w="9136380" h="6858000">
                  <a:moveTo>
                    <a:pt x="9135823" y="0"/>
                  </a:moveTo>
                  <a:lnTo>
                    <a:pt x="9135823" y="6857997"/>
                  </a:lnTo>
                </a:path>
                <a:path w="9136380" h="6858000">
                  <a:moveTo>
                    <a:pt x="0" y="6857997"/>
                  </a:moveTo>
                  <a:lnTo>
                    <a:pt x="0" y="0"/>
                  </a:lnTo>
                </a:path>
              </a:pathLst>
            </a:custGeom>
            <a:ln w="13878">
              <a:solidFill>
                <a:srgbClr val="0D0D0C"/>
              </a:solidFill>
            </a:ln>
          </p:spPr>
          <p:txBody>
            <a:bodyPr wrap="square" lIns="0" tIns="0" rIns="0" bIns="0" rtlCol="0"/>
            <a:lstStyle/>
            <a:p>
              <a:endParaRPr/>
            </a:p>
          </p:txBody>
        </p:sp>
      </p:gr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62990" y="142747"/>
            <a:ext cx="7418070" cy="696595"/>
          </a:xfrm>
          <a:prstGeom prst="rect">
            <a:avLst/>
          </a:prstGeom>
        </p:spPr>
        <p:txBody>
          <a:bodyPr vert="horz" wrap="square" lIns="0" tIns="12700" rIns="0" bIns="0" rtlCol="0">
            <a:spAutoFit/>
          </a:bodyPr>
          <a:lstStyle/>
          <a:p>
            <a:pPr marL="12700">
              <a:lnSpc>
                <a:spcPct val="100000"/>
              </a:lnSpc>
              <a:spcBef>
                <a:spcPts val="100"/>
              </a:spcBef>
            </a:pPr>
            <a:r>
              <a:rPr sz="4400" u="none" dirty="0"/>
              <a:t>METHODS </a:t>
            </a:r>
            <a:r>
              <a:rPr sz="4400" u="none" spc="-5" dirty="0"/>
              <a:t>OF</a:t>
            </a:r>
            <a:r>
              <a:rPr sz="4400" u="none" spc="-75" dirty="0"/>
              <a:t> </a:t>
            </a:r>
            <a:r>
              <a:rPr sz="4400" u="none" dirty="0"/>
              <a:t>APPRAISING</a:t>
            </a:r>
            <a:endParaRPr sz="4400"/>
          </a:p>
        </p:txBody>
      </p:sp>
      <p:sp>
        <p:nvSpPr>
          <p:cNvPr id="3" name="object 3"/>
          <p:cNvSpPr/>
          <p:nvPr/>
        </p:nvSpPr>
        <p:spPr>
          <a:xfrm>
            <a:off x="875436" y="775716"/>
            <a:ext cx="7391400" cy="53340"/>
          </a:xfrm>
          <a:custGeom>
            <a:avLst/>
            <a:gdLst/>
            <a:ahLst/>
            <a:cxnLst/>
            <a:rect l="l" t="t" r="r" b="b"/>
            <a:pathLst>
              <a:path w="7391400" h="53340">
                <a:moveTo>
                  <a:pt x="7391400" y="0"/>
                </a:moveTo>
                <a:lnTo>
                  <a:pt x="0" y="0"/>
                </a:lnTo>
                <a:lnTo>
                  <a:pt x="0" y="53339"/>
                </a:lnTo>
                <a:lnTo>
                  <a:pt x="7391400" y="53339"/>
                </a:lnTo>
                <a:lnTo>
                  <a:pt x="7391400" y="0"/>
                </a:lnTo>
                <a:close/>
              </a:path>
            </a:pathLst>
          </a:custGeom>
          <a:solidFill>
            <a:srgbClr val="FFFF00"/>
          </a:solidFill>
        </p:spPr>
        <p:txBody>
          <a:bodyPr wrap="square" lIns="0" tIns="0" rIns="0" bIns="0" rtlCol="0"/>
          <a:lstStyle/>
          <a:p>
            <a:endParaRPr/>
          </a:p>
        </p:txBody>
      </p:sp>
      <p:sp>
        <p:nvSpPr>
          <p:cNvPr id="4" name="object 4"/>
          <p:cNvSpPr txBox="1"/>
          <p:nvPr/>
        </p:nvSpPr>
        <p:spPr>
          <a:xfrm>
            <a:off x="2353436" y="813562"/>
            <a:ext cx="4436110" cy="696595"/>
          </a:xfrm>
          <a:prstGeom prst="rect">
            <a:avLst/>
          </a:prstGeom>
        </p:spPr>
        <p:txBody>
          <a:bodyPr vert="horz" wrap="square" lIns="0" tIns="13335" rIns="0" bIns="0" rtlCol="0">
            <a:spAutoFit/>
          </a:bodyPr>
          <a:lstStyle/>
          <a:p>
            <a:pPr marL="12700">
              <a:lnSpc>
                <a:spcPct val="100000"/>
              </a:lnSpc>
              <a:spcBef>
                <a:spcPts val="105"/>
              </a:spcBef>
            </a:pPr>
            <a:r>
              <a:rPr sz="4400" b="1" dirty="0">
                <a:solidFill>
                  <a:srgbClr val="FFFF00"/>
                </a:solidFill>
                <a:latin typeface="Times New Roman"/>
                <a:cs typeface="Times New Roman"/>
              </a:rPr>
              <a:t>PERFOR</a:t>
            </a:r>
            <a:r>
              <a:rPr sz="4400" b="1" spc="-15" dirty="0">
                <a:solidFill>
                  <a:srgbClr val="FFFF00"/>
                </a:solidFill>
                <a:latin typeface="Times New Roman"/>
                <a:cs typeface="Times New Roman"/>
              </a:rPr>
              <a:t>M</a:t>
            </a:r>
            <a:r>
              <a:rPr sz="4400" b="1" dirty="0">
                <a:solidFill>
                  <a:srgbClr val="FFFF00"/>
                </a:solidFill>
                <a:latin typeface="Times New Roman"/>
                <a:cs typeface="Times New Roman"/>
              </a:rPr>
              <a:t>ANCE</a:t>
            </a:r>
            <a:endParaRPr sz="4400">
              <a:latin typeface="Times New Roman"/>
              <a:cs typeface="Times New Roman"/>
            </a:endParaRPr>
          </a:p>
        </p:txBody>
      </p:sp>
      <p:sp>
        <p:nvSpPr>
          <p:cNvPr id="5" name="object 5"/>
          <p:cNvSpPr/>
          <p:nvPr/>
        </p:nvSpPr>
        <p:spPr>
          <a:xfrm>
            <a:off x="2365882" y="1446275"/>
            <a:ext cx="4410710" cy="53340"/>
          </a:xfrm>
          <a:custGeom>
            <a:avLst/>
            <a:gdLst/>
            <a:ahLst/>
            <a:cxnLst/>
            <a:rect l="l" t="t" r="r" b="b"/>
            <a:pathLst>
              <a:path w="4410709" h="53340">
                <a:moveTo>
                  <a:pt x="4410456" y="0"/>
                </a:moveTo>
                <a:lnTo>
                  <a:pt x="0" y="0"/>
                </a:lnTo>
                <a:lnTo>
                  <a:pt x="0" y="53339"/>
                </a:lnTo>
                <a:lnTo>
                  <a:pt x="4410456" y="53339"/>
                </a:lnTo>
                <a:lnTo>
                  <a:pt x="4410456" y="0"/>
                </a:lnTo>
                <a:close/>
              </a:path>
            </a:pathLst>
          </a:custGeom>
          <a:solidFill>
            <a:srgbClr val="FFFF00"/>
          </a:solidFill>
        </p:spPr>
        <p:txBody>
          <a:bodyPr wrap="square" lIns="0" tIns="0" rIns="0" bIns="0" rtlCol="0"/>
          <a:lstStyle/>
          <a:p>
            <a:endParaRPr/>
          </a:p>
        </p:txBody>
      </p:sp>
      <p:sp>
        <p:nvSpPr>
          <p:cNvPr id="6" name="object 6"/>
          <p:cNvSpPr/>
          <p:nvPr/>
        </p:nvSpPr>
        <p:spPr>
          <a:xfrm>
            <a:off x="0" y="1676400"/>
            <a:ext cx="9144000" cy="5181596"/>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810892" y="477977"/>
            <a:ext cx="5525135" cy="697230"/>
          </a:xfrm>
          <a:prstGeom prst="rect">
            <a:avLst/>
          </a:prstGeom>
        </p:spPr>
        <p:txBody>
          <a:bodyPr vert="horz" wrap="square" lIns="0" tIns="13335" rIns="0" bIns="0" rtlCol="0">
            <a:spAutoFit/>
          </a:bodyPr>
          <a:lstStyle/>
          <a:p>
            <a:pPr marL="12700">
              <a:lnSpc>
                <a:spcPct val="100000"/>
              </a:lnSpc>
              <a:spcBef>
                <a:spcPts val="105"/>
              </a:spcBef>
            </a:pPr>
            <a:r>
              <a:rPr sz="4400" u="none" dirty="0"/>
              <a:t>Traditional methods</a:t>
            </a:r>
            <a:r>
              <a:rPr sz="4400" u="none" spc="-80" dirty="0"/>
              <a:t> </a:t>
            </a:r>
            <a:r>
              <a:rPr sz="4400" u="none" dirty="0"/>
              <a:t>of</a:t>
            </a:r>
            <a:endParaRPr sz="4400"/>
          </a:p>
        </p:txBody>
      </p:sp>
      <p:sp>
        <p:nvSpPr>
          <p:cNvPr id="3" name="object 3"/>
          <p:cNvSpPr/>
          <p:nvPr/>
        </p:nvSpPr>
        <p:spPr>
          <a:xfrm>
            <a:off x="1823339" y="1110996"/>
            <a:ext cx="5495925" cy="53340"/>
          </a:xfrm>
          <a:custGeom>
            <a:avLst/>
            <a:gdLst/>
            <a:ahLst/>
            <a:cxnLst/>
            <a:rect l="l" t="t" r="r" b="b"/>
            <a:pathLst>
              <a:path w="5495925" h="53340">
                <a:moveTo>
                  <a:pt x="5495544" y="0"/>
                </a:moveTo>
                <a:lnTo>
                  <a:pt x="0" y="0"/>
                </a:lnTo>
                <a:lnTo>
                  <a:pt x="0" y="53339"/>
                </a:lnTo>
                <a:lnTo>
                  <a:pt x="5495544" y="53339"/>
                </a:lnTo>
                <a:lnTo>
                  <a:pt x="5495544" y="0"/>
                </a:lnTo>
                <a:close/>
              </a:path>
            </a:pathLst>
          </a:custGeom>
          <a:solidFill>
            <a:srgbClr val="FFFF00"/>
          </a:solidFill>
        </p:spPr>
        <p:txBody>
          <a:bodyPr wrap="square" lIns="0" tIns="0" rIns="0" bIns="0" rtlCol="0"/>
          <a:lstStyle/>
          <a:p>
            <a:endParaRPr/>
          </a:p>
        </p:txBody>
      </p:sp>
      <p:sp>
        <p:nvSpPr>
          <p:cNvPr id="4" name="object 4"/>
          <p:cNvSpPr txBox="1"/>
          <p:nvPr/>
        </p:nvSpPr>
        <p:spPr>
          <a:xfrm>
            <a:off x="1835276" y="1148841"/>
            <a:ext cx="5477510" cy="696595"/>
          </a:xfrm>
          <a:prstGeom prst="rect">
            <a:avLst/>
          </a:prstGeom>
        </p:spPr>
        <p:txBody>
          <a:bodyPr vert="horz" wrap="square" lIns="0" tIns="13335" rIns="0" bIns="0" rtlCol="0">
            <a:spAutoFit/>
          </a:bodyPr>
          <a:lstStyle/>
          <a:p>
            <a:pPr marL="12700">
              <a:lnSpc>
                <a:spcPct val="100000"/>
              </a:lnSpc>
              <a:spcBef>
                <a:spcPts val="105"/>
              </a:spcBef>
            </a:pPr>
            <a:r>
              <a:rPr sz="4400" b="1" dirty="0">
                <a:solidFill>
                  <a:srgbClr val="FFFF00"/>
                </a:solidFill>
                <a:latin typeface="Times New Roman"/>
                <a:cs typeface="Times New Roman"/>
              </a:rPr>
              <a:t>performance</a:t>
            </a:r>
            <a:r>
              <a:rPr sz="4400" b="1" spc="-80" dirty="0">
                <a:solidFill>
                  <a:srgbClr val="FFFF00"/>
                </a:solidFill>
                <a:latin typeface="Times New Roman"/>
                <a:cs typeface="Times New Roman"/>
              </a:rPr>
              <a:t> </a:t>
            </a:r>
            <a:r>
              <a:rPr sz="4400" b="1" dirty="0">
                <a:solidFill>
                  <a:srgbClr val="FFFF00"/>
                </a:solidFill>
                <a:latin typeface="Times New Roman"/>
                <a:cs typeface="Times New Roman"/>
              </a:rPr>
              <a:t>appraisal</a:t>
            </a:r>
            <a:endParaRPr sz="4400">
              <a:latin typeface="Times New Roman"/>
              <a:cs typeface="Times New Roman"/>
            </a:endParaRPr>
          </a:p>
        </p:txBody>
      </p:sp>
      <p:sp>
        <p:nvSpPr>
          <p:cNvPr id="5" name="object 5"/>
          <p:cNvSpPr/>
          <p:nvPr/>
        </p:nvSpPr>
        <p:spPr>
          <a:xfrm>
            <a:off x="1847723" y="1781555"/>
            <a:ext cx="5448300" cy="53340"/>
          </a:xfrm>
          <a:custGeom>
            <a:avLst/>
            <a:gdLst/>
            <a:ahLst/>
            <a:cxnLst/>
            <a:rect l="l" t="t" r="r" b="b"/>
            <a:pathLst>
              <a:path w="5448300" h="53339">
                <a:moveTo>
                  <a:pt x="5448300" y="0"/>
                </a:moveTo>
                <a:lnTo>
                  <a:pt x="0" y="0"/>
                </a:lnTo>
                <a:lnTo>
                  <a:pt x="0" y="53339"/>
                </a:lnTo>
                <a:lnTo>
                  <a:pt x="5448300" y="53339"/>
                </a:lnTo>
                <a:lnTo>
                  <a:pt x="5448300" y="0"/>
                </a:lnTo>
                <a:close/>
              </a:path>
            </a:pathLst>
          </a:custGeom>
          <a:solidFill>
            <a:srgbClr val="FFFF00"/>
          </a:solidFill>
        </p:spPr>
        <p:txBody>
          <a:bodyPr wrap="square" lIns="0" tIns="0" rIns="0" bIns="0" rtlCol="0"/>
          <a:lstStyle/>
          <a:p>
            <a:endParaRPr/>
          </a:p>
        </p:txBody>
      </p:sp>
      <p:grpSp>
        <p:nvGrpSpPr>
          <p:cNvPr id="6" name="object 6"/>
          <p:cNvGrpSpPr/>
          <p:nvPr/>
        </p:nvGrpSpPr>
        <p:grpSpPr>
          <a:xfrm>
            <a:off x="2056892" y="2434869"/>
            <a:ext cx="4782820" cy="4053840"/>
            <a:chOff x="2056892" y="2434869"/>
            <a:chExt cx="4782820" cy="4053840"/>
          </a:xfrm>
        </p:grpSpPr>
        <p:sp>
          <p:nvSpPr>
            <p:cNvPr id="7" name="object 7"/>
            <p:cNvSpPr/>
            <p:nvPr/>
          </p:nvSpPr>
          <p:spPr>
            <a:xfrm>
              <a:off x="2522670" y="2448032"/>
              <a:ext cx="4304030" cy="4027170"/>
            </a:xfrm>
            <a:custGeom>
              <a:avLst/>
              <a:gdLst/>
              <a:ahLst/>
              <a:cxnLst/>
              <a:rect l="l" t="t" r="r" b="b"/>
              <a:pathLst>
                <a:path w="4304030" h="4027170">
                  <a:moveTo>
                    <a:pt x="3335559" y="0"/>
                  </a:moveTo>
                  <a:lnTo>
                    <a:pt x="0" y="545263"/>
                  </a:lnTo>
                  <a:lnTo>
                    <a:pt x="963758" y="4026945"/>
                  </a:lnTo>
                  <a:lnTo>
                    <a:pt x="4303529" y="3481719"/>
                  </a:lnTo>
                  <a:lnTo>
                    <a:pt x="3335559" y="0"/>
                  </a:lnTo>
                  <a:close/>
                </a:path>
              </a:pathLst>
            </a:custGeom>
            <a:solidFill>
              <a:srgbClr val="FFFFB3"/>
            </a:solidFill>
          </p:spPr>
          <p:txBody>
            <a:bodyPr wrap="square" lIns="0" tIns="0" rIns="0" bIns="0" rtlCol="0"/>
            <a:lstStyle/>
            <a:p>
              <a:endParaRPr/>
            </a:p>
          </p:txBody>
        </p:sp>
        <p:sp>
          <p:nvSpPr>
            <p:cNvPr id="8" name="object 8"/>
            <p:cNvSpPr/>
            <p:nvPr/>
          </p:nvSpPr>
          <p:spPr>
            <a:xfrm>
              <a:off x="2522670" y="2448032"/>
              <a:ext cx="4304030" cy="4027170"/>
            </a:xfrm>
            <a:custGeom>
              <a:avLst/>
              <a:gdLst/>
              <a:ahLst/>
              <a:cxnLst/>
              <a:rect l="l" t="t" r="r" b="b"/>
              <a:pathLst>
                <a:path w="4304030" h="4027170">
                  <a:moveTo>
                    <a:pt x="3335559" y="0"/>
                  </a:moveTo>
                  <a:lnTo>
                    <a:pt x="4303529" y="3481719"/>
                  </a:lnTo>
                  <a:lnTo>
                    <a:pt x="963758" y="4026945"/>
                  </a:lnTo>
                  <a:lnTo>
                    <a:pt x="0" y="545263"/>
                  </a:lnTo>
                  <a:lnTo>
                    <a:pt x="3335559" y="0"/>
                  </a:lnTo>
                  <a:close/>
                </a:path>
                <a:path w="4304030" h="4027170">
                  <a:moveTo>
                    <a:pt x="232635" y="1390099"/>
                  </a:moveTo>
                  <a:lnTo>
                    <a:pt x="3572516" y="844864"/>
                  </a:lnTo>
                </a:path>
                <a:path w="4304030" h="4027170">
                  <a:moveTo>
                    <a:pt x="315698" y="1686626"/>
                  </a:moveTo>
                  <a:lnTo>
                    <a:pt x="3651623" y="1141391"/>
                  </a:lnTo>
                </a:path>
                <a:path w="4304030" h="4027170">
                  <a:moveTo>
                    <a:pt x="398797" y="1983153"/>
                  </a:moveTo>
                  <a:lnTo>
                    <a:pt x="3734393" y="1437918"/>
                  </a:lnTo>
                </a:path>
                <a:path w="4304030" h="4027170">
                  <a:moveTo>
                    <a:pt x="477722" y="2276494"/>
                  </a:moveTo>
                  <a:lnTo>
                    <a:pt x="3817530" y="1734445"/>
                  </a:lnTo>
                </a:path>
                <a:path w="4304030" h="4027170">
                  <a:moveTo>
                    <a:pt x="560785" y="2576208"/>
                  </a:moveTo>
                  <a:lnTo>
                    <a:pt x="3900666" y="2030972"/>
                  </a:lnTo>
                </a:path>
                <a:path w="4304030" h="4027170">
                  <a:moveTo>
                    <a:pt x="643884" y="2869549"/>
                  </a:moveTo>
                  <a:lnTo>
                    <a:pt x="3979774" y="2324313"/>
                  </a:lnTo>
                </a:path>
                <a:path w="4304030" h="4027170">
                  <a:moveTo>
                    <a:pt x="726948" y="3166076"/>
                  </a:moveTo>
                  <a:lnTo>
                    <a:pt x="4062544" y="2620840"/>
                  </a:lnTo>
                </a:path>
                <a:path w="4304030" h="4027170">
                  <a:moveTo>
                    <a:pt x="805872" y="3462575"/>
                  </a:moveTo>
                  <a:lnTo>
                    <a:pt x="4145680" y="2917367"/>
                  </a:lnTo>
                </a:path>
                <a:path w="4304030" h="4027170">
                  <a:moveTo>
                    <a:pt x="888972" y="3755927"/>
                  </a:moveTo>
                  <a:lnTo>
                    <a:pt x="4228816" y="3213895"/>
                  </a:lnTo>
                </a:path>
              </a:pathLst>
            </a:custGeom>
            <a:ln w="25634">
              <a:solidFill>
                <a:srgbClr val="000000"/>
              </a:solidFill>
            </a:ln>
          </p:spPr>
          <p:txBody>
            <a:bodyPr wrap="square" lIns="0" tIns="0" rIns="0" bIns="0" rtlCol="0"/>
            <a:lstStyle/>
            <a:p>
              <a:endParaRPr/>
            </a:p>
          </p:txBody>
        </p:sp>
        <p:sp>
          <p:nvSpPr>
            <p:cNvPr id="9" name="object 9"/>
            <p:cNvSpPr/>
            <p:nvPr/>
          </p:nvSpPr>
          <p:spPr>
            <a:xfrm>
              <a:off x="2522670" y="2448032"/>
              <a:ext cx="3448050" cy="949960"/>
            </a:xfrm>
            <a:custGeom>
              <a:avLst/>
              <a:gdLst/>
              <a:ahLst/>
              <a:cxnLst/>
              <a:rect l="l" t="t" r="r" b="b"/>
              <a:pathLst>
                <a:path w="3448050" h="949960">
                  <a:moveTo>
                    <a:pt x="3335559" y="0"/>
                  </a:moveTo>
                  <a:lnTo>
                    <a:pt x="0" y="545263"/>
                  </a:lnTo>
                  <a:lnTo>
                    <a:pt x="108003" y="949948"/>
                  </a:lnTo>
                  <a:lnTo>
                    <a:pt x="3447994" y="401611"/>
                  </a:lnTo>
                  <a:lnTo>
                    <a:pt x="3335559" y="0"/>
                  </a:lnTo>
                  <a:close/>
                </a:path>
              </a:pathLst>
            </a:custGeom>
            <a:solidFill>
              <a:srgbClr val="FF9966"/>
            </a:solidFill>
          </p:spPr>
          <p:txBody>
            <a:bodyPr wrap="square" lIns="0" tIns="0" rIns="0" bIns="0" rtlCol="0"/>
            <a:lstStyle/>
            <a:p>
              <a:endParaRPr/>
            </a:p>
          </p:txBody>
        </p:sp>
        <p:sp>
          <p:nvSpPr>
            <p:cNvPr id="10" name="object 10"/>
            <p:cNvSpPr/>
            <p:nvPr/>
          </p:nvSpPr>
          <p:spPr>
            <a:xfrm>
              <a:off x="2522670" y="2448032"/>
              <a:ext cx="3448050" cy="3909060"/>
            </a:xfrm>
            <a:custGeom>
              <a:avLst/>
              <a:gdLst/>
              <a:ahLst/>
              <a:cxnLst/>
              <a:rect l="l" t="t" r="r" b="b"/>
              <a:pathLst>
                <a:path w="3448050" h="3909060">
                  <a:moveTo>
                    <a:pt x="108003" y="949948"/>
                  </a:moveTo>
                  <a:lnTo>
                    <a:pt x="3447994" y="401611"/>
                  </a:lnTo>
                  <a:lnTo>
                    <a:pt x="3335559" y="0"/>
                  </a:lnTo>
                  <a:lnTo>
                    <a:pt x="0" y="545263"/>
                  </a:lnTo>
                  <a:lnTo>
                    <a:pt x="108003" y="949948"/>
                  </a:lnTo>
                  <a:close/>
                </a:path>
                <a:path w="3448050" h="3909060">
                  <a:moveTo>
                    <a:pt x="826638" y="832008"/>
                  </a:moveTo>
                  <a:lnTo>
                    <a:pt x="1678254" y="3908972"/>
                  </a:lnTo>
                </a:path>
                <a:path w="3448050" h="3909060">
                  <a:moveTo>
                    <a:pt x="83063" y="860794"/>
                  </a:moveTo>
                  <a:lnTo>
                    <a:pt x="3423090" y="315531"/>
                  </a:lnTo>
                </a:path>
              </a:pathLst>
            </a:custGeom>
            <a:ln w="25634">
              <a:solidFill>
                <a:srgbClr val="000000"/>
              </a:solidFill>
            </a:ln>
          </p:spPr>
          <p:txBody>
            <a:bodyPr wrap="square" lIns="0" tIns="0" rIns="0" bIns="0" rtlCol="0"/>
            <a:lstStyle/>
            <a:p>
              <a:endParaRPr/>
            </a:p>
          </p:txBody>
        </p:sp>
        <p:sp>
          <p:nvSpPr>
            <p:cNvPr id="11" name="object 11"/>
            <p:cNvSpPr/>
            <p:nvPr/>
          </p:nvSpPr>
          <p:spPr>
            <a:xfrm>
              <a:off x="3515471" y="3898695"/>
              <a:ext cx="432434" cy="357505"/>
            </a:xfrm>
            <a:custGeom>
              <a:avLst/>
              <a:gdLst/>
              <a:ahLst/>
              <a:cxnLst/>
              <a:rect l="l" t="t" r="r" b="b"/>
              <a:pathLst>
                <a:path w="432435" h="357504">
                  <a:moveTo>
                    <a:pt x="324048" y="0"/>
                  </a:moveTo>
                  <a:lnTo>
                    <a:pt x="0" y="137112"/>
                  </a:lnTo>
                  <a:lnTo>
                    <a:pt x="54020" y="318857"/>
                  </a:lnTo>
                  <a:lnTo>
                    <a:pt x="274203" y="357118"/>
                  </a:lnTo>
                  <a:lnTo>
                    <a:pt x="432052" y="73335"/>
                  </a:lnTo>
                  <a:lnTo>
                    <a:pt x="324048" y="0"/>
                  </a:lnTo>
                  <a:close/>
                </a:path>
              </a:pathLst>
            </a:custGeom>
            <a:solidFill>
              <a:srgbClr val="FFCC99"/>
            </a:solidFill>
          </p:spPr>
          <p:txBody>
            <a:bodyPr wrap="square" lIns="0" tIns="0" rIns="0" bIns="0" rtlCol="0"/>
            <a:lstStyle/>
            <a:p>
              <a:endParaRPr/>
            </a:p>
          </p:txBody>
        </p:sp>
        <p:sp>
          <p:nvSpPr>
            <p:cNvPr id="12" name="object 12"/>
            <p:cNvSpPr/>
            <p:nvPr/>
          </p:nvSpPr>
          <p:spPr>
            <a:xfrm>
              <a:off x="3515471" y="3898695"/>
              <a:ext cx="432434" cy="357505"/>
            </a:xfrm>
            <a:custGeom>
              <a:avLst/>
              <a:gdLst/>
              <a:ahLst/>
              <a:cxnLst/>
              <a:rect l="l" t="t" r="r" b="b"/>
              <a:pathLst>
                <a:path w="432435" h="357504">
                  <a:moveTo>
                    <a:pt x="274203" y="357118"/>
                  </a:moveTo>
                  <a:lnTo>
                    <a:pt x="432052" y="73335"/>
                  </a:lnTo>
                  <a:lnTo>
                    <a:pt x="324048" y="0"/>
                  </a:lnTo>
                  <a:lnTo>
                    <a:pt x="0" y="137112"/>
                  </a:lnTo>
                  <a:lnTo>
                    <a:pt x="54020" y="318857"/>
                  </a:lnTo>
                  <a:lnTo>
                    <a:pt x="274203" y="357118"/>
                  </a:lnTo>
                  <a:close/>
                </a:path>
              </a:pathLst>
            </a:custGeom>
            <a:ln w="24986">
              <a:solidFill>
                <a:srgbClr val="000000"/>
              </a:solidFill>
            </a:ln>
          </p:spPr>
          <p:txBody>
            <a:bodyPr wrap="square" lIns="0" tIns="0" rIns="0" bIns="0" rtlCol="0"/>
            <a:lstStyle/>
            <a:p>
              <a:endParaRPr/>
            </a:p>
          </p:txBody>
        </p:sp>
        <p:sp>
          <p:nvSpPr>
            <p:cNvPr id="13" name="object 13"/>
            <p:cNvSpPr/>
            <p:nvPr/>
          </p:nvSpPr>
          <p:spPr>
            <a:xfrm>
              <a:off x="3822516" y="3866751"/>
              <a:ext cx="154424" cy="124506"/>
            </a:xfrm>
            <a:prstGeom prst="rect">
              <a:avLst/>
            </a:prstGeom>
            <a:blipFill>
              <a:blip r:embed="rId2" cstate="print"/>
              <a:stretch>
                <a:fillRect/>
              </a:stretch>
            </a:blipFill>
          </p:spPr>
          <p:txBody>
            <a:bodyPr wrap="square" lIns="0" tIns="0" rIns="0" bIns="0" rtlCol="0"/>
            <a:lstStyle/>
            <a:p>
              <a:endParaRPr/>
            </a:p>
          </p:txBody>
        </p:sp>
        <p:sp>
          <p:nvSpPr>
            <p:cNvPr id="14" name="object 14"/>
            <p:cNvSpPr/>
            <p:nvPr/>
          </p:nvSpPr>
          <p:spPr>
            <a:xfrm>
              <a:off x="2069862" y="4035808"/>
              <a:ext cx="1724025" cy="1438275"/>
            </a:xfrm>
            <a:custGeom>
              <a:avLst/>
              <a:gdLst/>
              <a:ahLst/>
              <a:cxnLst/>
              <a:rect l="l" t="t" r="r" b="b"/>
              <a:pathLst>
                <a:path w="1724025" h="1438275">
                  <a:moveTo>
                    <a:pt x="1445608" y="0"/>
                  </a:moveTo>
                  <a:lnTo>
                    <a:pt x="0" y="1233927"/>
                  </a:lnTo>
                  <a:lnTo>
                    <a:pt x="62312" y="1297704"/>
                  </a:lnTo>
                  <a:lnTo>
                    <a:pt x="124624" y="1351895"/>
                  </a:lnTo>
                  <a:lnTo>
                    <a:pt x="211859" y="1399741"/>
                  </a:lnTo>
                  <a:lnTo>
                    <a:pt x="290787" y="1438002"/>
                  </a:lnTo>
                  <a:lnTo>
                    <a:pt x="1723950" y="213633"/>
                  </a:lnTo>
                  <a:lnTo>
                    <a:pt x="1723950" y="210447"/>
                  </a:lnTo>
                  <a:lnTo>
                    <a:pt x="1715636" y="207261"/>
                  </a:lnTo>
                  <a:lnTo>
                    <a:pt x="1703184" y="200861"/>
                  </a:lnTo>
                  <a:lnTo>
                    <a:pt x="1686557" y="194489"/>
                  </a:lnTo>
                  <a:lnTo>
                    <a:pt x="1669930" y="184931"/>
                  </a:lnTo>
                  <a:lnTo>
                    <a:pt x="1653339" y="181745"/>
                  </a:lnTo>
                  <a:lnTo>
                    <a:pt x="1649164" y="165814"/>
                  </a:lnTo>
                  <a:lnTo>
                    <a:pt x="1640887" y="153042"/>
                  </a:lnTo>
                  <a:lnTo>
                    <a:pt x="1636712" y="133926"/>
                  </a:lnTo>
                  <a:lnTo>
                    <a:pt x="1632573" y="121154"/>
                  </a:lnTo>
                  <a:lnTo>
                    <a:pt x="1624260" y="111595"/>
                  </a:lnTo>
                  <a:lnTo>
                    <a:pt x="1611808" y="92479"/>
                  </a:lnTo>
                  <a:lnTo>
                    <a:pt x="1570240" y="76521"/>
                  </a:lnTo>
                  <a:lnTo>
                    <a:pt x="1532847" y="66963"/>
                  </a:lnTo>
                  <a:lnTo>
                    <a:pt x="1499629" y="60591"/>
                  </a:lnTo>
                  <a:lnTo>
                    <a:pt x="1491315" y="47818"/>
                  </a:lnTo>
                  <a:lnTo>
                    <a:pt x="1483001" y="41446"/>
                  </a:lnTo>
                  <a:lnTo>
                    <a:pt x="1483001" y="31888"/>
                  </a:lnTo>
                  <a:lnTo>
                    <a:pt x="1470549" y="22330"/>
                  </a:lnTo>
                  <a:lnTo>
                    <a:pt x="1458097" y="9558"/>
                  </a:lnTo>
                  <a:lnTo>
                    <a:pt x="1445608" y="0"/>
                  </a:lnTo>
                  <a:close/>
                </a:path>
              </a:pathLst>
            </a:custGeom>
            <a:solidFill>
              <a:srgbClr val="CCCC99"/>
            </a:solidFill>
          </p:spPr>
          <p:txBody>
            <a:bodyPr wrap="square" lIns="0" tIns="0" rIns="0" bIns="0" rtlCol="0"/>
            <a:lstStyle/>
            <a:p>
              <a:endParaRPr/>
            </a:p>
          </p:txBody>
        </p:sp>
        <p:sp>
          <p:nvSpPr>
            <p:cNvPr id="15" name="object 15"/>
            <p:cNvSpPr/>
            <p:nvPr/>
          </p:nvSpPr>
          <p:spPr>
            <a:xfrm>
              <a:off x="2069862" y="4035808"/>
              <a:ext cx="1724025" cy="1438275"/>
            </a:xfrm>
            <a:custGeom>
              <a:avLst/>
              <a:gdLst/>
              <a:ahLst/>
              <a:cxnLst/>
              <a:rect l="l" t="t" r="r" b="b"/>
              <a:pathLst>
                <a:path w="1724025" h="1438275">
                  <a:moveTo>
                    <a:pt x="290787" y="1438002"/>
                  </a:moveTo>
                  <a:lnTo>
                    <a:pt x="1723950" y="213633"/>
                  </a:lnTo>
                  <a:lnTo>
                    <a:pt x="1723950" y="210447"/>
                  </a:lnTo>
                  <a:lnTo>
                    <a:pt x="1715636" y="207261"/>
                  </a:lnTo>
                  <a:lnTo>
                    <a:pt x="1703184" y="200861"/>
                  </a:lnTo>
                  <a:lnTo>
                    <a:pt x="1686557" y="194489"/>
                  </a:lnTo>
                  <a:lnTo>
                    <a:pt x="1669930" y="184931"/>
                  </a:lnTo>
                  <a:lnTo>
                    <a:pt x="1653339" y="181745"/>
                  </a:lnTo>
                  <a:lnTo>
                    <a:pt x="1649164" y="165814"/>
                  </a:lnTo>
                  <a:lnTo>
                    <a:pt x="1640887" y="153042"/>
                  </a:lnTo>
                  <a:lnTo>
                    <a:pt x="1636712" y="133926"/>
                  </a:lnTo>
                  <a:lnTo>
                    <a:pt x="1632573" y="121154"/>
                  </a:lnTo>
                  <a:lnTo>
                    <a:pt x="1624260" y="111595"/>
                  </a:lnTo>
                  <a:lnTo>
                    <a:pt x="1615946" y="98851"/>
                  </a:lnTo>
                  <a:lnTo>
                    <a:pt x="1611808" y="92479"/>
                  </a:lnTo>
                  <a:lnTo>
                    <a:pt x="1570239" y="76521"/>
                  </a:lnTo>
                  <a:lnTo>
                    <a:pt x="1532846" y="66963"/>
                  </a:lnTo>
                  <a:lnTo>
                    <a:pt x="1499629" y="60591"/>
                  </a:lnTo>
                  <a:lnTo>
                    <a:pt x="1491315" y="47818"/>
                  </a:lnTo>
                  <a:lnTo>
                    <a:pt x="1483001" y="41446"/>
                  </a:lnTo>
                  <a:lnTo>
                    <a:pt x="1483001" y="31888"/>
                  </a:lnTo>
                  <a:lnTo>
                    <a:pt x="1470549" y="22330"/>
                  </a:lnTo>
                  <a:lnTo>
                    <a:pt x="1458097" y="9558"/>
                  </a:lnTo>
                  <a:lnTo>
                    <a:pt x="1445608" y="0"/>
                  </a:lnTo>
                  <a:lnTo>
                    <a:pt x="0" y="1233927"/>
                  </a:lnTo>
                  <a:lnTo>
                    <a:pt x="62312" y="1297704"/>
                  </a:lnTo>
                  <a:lnTo>
                    <a:pt x="124624" y="1351895"/>
                  </a:lnTo>
                  <a:lnTo>
                    <a:pt x="211859" y="1399741"/>
                  </a:lnTo>
                  <a:lnTo>
                    <a:pt x="290787" y="1438002"/>
                  </a:lnTo>
                  <a:close/>
                </a:path>
                <a:path w="1724025" h="1438275">
                  <a:moveTo>
                    <a:pt x="1499629" y="60591"/>
                  </a:moveTo>
                  <a:lnTo>
                    <a:pt x="70618" y="1278559"/>
                  </a:lnTo>
                </a:path>
                <a:path w="1724025" h="1438275">
                  <a:moveTo>
                    <a:pt x="1653339" y="181745"/>
                  </a:moveTo>
                  <a:lnTo>
                    <a:pt x="232628" y="1393369"/>
                  </a:lnTo>
                </a:path>
              </a:pathLst>
            </a:custGeom>
            <a:ln w="25634">
              <a:solidFill>
                <a:srgbClr val="000000"/>
              </a:solidFill>
            </a:ln>
          </p:spPr>
          <p:txBody>
            <a:bodyPr wrap="square" lIns="0" tIns="0" rIns="0" bIns="0" rtlCol="0"/>
            <a:lstStyle/>
            <a:p>
              <a:endParaRPr/>
            </a:p>
          </p:txBody>
        </p:sp>
      </p:gr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437513" y="813562"/>
            <a:ext cx="6272530" cy="696595"/>
          </a:xfrm>
          <a:prstGeom prst="rect">
            <a:avLst/>
          </a:prstGeom>
        </p:spPr>
        <p:txBody>
          <a:bodyPr vert="horz" wrap="square" lIns="0" tIns="13335" rIns="0" bIns="0" rtlCol="0">
            <a:spAutoFit/>
          </a:bodyPr>
          <a:lstStyle/>
          <a:p>
            <a:pPr marL="12700">
              <a:lnSpc>
                <a:spcPct val="100000"/>
              </a:lnSpc>
              <a:spcBef>
                <a:spcPts val="105"/>
              </a:spcBef>
            </a:pPr>
            <a:r>
              <a:rPr sz="4400" u="none" dirty="0"/>
              <a:t>1. Essay appraisal</a:t>
            </a:r>
            <a:r>
              <a:rPr sz="4400" u="none" spc="-75" dirty="0"/>
              <a:t> </a:t>
            </a:r>
            <a:r>
              <a:rPr sz="4400" u="none" dirty="0"/>
              <a:t>method</a:t>
            </a:r>
            <a:endParaRPr sz="4400"/>
          </a:p>
        </p:txBody>
      </p:sp>
      <p:sp>
        <p:nvSpPr>
          <p:cNvPr id="3" name="object 3"/>
          <p:cNvSpPr txBox="1"/>
          <p:nvPr/>
        </p:nvSpPr>
        <p:spPr>
          <a:xfrm>
            <a:off x="78739" y="1621281"/>
            <a:ext cx="7132955" cy="4464050"/>
          </a:xfrm>
          <a:prstGeom prst="rect">
            <a:avLst/>
          </a:prstGeom>
        </p:spPr>
        <p:txBody>
          <a:bodyPr vert="horz" wrap="square" lIns="0" tIns="12065" rIns="0" bIns="0" rtlCol="0">
            <a:spAutoFit/>
          </a:bodyPr>
          <a:lstStyle/>
          <a:p>
            <a:pPr marL="355600" marR="5080" indent="-342900">
              <a:lnSpc>
                <a:spcPct val="100000"/>
              </a:lnSpc>
              <a:spcBef>
                <a:spcPts val="95"/>
              </a:spcBef>
              <a:buFont typeface="Wingdings"/>
              <a:buChar char=""/>
              <a:tabLst>
                <a:tab pos="355600" algn="l"/>
              </a:tabLst>
            </a:pPr>
            <a:r>
              <a:rPr sz="2800" spc="-5" dirty="0">
                <a:solidFill>
                  <a:srgbClr val="FFFFFF"/>
                </a:solidFill>
                <a:latin typeface="Times New Roman"/>
                <a:cs typeface="Times New Roman"/>
              </a:rPr>
              <a:t>This traditional form of appraisal, also known  as </a:t>
            </a:r>
            <a:r>
              <a:rPr sz="2800" b="1" i="1" spc="-5" dirty="0">
                <a:solidFill>
                  <a:srgbClr val="FFFFFF"/>
                </a:solidFill>
                <a:latin typeface="Times New Roman"/>
                <a:cs typeface="Times New Roman"/>
              </a:rPr>
              <a:t>"Free Form method" </a:t>
            </a:r>
            <a:r>
              <a:rPr sz="2800" dirty="0">
                <a:solidFill>
                  <a:srgbClr val="FFFFFF"/>
                </a:solidFill>
                <a:latin typeface="Times New Roman"/>
                <a:cs typeface="Times New Roman"/>
              </a:rPr>
              <a:t>involves </a:t>
            </a:r>
            <a:r>
              <a:rPr sz="2800" spc="-5" dirty="0">
                <a:solidFill>
                  <a:srgbClr val="FFFFFF"/>
                </a:solidFill>
                <a:latin typeface="Times New Roman"/>
                <a:cs typeface="Times New Roman"/>
              </a:rPr>
              <a:t>a</a:t>
            </a:r>
            <a:r>
              <a:rPr sz="2800" spc="-55" dirty="0">
                <a:solidFill>
                  <a:srgbClr val="FFFFFF"/>
                </a:solidFill>
                <a:latin typeface="Times New Roman"/>
                <a:cs typeface="Times New Roman"/>
              </a:rPr>
              <a:t> </a:t>
            </a:r>
            <a:r>
              <a:rPr sz="2800" spc="-5" dirty="0">
                <a:solidFill>
                  <a:srgbClr val="FFFFFF"/>
                </a:solidFill>
                <a:latin typeface="Times New Roman"/>
                <a:cs typeface="Times New Roman"/>
              </a:rPr>
              <a:t>description  of </a:t>
            </a:r>
            <a:r>
              <a:rPr sz="2800" dirty="0">
                <a:solidFill>
                  <a:srgbClr val="FFFFFF"/>
                </a:solidFill>
                <a:latin typeface="Times New Roman"/>
                <a:cs typeface="Times New Roman"/>
              </a:rPr>
              <a:t>the </a:t>
            </a:r>
            <a:r>
              <a:rPr sz="2800" spc="-5" dirty="0">
                <a:solidFill>
                  <a:srgbClr val="FFFFFF"/>
                </a:solidFill>
                <a:latin typeface="Times New Roman"/>
                <a:cs typeface="Times New Roman"/>
              </a:rPr>
              <a:t>performance of </a:t>
            </a:r>
            <a:r>
              <a:rPr sz="2800" spc="-10" dirty="0">
                <a:solidFill>
                  <a:srgbClr val="FFFFFF"/>
                </a:solidFill>
                <a:latin typeface="Times New Roman"/>
                <a:cs typeface="Times New Roman"/>
              </a:rPr>
              <a:t>an </a:t>
            </a:r>
            <a:r>
              <a:rPr sz="2800" spc="-5" dirty="0">
                <a:solidFill>
                  <a:srgbClr val="FFFFFF"/>
                </a:solidFill>
                <a:latin typeface="Times New Roman"/>
                <a:cs typeface="Times New Roman"/>
              </a:rPr>
              <a:t>employee by his  </a:t>
            </a:r>
            <a:r>
              <a:rPr sz="2800" dirty="0">
                <a:solidFill>
                  <a:srgbClr val="FFFFFF"/>
                </a:solidFill>
                <a:latin typeface="Times New Roman"/>
                <a:cs typeface="Times New Roman"/>
              </a:rPr>
              <a:t>superior.</a:t>
            </a:r>
            <a:endParaRPr sz="2800">
              <a:latin typeface="Times New Roman"/>
              <a:cs typeface="Times New Roman"/>
            </a:endParaRPr>
          </a:p>
          <a:p>
            <a:pPr marL="355600" marR="597535" indent="-342900">
              <a:lnSpc>
                <a:spcPct val="100000"/>
              </a:lnSpc>
              <a:spcBef>
                <a:spcPts val="675"/>
              </a:spcBef>
              <a:buFont typeface="Wingdings"/>
              <a:buChar char=""/>
              <a:tabLst>
                <a:tab pos="355600" algn="l"/>
              </a:tabLst>
            </a:pPr>
            <a:r>
              <a:rPr sz="2800" spc="-5" dirty="0">
                <a:solidFill>
                  <a:srgbClr val="FFFFFF"/>
                </a:solidFill>
                <a:latin typeface="Times New Roman"/>
                <a:cs typeface="Times New Roman"/>
              </a:rPr>
              <a:t>The description is </a:t>
            </a:r>
            <a:r>
              <a:rPr sz="2800" spc="-10" dirty="0">
                <a:solidFill>
                  <a:srgbClr val="FFFFFF"/>
                </a:solidFill>
                <a:latin typeface="Times New Roman"/>
                <a:cs typeface="Times New Roman"/>
              </a:rPr>
              <a:t>an </a:t>
            </a:r>
            <a:r>
              <a:rPr sz="2800" spc="-5" dirty="0">
                <a:solidFill>
                  <a:srgbClr val="FFFFFF"/>
                </a:solidFill>
                <a:latin typeface="Times New Roman"/>
                <a:cs typeface="Times New Roman"/>
              </a:rPr>
              <a:t>evaluation of </a:t>
            </a:r>
            <a:r>
              <a:rPr sz="2800" dirty="0">
                <a:solidFill>
                  <a:srgbClr val="FFFFFF"/>
                </a:solidFill>
                <a:latin typeface="Times New Roman"/>
                <a:cs typeface="Times New Roman"/>
              </a:rPr>
              <a:t>the  </a:t>
            </a:r>
            <a:r>
              <a:rPr sz="2800" spc="-5" dirty="0">
                <a:solidFill>
                  <a:srgbClr val="FFFFFF"/>
                </a:solidFill>
                <a:latin typeface="Times New Roman"/>
                <a:cs typeface="Times New Roman"/>
              </a:rPr>
              <a:t>performance of any </a:t>
            </a:r>
            <a:r>
              <a:rPr sz="2800" dirty="0">
                <a:solidFill>
                  <a:srgbClr val="FFFFFF"/>
                </a:solidFill>
                <a:latin typeface="Times New Roman"/>
                <a:cs typeface="Times New Roman"/>
              </a:rPr>
              <a:t>individual </a:t>
            </a:r>
            <a:r>
              <a:rPr sz="2800" spc="-5" dirty="0">
                <a:solidFill>
                  <a:srgbClr val="FFFFFF"/>
                </a:solidFill>
                <a:latin typeface="Times New Roman"/>
                <a:cs typeface="Times New Roman"/>
              </a:rPr>
              <a:t>based on</a:t>
            </a:r>
            <a:r>
              <a:rPr sz="2800" spc="-55" dirty="0">
                <a:solidFill>
                  <a:srgbClr val="FFFFFF"/>
                </a:solidFill>
                <a:latin typeface="Times New Roman"/>
                <a:cs typeface="Times New Roman"/>
              </a:rPr>
              <a:t> </a:t>
            </a:r>
            <a:r>
              <a:rPr sz="2800" spc="-5" dirty="0">
                <a:solidFill>
                  <a:srgbClr val="FFFFFF"/>
                </a:solidFill>
                <a:latin typeface="Times New Roman"/>
                <a:cs typeface="Times New Roman"/>
              </a:rPr>
              <a:t>the  facts and often includes examples </a:t>
            </a:r>
            <a:r>
              <a:rPr sz="2800" spc="-10" dirty="0">
                <a:solidFill>
                  <a:srgbClr val="FFFFFF"/>
                </a:solidFill>
                <a:latin typeface="Times New Roman"/>
                <a:cs typeface="Times New Roman"/>
              </a:rPr>
              <a:t>and  </a:t>
            </a:r>
            <a:r>
              <a:rPr sz="2800" spc="-5" dirty="0">
                <a:solidFill>
                  <a:srgbClr val="FFFFFF"/>
                </a:solidFill>
                <a:latin typeface="Times New Roman"/>
                <a:cs typeface="Times New Roman"/>
              </a:rPr>
              <a:t>evidences to </a:t>
            </a:r>
            <a:r>
              <a:rPr sz="2800" dirty="0">
                <a:solidFill>
                  <a:srgbClr val="FFFFFF"/>
                </a:solidFill>
                <a:latin typeface="Times New Roman"/>
                <a:cs typeface="Times New Roman"/>
              </a:rPr>
              <a:t>support the</a:t>
            </a:r>
            <a:r>
              <a:rPr sz="2800" spc="-60" dirty="0">
                <a:solidFill>
                  <a:srgbClr val="FFFFFF"/>
                </a:solidFill>
                <a:latin typeface="Times New Roman"/>
                <a:cs typeface="Times New Roman"/>
              </a:rPr>
              <a:t> </a:t>
            </a:r>
            <a:r>
              <a:rPr sz="2800" spc="-5" dirty="0">
                <a:solidFill>
                  <a:srgbClr val="FFFFFF"/>
                </a:solidFill>
                <a:latin typeface="Times New Roman"/>
                <a:cs typeface="Times New Roman"/>
              </a:rPr>
              <a:t>information.</a:t>
            </a:r>
            <a:endParaRPr sz="2800">
              <a:latin typeface="Times New Roman"/>
              <a:cs typeface="Times New Roman"/>
            </a:endParaRPr>
          </a:p>
          <a:p>
            <a:pPr marL="355600" marR="864235" indent="-342900">
              <a:lnSpc>
                <a:spcPct val="100000"/>
              </a:lnSpc>
              <a:spcBef>
                <a:spcPts val="675"/>
              </a:spcBef>
              <a:buFont typeface="Wingdings"/>
              <a:buChar char=""/>
              <a:tabLst>
                <a:tab pos="355600" algn="l"/>
              </a:tabLst>
            </a:pPr>
            <a:r>
              <a:rPr sz="2800" spc="-5" dirty="0">
                <a:solidFill>
                  <a:srgbClr val="FFFFFF"/>
                </a:solidFill>
                <a:latin typeface="Times New Roman"/>
                <a:cs typeface="Times New Roman"/>
              </a:rPr>
              <a:t>A </a:t>
            </a:r>
            <a:r>
              <a:rPr sz="2800" spc="-10" dirty="0">
                <a:solidFill>
                  <a:srgbClr val="FFFFFF"/>
                </a:solidFill>
                <a:latin typeface="Times New Roman"/>
                <a:cs typeface="Times New Roman"/>
              </a:rPr>
              <a:t>major </a:t>
            </a:r>
            <a:r>
              <a:rPr sz="2800" spc="-5" dirty="0">
                <a:solidFill>
                  <a:srgbClr val="FFFFFF"/>
                </a:solidFill>
                <a:latin typeface="Times New Roman"/>
                <a:cs typeface="Times New Roman"/>
              </a:rPr>
              <a:t>drawback </a:t>
            </a:r>
            <a:r>
              <a:rPr sz="2800" dirty="0">
                <a:solidFill>
                  <a:srgbClr val="FFFFFF"/>
                </a:solidFill>
                <a:latin typeface="Times New Roman"/>
                <a:cs typeface="Times New Roman"/>
              </a:rPr>
              <a:t>of </a:t>
            </a:r>
            <a:r>
              <a:rPr sz="2800" spc="-5" dirty="0">
                <a:solidFill>
                  <a:srgbClr val="FFFFFF"/>
                </a:solidFill>
                <a:latin typeface="Times New Roman"/>
                <a:cs typeface="Times New Roman"/>
              </a:rPr>
              <a:t>the method is the  inseparability of the bias of the</a:t>
            </a:r>
            <a:r>
              <a:rPr sz="2800" spc="5" dirty="0">
                <a:solidFill>
                  <a:srgbClr val="FFFFFF"/>
                </a:solidFill>
                <a:latin typeface="Times New Roman"/>
                <a:cs typeface="Times New Roman"/>
              </a:rPr>
              <a:t> </a:t>
            </a:r>
            <a:r>
              <a:rPr sz="2800" spc="-5" dirty="0">
                <a:solidFill>
                  <a:srgbClr val="FFFFFF"/>
                </a:solidFill>
                <a:latin typeface="Times New Roman"/>
                <a:cs typeface="Times New Roman"/>
              </a:rPr>
              <a:t>evaluator.</a:t>
            </a:r>
            <a:endParaRPr sz="2800">
              <a:latin typeface="Times New Roman"/>
              <a:cs typeface="Times New Roman"/>
            </a:endParaRPr>
          </a:p>
        </p:txBody>
      </p:sp>
      <p:grpSp>
        <p:nvGrpSpPr>
          <p:cNvPr id="4" name="object 4"/>
          <p:cNvGrpSpPr/>
          <p:nvPr/>
        </p:nvGrpSpPr>
        <p:grpSpPr>
          <a:xfrm>
            <a:off x="7311838" y="535185"/>
            <a:ext cx="1831339" cy="6324600"/>
            <a:chOff x="7311838" y="535185"/>
            <a:chExt cx="1831339" cy="6324600"/>
          </a:xfrm>
        </p:grpSpPr>
        <p:sp>
          <p:nvSpPr>
            <p:cNvPr id="5" name="object 5"/>
            <p:cNvSpPr/>
            <p:nvPr/>
          </p:nvSpPr>
          <p:spPr>
            <a:xfrm>
              <a:off x="7311838" y="535185"/>
              <a:ext cx="1830718" cy="6253966"/>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8006297" y="4887507"/>
              <a:ext cx="13335" cy="1971039"/>
            </a:xfrm>
            <a:custGeom>
              <a:avLst/>
              <a:gdLst/>
              <a:ahLst/>
              <a:cxnLst/>
              <a:rect l="l" t="t" r="r" b="b"/>
              <a:pathLst>
                <a:path w="13334" h="1971040">
                  <a:moveTo>
                    <a:pt x="6441" y="-1612"/>
                  </a:moveTo>
                  <a:lnTo>
                    <a:pt x="6441" y="1972101"/>
                  </a:lnTo>
                </a:path>
              </a:pathLst>
            </a:custGeom>
            <a:ln w="16108">
              <a:solidFill>
                <a:srgbClr val="000000"/>
              </a:solidFill>
            </a:ln>
          </p:spPr>
          <p:txBody>
            <a:bodyPr wrap="square" lIns="0" tIns="0" rIns="0" bIns="0" rtlCol="0"/>
            <a:lstStyle/>
            <a:p>
              <a:endParaRPr/>
            </a:p>
          </p:txBody>
        </p:sp>
        <p:sp>
          <p:nvSpPr>
            <p:cNvPr id="7" name="object 7"/>
            <p:cNvSpPr/>
            <p:nvPr/>
          </p:nvSpPr>
          <p:spPr>
            <a:xfrm>
              <a:off x="8201210" y="1781865"/>
              <a:ext cx="385445" cy="768985"/>
            </a:xfrm>
            <a:custGeom>
              <a:avLst/>
              <a:gdLst/>
              <a:ahLst/>
              <a:cxnLst/>
              <a:rect l="l" t="t" r="r" b="b"/>
              <a:pathLst>
                <a:path w="385445" h="768985">
                  <a:moveTo>
                    <a:pt x="372124" y="703909"/>
                  </a:moveTo>
                  <a:lnTo>
                    <a:pt x="372124" y="653883"/>
                  </a:lnTo>
                  <a:lnTo>
                    <a:pt x="373739" y="603989"/>
                  </a:lnTo>
                  <a:lnTo>
                    <a:pt x="376957" y="554094"/>
                  </a:lnTo>
                  <a:lnTo>
                    <a:pt x="380188" y="509013"/>
                  </a:lnTo>
                  <a:lnTo>
                    <a:pt x="385021" y="464371"/>
                  </a:lnTo>
                </a:path>
                <a:path w="385445" h="768985">
                  <a:moveTo>
                    <a:pt x="194927" y="574227"/>
                  </a:moveTo>
                  <a:lnTo>
                    <a:pt x="211042" y="568975"/>
                  </a:lnTo>
                  <a:lnTo>
                    <a:pt x="225527" y="558908"/>
                  </a:lnTo>
                  <a:lnTo>
                    <a:pt x="240027" y="544027"/>
                  </a:lnTo>
                  <a:lnTo>
                    <a:pt x="252925" y="524332"/>
                  </a:lnTo>
                  <a:lnTo>
                    <a:pt x="267424" y="504199"/>
                  </a:lnTo>
                  <a:lnTo>
                    <a:pt x="269026" y="568975"/>
                  </a:lnTo>
                  <a:lnTo>
                    <a:pt x="272257" y="634188"/>
                  </a:lnTo>
                  <a:lnTo>
                    <a:pt x="277091" y="703909"/>
                  </a:lnTo>
                  <a:lnTo>
                    <a:pt x="281924" y="768816"/>
                  </a:lnTo>
                </a:path>
                <a:path w="385445" h="768985">
                  <a:moveTo>
                    <a:pt x="0" y="434171"/>
                  </a:moveTo>
                  <a:lnTo>
                    <a:pt x="17716" y="494133"/>
                  </a:lnTo>
                  <a:lnTo>
                    <a:pt x="30614" y="533961"/>
                  </a:lnTo>
                  <a:lnTo>
                    <a:pt x="38665" y="549279"/>
                  </a:lnTo>
                </a:path>
                <a:path w="385445" h="768985">
                  <a:moveTo>
                    <a:pt x="8064" y="599174"/>
                  </a:moveTo>
                  <a:lnTo>
                    <a:pt x="25781" y="653883"/>
                  </a:lnTo>
                  <a:lnTo>
                    <a:pt x="38665" y="693712"/>
                  </a:lnTo>
                  <a:lnTo>
                    <a:pt x="46715" y="708899"/>
                  </a:lnTo>
                </a:path>
                <a:path w="385445" h="768985">
                  <a:moveTo>
                    <a:pt x="1615" y="0"/>
                  </a:moveTo>
                  <a:lnTo>
                    <a:pt x="1615" y="49894"/>
                  </a:lnTo>
                  <a:lnTo>
                    <a:pt x="3231" y="89723"/>
                  </a:lnTo>
                  <a:lnTo>
                    <a:pt x="3231" y="124736"/>
                  </a:lnTo>
                </a:path>
              </a:pathLst>
            </a:custGeom>
            <a:ln w="6585">
              <a:solidFill>
                <a:srgbClr val="000000"/>
              </a:solidFill>
            </a:ln>
          </p:spPr>
          <p:txBody>
            <a:bodyPr wrap="square" lIns="0" tIns="0" rIns="0" bIns="0" rtlCol="0"/>
            <a:lstStyle/>
            <a:p>
              <a:endParaRPr/>
            </a:p>
          </p:txBody>
        </p:sp>
        <p:sp>
          <p:nvSpPr>
            <p:cNvPr id="8" name="object 8"/>
            <p:cNvSpPr/>
            <p:nvPr/>
          </p:nvSpPr>
          <p:spPr>
            <a:xfrm>
              <a:off x="8605565" y="1577034"/>
              <a:ext cx="103505" cy="344805"/>
            </a:xfrm>
            <a:custGeom>
              <a:avLst/>
              <a:gdLst/>
              <a:ahLst/>
              <a:cxnLst/>
              <a:rect l="l" t="t" r="r" b="b"/>
              <a:pathLst>
                <a:path w="103504" h="344805">
                  <a:moveTo>
                    <a:pt x="30600" y="0"/>
                  </a:moveTo>
                  <a:lnTo>
                    <a:pt x="6434" y="70027"/>
                  </a:lnTo>
                  <a:lnTo>
                    <a:pt x="0" y="144869"/>
                  </a:lnTo>
                  <a:lnTo>
                    <a:pt x="0" y="169817"/>
                  </a:lnTo>
                  <a:lnTo>
                    <a:pt x="3217" y="219711"/>
                  </a:lnTo>
                  <a:lnTo>
                    <a:pt x="12883" y="264792"/>
                  </a:lnTo>
                  <a:lnTo>
                    <a:pt x="30600" y="309434"/>
                  </a:lnTo>
                  <a:lnTo>
                    <a:pt x="35433" y="324315"/>
                  </a:lnTo>
                  <a:lnTo>
                    <a:pt x="41882" y="334382"/>
                  </a:lnTo>
                  <a:lnTo>
                    <a:pt x="49933" y="344448"/>
                  </a:lnTo>
                  <a:lnTo>
                    <a:pt x="64432" y="344448"/>
                  </a:lnTo>
                  <a:lnTo>
                    <a:pt x="90199" y="304620"/>
                  </a:lnTo>
                  <a:lnTo>
                    <a:pt x="101481" y="249473"/>
                  </a:lnTo>
                  <a:lnTo>
                    <a:pt x="102105" y="239844"/>
                  </a:lnTo>
                  <a:lnTo>
                    <a:pt x="53150" y="239844"/>
                  </a:lnTo>
                  <a:lnTo>
                    <a:pt x="46715" y="229778"/>
                  </a:lnTo>
                  <a:lnTo>
                    <a:pt x="41882" y="219711"/>
                  </a:lnTo>
                  <a:lnTo>
                    <a:pt x="35433" y="204831"/>
                  </a:lnTo>
                  <a:lnTo>
                    <a:pt x="32216" y="189512"/>
                  </a:lnTo>
                  <a:lnTo>
                    <a:pt x="27383" y="169817"/>
                  </a:lnTo>
                  <a:lnTo>
                    <a:pt x="25767" y="149684"/>
                  </a:lnTo>
                  <a:lnTo>
                    <a:pt x="24151" y="129988"/>
                  </a:lnTo>
                  <a:lnTo>
                    <a:pt x="25767" y="109855"/>
                  </a:lnTo>
                  <a:lnTo>
                    <a:pt x="25767" y="84908"/>
                  </a:lnTo>
                  <a:lnTo>
                    <a:pt x="28984" y="64775"/>
                  </a:lnTo>
                  <a:lnTo>
                    <a:pt x="32216" y="45080"/>
                  </a:lnTo>
                  <a:lnTo>
                    <a:pt x="37049" y="29761"/>
                  </a:lnTo>
                  <a:lnTo>
                    <a:pt x="37049" y="14880"/>
                  </a:lnTo>
                  <a:lnTo>
                    <a:pt x="30600" y="0"/>
                  </a:lnTo>
                  <a:close/>
                </a:path>
                <a:path w="103504" h="344805">
                  <a:moveTo>
                    <a:pt x="67649" y="74842"/>
                  </a:moveTo>
                  <a:lnTo>
                    <a:pt x="69265" y="79656"/>
                  </a:lnTo>
                  <a:lnTo>
                    <a:pt x="75714" y="89723"/>
                  </a:lnTo>
                  <a:lnTo>
                    <a:pt x="78931" y="99789"/>
                  </a:lnTo>
                  <a:lnTo>
                    <a:pt x="82149" y="114670"/>
                  </a:lnTo>
                  <a:lnTo>
                    <a:pt x="85366" y="129988"/>
                  </a:lnTo>
                  <a:lnTo>
                    <a:pt x="86982" y="149684"/>
                  </a:lnTo>
                  <a:lnTo>
                    <a:pt x="86982" y="164565"/>
                  </a:lnTo>
                  <a:lnTo>
                    <a:pt x="85366" y="179883"/>
                  </a:lnTo>
                  <a:lnTo>
                    <a:pt x="83765" y="199578"/>
                  </a:lnTo>
                  <a:lnTo>
                    <a:pt x="80533" y="214459"/>
                  </a:lnTo>
                  <a:lnTo>
                    <a:pt x="70881" y="234592"/>
                  </a:lnTo>
                  <a:lnTo>
                    <a:pt x="64432" y="239844"/>
                  </a:lnTo>
                  <a:lnTo>
                    <a:pt x="102105" y="239844"/>
                  </a:lnTo>
                  <a:lnTo>
                    <a:pt x="103097" y="224526"/>
                  </a:lnTo>
                  <a:lnTo>
                    <a:pt x="103097" y="179883"/>
                  </a:lnTo>
                  <a:lnTo>
                    <a:pt x="96648" y="139617"/>
                  </a:lnTo>
                  <a:lnTo>
                    <a:pt x="93431" y="119922"/>
                  </a:lnTo>
                  <a:lnTo>
                    <a:pt x="88598" y="104603"/>
                  </a:lnTo>
                  <a:lnTo>
                    <a:pt x="82149" y="89723"/>
                  </a:lnTo>
                  <a:lnTo>
                    <a:pt x="67649" y="74842"/>
                  </a:lnTo>
                  <a:close/>
                </a:path>
              </a:pathLst>
            </a:custGeom>
            <a:solidFill>
              <a:srgbClr val="000000"/>
            </a:solidFill>
          </p:spPr>
          <p:txBody>
            <a:bodyPr wrap="square" lIns="0" tIns="0" rIns="0" bIns="0" rtlCol="0"/>
            <a:lstStyle/>
            <a:p>
              <a:endParaRPr/>
            </a:p>
          </p:txBody>
        </p:sp>
        <p:sp>
          <p:nvSpPr>
            <p:cNvPr id="9" name="object 9"/>
            <p:cNvSpPr/>
            <p:nvPr/>
          </p:nvSpPr>
          <p:spPr>
            <a:xfrm>
              <a:off x="8605565" y="1577034"/>
              <a:ext cx="103505" cy="344805"/>
            </a:xfrm>
            <a:custGeom>
              <a:avLst/>
              <a:gdLst/>
              <a:ahLst/>
              <a:cxnLst/>
              <a:rect l="l" t="t" r="r" b="b"/>
              <a:pathLst>
                <a:path w="103504" h="344805">
                  <a:moveTo>
                    <a:pt x="82149" y="89723"/>
                  </a:moveTo>
                  <a:lnTo>
                    <a:pt x="88598" y="104603"/>
                  </a:lnTo>
                  <a:lnTo>
                    <a:pt x="93431" y="119922"/>
                  </a:lnTo>
                  <a:lnTo>
                    <a:pt x="96648" y="139617"/>
                  </a:lnTo>
                  <a:lnTo>
                    <a:pt x="99866" y="159750"/>
                  </a:lnTo>
                  <a:lnTo>
                    <a:pt x="103097" y="179883"/>
                  </a:lnTo>
                  <a:lnTo>
                    <a:pt x="103097" y="204831"/>
                  </a:lnTo>
                  <a:lnTo>
                    <a:pt x="103097" y="224526"/>
                  </a:lnTo>
                  <a:lnTo>
                    <a:pt x="101481" y="249473"/>
                  </a:lnTo>
                  <a:lnTo>
                    <a:pt x="95033" y="289739"/>
                  </a:lnTo>
                  <a:lnTo>
                    <a:pt x="77316" y="334382"/>
                  </a:lnTo>
                  <a:lnTo>
                    <a:pt x="64432" y="344448"/>
                  </a:lnTo>
                  <a:lnTo>
                    <a:pt x="56381" y="344448"/>
                  </a:lnTo>
                  <a:lnTo>
                    <a:pt x="49933" y="344448"/>
                  </a:lnTo>
                  <a:lnTo>
                    <a:pt x="41882" y="334382"/>
                  </a:lnTo>
                  <a:lnTo>
                    <a:pt x="35433" y="324315"/>
                  </a:lnTo>
                  <a:lnTo>
                    <a:pt x="30600" y="309434"/>
                  </a:lnTo>
                  <a:lnTo>
                    <a:pt x="24151" y="299368"/>
                  </a:lnTo>
                  <a:lnTo>
                    <a:pt x="8050" y="244659"/>
                  </a:lnTo>
                  <a:lnTo>
                    <a:pt x="1601" y="194764"/>
                  </a:lnTo>
                  <a:lnTo>
                    <a:pt x="0" y="169817"/>
                  </a:lnTo>
                  <a:lnTo>
                    <a:pt x="0" y="144869"/>
                  </a:lnTo>
                  <a:lnTo>
                    <a:pt x="3217" y="94975"/>
                  </a:lnTo>
                  <a:lnTo>
                    <a:pt x="11267" y="49894"/>
                  </a:lnTo>
                  <a:lnTo>
                    <a:pt x="22549" y="10066"/>
                  </a:lnTo>
                  <a:lnTo>
                    <a:pt x="30600" y="0"/>
                  </a:lnTo>
                  <a:lnTo>
                    <a:pt x="37049" y="14880"/>
                  </a:lnTo>
                  <a:lnTo>
                    <a:pt x="37049" y="29761"/>
                  </a:lnTo>
                  <a:lnTo>
                    <a:pt x="32216" y="45080"/>
                  </a:lnTo>
                  <a:lnTo>
                    <a:pt x="28984" y="64775"/>
                  </a:lnTo>
                  <a:lnTo>
                    <a:pt x="25767" y="84908"/>
                  </a:lnTo>
                  <a:lnTo>
                    <a:pt x="25767" y="109855"/>
                  </a:lnTo>
                  <a:lnTo>
                    <a:pt x="24151" y="129988"/>
                  </a:lnTo>
                  <a:lnTo>
                    <a:pt x="25767" y="149684"/>
                  </a:lnTo>
                  <a:lnTo>
                    <a:pt x="27383" y="169817"/>
                  </a:lnTo>
                  <a:lnTo>
                    <a:pt x="32216" y="189512"/>
                  </a:lnTo>
                  <a:lnTo>
                    <a:pt x="35433" y="204831"/>
                  </a:lnTo>
                  <a:lnTo>
                    <a:pt x="41882" y="219711"/>
                  </a:lnTo>
                  <a:lnTo>
                    <a:pt x="46715" y="229778"/>
                  </a:lnTo>
                  <a:lnTo>
                    <a:pt x="53150" y="239844"/>
                  </a:lnTo>
                  <a:lnTo>
                    <a:pt x="59599" y="239844"/>
                  </a:lnTo>
                  <a:lnTo>
                    <a:pt x="64432" y="239844"/>
                  </a:lnTo>
                  <a:lnTo>
                    <a:pt x="70881" y="234592"/>
                  </a:lnTo>
                  <a:lnTo>
                    <a:pt x="75714" y="224526"/>
                  </a:lnTo>
                  <a:lnTo>
                    <a:pt x="80533" y="214459"/>
                  </a:lnTo>
                  <a:lnTo>
                    <a:pt x="83765" y="199578"/>
                  </a:lnTo>
                  <a:lnTo>
                    <a:pt x="85366" y="179883"/>
                  </a:lnTo>
                  <a:lnTo>
                    <a:pt x="86982" y="164565"/>
                  </a:lnTo>
                  <a:lnTo>
                    <a:pt x="86982" y="149684"/>
                  </a:lnTo>
                  <a:lnTo>
                    <a:pt x="85366" y="129988"/>
                  </a:lnTo>
                  <a:lnTo>
                    <a:pt x="82149" y="114670"/>
                  </a:lnTo>
                  <a:lnTo>
                    <a:pt x="78931" y="99789"/>
                  </a:lnTo>
                  <a:lnTo>
                    <a:pt x="75714" y="89723"/>
                  </a:lnTo>
                  <a:lnTo>
                    <a:pt x="69265" y="79656"/>
                  </a:lnTo>
                  <a:lnTo>
                    <a:pt x="67649" y="74842"/>
                  </a:lnTo>
                  <a:lnTo>
                    <a:pt x="82149" y="89723"/>
                  </a:lnTo>
                  <a:close/>
                </a:path>
              </a:pathLst>
            </a:custGeom>
            <a:ln w="3175">
              <a:solidFill>
                <a:srgbClr val="000000"/>
              </a:solidFill>
            </a:ln>
          </p:spPr>
          <p:txBody>
            <a:bodyPr wrap="square" lIns="0" tIns="0" rIns="0" bIns="0" rtlCol="0"/>
            <a:lstStyle/>
            <a:p>
              <a:endParaRPr/>
            </a:p>
          </p:txBody>
        </p:sp>
        <p:sp>
          <p:nvSpPr>
            <p:cNvPr id="10" name="object 10"/>
            <p:cNvSpPr/>
            <p:nvPr/>
          </p:nvSpPr>
          <p:spPr>
            <a:xfrm>
              <a:off x="8376805" y="1077649"/>
              <a:ext cx="127635" cy="314960"/>
            </a:xfrm>
            <a:custGeom>
              <a:avLst/>
              <a:gdLst/>
              <a:ahLst/>
              <a:cxnLst/>
              <a:rect l="l" t="t" r="r" b="b"/>
              <a:pathLst>
                <a:path w="127634" h="314959">
                  <a:moveTo>
                    <a:pt x="127263" y="0"/>
                  </a:moveTo>
                  <a:lnTo>
                    <a:pt x="103097" y="39828"/>
                  </a:lnTo>
                  <a:lnTo>
                    <a:pt x="75714" y="70027"/>
                  </a:lnTo>
                  <a:lnTo>
                    <a:pt x="46715" y="84908"/>
                  </a:lnTo>
                  <a:lnTo>
                    <a:pt x="32216" y="84908"/>
                  </a:lnTo>
                  <a:lnTo>
                    <a:pt x="25781" y="99789"/>
                  </a:lnTo>
                  <a:lnTo>
                    <a:pt x="20948" y="109855"/>
                  </a:lnTo>
                  <a:lnTo>
                    <a:pt x="14499" y="119922"/>
                  </a:lnTo>
                  <a:lnTo>
                    <a:pt x="4833" y="149684"/>
                  </a:lnTo>
                  <a:lnTo>
                    <a:pt x="1615" y="169817"/>
                  </a:lnTo>
                  <a:lnTo>
                    <a:pt x="0" y="189950"/>
                  </a:lnTo>
                  <a:lnTo>
                    <a:pt x="0" y="234592"/>
                  </a:lnTo>
                  <a:lnTo>
                    <a:pt x="1615" y="254725"/>
                  </a:lnTo>
                  <a:lnTo>
                    <a:pt x="4833" y="274858"/>
                  </a:lnTo>
                  <a:lnTo>
                    <a:pt x="9666" y="289739"/>
                  </a:lnTo>
                  <a:lnTo>
                    <a:pt x="28998" y="314687"/>
                  </a:lnTo>
                  <a:lnTo>
                    <a:pt x="40280" y="314687"/>
                  </a:lnTo>
                  <a:lnTo>
                    <a:pt x="49933" y="304620"/>
                  </a:lnTo>
                  <a:lnTo>
                    <a:pt x="72497" y="284487"/>
                  </a:lnTo>
                  <a:lnTo>
                    <a:pt x="80547" y="264792"/>
                  </a:lnTo>
                  <a:lnTo>
                    <a:pt x="90214" y="244659"/>
                  </a:lnTo>
                  <a:lnTo>
                    <a:pt x="104713" y="194764"/>
                  </a:lnTo>
                  <a:lnTo>
                    <a:pt x="111148" y="169817"/>
                  </a:lnTo>
                  <a:lnTo>
                    <a:pt x="117597" y="139617"/>
                  </a:lnTo>
                  <a:lnTo>
                    <a:pt x="122430" y="105041"/>
                  </a:lnTo>
                  <a:lnTo>
                    <a:pt x="125647" y="74842"/>
                  </a:lnTo>
                  <a:lnTo>
                    <a:pt x="127263" y="0"/>
                  </a:lnTo>
                  <a:close/>
                </a:path>
              </a:pathLst>
            </a:custGeom>
            <a:solidFill>
              <a:srgbClr val="FFFFFF"/>
            </a:solidFill>
          </p:spPr>
          <p:txBody>
            <a:bodyPr wrap="square" lIns="0" tIns="0" rIns="0" bIns="0" rtlCol="0"/>
            <a:lstStyle/>
            <a:p>
              <a:endParaRPr/>
            </a:p>
          </p:txBody>
        </p:sp>
        <p:sp>
          <p:nvSpPr>
            <p:cNvPr id="11" name="object 11"/>
            <p:cNvSpPr/>
            <p:nvPr/>
          </p:nvSpPr>
          <p:spPr>
            <a:xfrm>
              <a:off x="8376805" y="1077649"/>
              <a:ext cx="127635" cy="314960"/>
            </a:xfrm>
            <a:custGeom>
              <a:avLst/>
              <a:gdLst/>
              <a:ahLst/>
              <a:cxnLst/>
              <a:rect l="l" t="t" r="r" b="b"/>
              <a:pathLst>
                <a:path w="127634" h="314959">
                  <a:moveTo>
                    <a:pt x="32216" y="84908"/>
                  </a:moveTo>
                  <a:lnTo>
                    <a:pt x="46715" y="84908"/>
                  </a:lnTo>
                  <a:lnTo>
                    <a:pt x="61215" y="80094"/>
                  </a:lnTo>
                  <a:lnTo>
                    <a:pt x="90214" y="55146"/>
                  </a:lnTo>
                  <a:lnTo>
                    <a:pt x="115981" y="20132"/>
                  </a:lnTo>
                  <a:lnTo>
                    <a:pt x="127263" y="0"/>
                  </a:lnTo>
                  <a:lnTo>
                    <a:pt x="127263" y="4814"/>
                  </a:lnTo>
                  <a:lnTo>
                    <a:pt x="125647" y="74842"/>
                  </a:lnTo>
                  <a:lnTo>
                    <a:pt x="117597" y="139617"/>
                  </a:lnTo>
                  <a:lnTo>
                    <a:pt x="104713" y="194764"/>
                  </a:lnTo>
                  <a:lnTo>
                    <a:pt x="90214" y="244659"/>
                  </a:lnTo>
                  <a:lnTo>
                    <a:pt x="80547" y="264792"/>
                  </a:lnTo>
                  <a:lnTo>
                    <a:pt x="72497" y="284487"/>
                  </a:lnTo>
                  <a:lnTo>
                    <a:pt x="61215" y="294554"/>
                  </a:lnTo>
                  <a:lnTo>
                    <a:pt x="49933" y="304620"/>
                  </a:lnTo>
                  <a:lnTo>
                    <a:pt x="40280" y="314687"/>
                  </a:lnTo>
                  <a:lnTo>
                    <a:pt x="28998" y="314687"/>
                  </a:lnTo>
                  <a:lnTo>
                    <a:pt x="9666" y="289739"/>
                  </a:lnTo>
                  <a:lnTo>
                    <a:pt x="4833" y="274858"/>
                  </a:lnTo>
                  <a:lnTo>
                    <a:pt x="1615" y="254725"/>
                  </a:lnTo>
                  <a:lnTo>
                    <a:pt x="0" y="234592"/>
                  </a:lnTo>
                  <a:lnTo>
                    <a:pt x="0" y="214897"/>
                  </a:lnTo>
                  <a:lnTo>
                    <a:pt x="0" y="189950"/>
                  </a:lnTo>
                  <a:lnTo>
                    <a:pt x="1615" y="169817"/>
                  </a:lnTo>
                  <a:lnTo>
                    <a:pt x="4833" y="149684"/>
                  </a:lnTo>
                  <a:lnTo>
                    <a:pt x="9666" y="134803"/>
                  </a:lnTo>
                  <a:lnTo>
                    <a:pt x="14499" y="119922"/>
                  </a:lnTo>
                  <a:lnTo>
                    <a:pt x="20948" y="109855"/>
                  </a:lnTo>
                  <a:lnTo>
                    <a:pt x="25781" y="99789"/>
                  </a:lnTo>
                  <a:lnTo>
                    <a:pt x="32216" y="84908"/>
                  </a:lnTo>
                  <a:close/>
                </a:path>
              </a:pathLst>
            </a:custGeom>
            <a:ln w="3175">
              <a:solidFill>
                <a:srgbClr val="FFFFFF"/>
              </a:solidFill>
            </a:ln>
          </p:spPr>
          <p:txBody>
            <a:bodyPr wrap="square" lIns="0" tIns="0" rIns="0" bIns="0" rtlCol="0"/>
            <a:lstStyle/>
            <a:p>
              <a:endParaRPr/>
            </a:p>
          </p:txBody>
        </p:sp>
        <p:sp>
          <p:nvSpPr>
            <p:cNvPr id="12" name="object 12"/>
            <p:cNvSpPr/>
            <p:nvPr/>
          </p:nvSpPr>
          <p:spPr>
            <a:xfrm>
              <a:off x="8375189" y="1057516"/>
              <a:ext cx="128905" cy="335280"/>
            </a:xfrm>
            <a:custGeom>
              <a:avLst/>
              <a:gdLst/>
              <a:ahLst/>
              <a:cxnLst/>
              <a:rect l="l" t="t" r="r" b="b"/>
              <a:pathLst>
                <a:path w="128904" h="335280">
                  <a:moveTo>
                    <a:pt x="128879" y="24947"/>
                  </a:moveTo>
                  <a:lnTo>
                    <a:pt x="127263" y="94975"/>
                  </a:lnTo>
                  <a:lnTo>
                    <a:pt x="119212" y="159750"/>
                  </a:lnTo>
                  <a:lnTo>
                    <a:pt x="106329" y="214897"/>
                  </a:lnTo>
                  <a:lnTo>
                    <a:pt x="91829" y="264792"/>
                  </a:lnTo>
                  <a:lnTo>
                    <a:pt x="74112" y="299806"/>
                  </a:lnTo>
                  <a:lnTo>
                    <a:pt x="41896" y="329567"/>
                  </a:lnTo>
                  <a:lnTo>
                    <a:pt x="30614" y="334820"/>
                  </a:lnTo>
                  <a:lnTo>
                    <a:pt x="11282" y="309872"/>
                  </a:lnTo>
                  <a:lnTo>
                    <a:pt x="6448" y="294991"/>
                  </a:lnTo>
                  <a:lnTo>
                    <a:pt x="3231" y="274858"/>
                  </a:lnTo>
                  <a:lnTo>
                    <a:pt x="1615" y="254725"/>
                  </a:lnTo>
                  <a:lnTo>
                    <a:pt x="1615" y="229778"/>
                  </a:lnTo>
                  <a:lnTo>
                    <a:pt x="1615" y="210083"/>
                  </a:lnTo>
                  <a:lnTo>
                    <a:pt x="3231" y="189950"/>
                  </a:lnTo>
                  <a:lnTo>
                    <a:pt x="6448" y="169817"/>
                  </a:lnTo>
                  <a:lnTo>
                    <a:pt x="11282" y="154936"/>
                  </a:lnTo>
                  <a:lnTo>
                    <a:pt x="16115" y="140055"/>
                  </a:lnTo>
                </a:path>
                <a:path w="128904" h="335280">
                  <a:moveTo>
                    <a:pt x="0" y="45080"/>
                  </a:moveTo>
                  <a:lnTo>
                    <a:pt x="12897" y="90160"/>
                  </a:lnTo>
                  <a:lnTo>
                    <a:pt x="25781" y="105041"/>
                  </a:lnTo>
                  <a:lnTo>
                    <a:pt x="32230" y="105041"/>
                  </a:lnTo>
                  <a:lnTo>
                    <a:pt x="38665" y="105041"/>
                  </a:lnTo>
                  <a:lnTo>
                    <a:pt x="43498" y="94975"/>
                  </a:lnTo>
                  <a:lnTo>
                    <a:pt x="45114" y="94975"/>
                  </a:lnTo>
                </a:path>
                <a:path w="128904" h="335280">
                  <a:moveTo>
                    <a:pt x="20948" y="20132"/>
                  </a:moveTo>
                  <a:lnTo>
                    <a:pt x="25781" y="40265"/>
                  </a:lnTo>
                  <a:lnTo>
                    <a:pt x="32230" y="55146"/>
                  </a:lnTo>
                  <a:lnTo>
                    <a:pt x="38665" y="75279"/>
                  </a:lnTo>
                  <a:lnTo>
                    <a:pt x="45114" y="84908"/>
                  </a:lnTo>
                  <a:lnTo>
                    <a:pt x="53164" y="90160"/>
                  </a:lnTo>
                  <a:lnTo>
                    <a:pt x="61215" y="94975"/>
                  </a:lnTo>
                  <a:lnTo>
                    <a:pt x="69279" y="94975"/>
                  </a:lnTo>
                  <a:lnTo>
                    <a:pt x="75714" y="94975"/>
                  </a:lnTo>
                </a:path>
                <a:path w="128904" h="335280">
                  <a:moveTo>
                    <a:pt x="51548" y="0"/>
                  </a:moveTo>
                  <a:lnTo>
                    <a:pt x="51548" y="20132"/>
                  </a:lnTo>
                  <a:lnTo>
                    <a:pt x="53164" y="35013"/>
                  </a:lnTo>
                  <a:lnTo>
                    <a:pt x="56381" y="49894"/>
                  </a:lnTo>
                  <a:lnTo>
                    <a:pt x="59613" y="59961"/>
                  </a:lnTo>
                  <a:lnTo>
                    <a:pt x="64446" y="75279"/>
                  </a:lnTo>
                  <a:lnTo>
                    <a:pt x="69279" y="80094"/>
                  </a:lnTo>
                  <a:lnTo>
                    <a:pt x="75714" y="84908"/>
                  </a:lnTo>
                  <a:lnTo>
                    <a:pt x="80547" y="84908"/>
                  </a:lnTo>
                  <a:lnTo>
                    <a:pt x="86996" y="75279"/>
                  </a:lnTo>
                  <a:lnTo>
                    <a:pt x="91829" y="70027"/>
                  </a:lnTo>
                  <a:lnTo>
                    <a:pt x="93445" y="65213"/>
                  </a:lnTo>
                </a:path>
                <a:path w="128904" h="335280">
                  <a:moveTo>
                    <a:pt x="74112" y="0"/>
                  </a:moveTo>
                  <a:lnTo>
                    <a:pt x="85380" y="40265"/>
                  </a:lnTo>
                  <a:lnTo>
                    <a:pt x="96662" y="55146"/>
                  </a:lnTo>
                  <a:lnTo>
                    <a:pt x="103111" y="55146"/>
                  </a:lnTo>
                  <a:lnTo>
                    <a:pt x="109546" y="49894"/>
                  </a:lnTo>
                  <a:lnTo>
                    <a:pt x="114379" y="45080"/>
                  </a:lnTo>
                  <a:lnTo>
                    <a:pt x="120828" y="35013"/>
                  </a:lnTo>
                  <a:lnTo>
                    <a:pt x="124046" y="20132"/>
                  </a:lnTo>
                  <a:lnTo>
                    <a:pt x="125661" y="20132"/>
                  </a:lnTo>
                </a:path>
              </a:pathLst>
            </a:custGeom>
            <a:ln w="6585">
              <a:solidFill>
                <a:srgbClr val="000000"/>
              </a:solidFill>
            </a:ln>
          </p:spPr>
          <p:txBody>
            <a:bodyPr wrap="square" lIns="0" tIns="0" rIns="0" bIns="0" rtlCol="0"/>
            <a:lstStyle/>
            <a:p>
              <a:endParaRPr/>
            </a:p>
          </p:txBody>
        </p:sp>
        <p:sp>
          <p:nvSpPr>
            <p:cNvPr id="13" name="object 13"/>
            <p:cNvSpPr/>
            <p:nvPr/>
          </p:nvSpPr>
          <p:spPr>
            <a:xfrm>
              <a:off x="8254375" y="1157743"/>
              <a:ext cx="93980" cy="184785"/>
            </a:xfrm>
            <a:custGeom>
              <a:avLst/>
              <a:gdLst/>
              <a:ahLst/>
              <a:cxnLst/>
              <a:rect l="l" t="t" r="r" b="b"/>
              <a:pathLst>
                <a:path w="93979" h="184784">
                  <a:moveTo>
                    <a:pt x="16115" y="0"/>
                  </a:moveTo>
                  <a:lnTo>
                    <a:pt x="8050" y="24947"/>
                  </a:lnTo>
                  <a:lnTo>
                    <a:pt x="3217" y="44642"/>
                  </a:lnTo>
                  <a:lnTo>
                    <a:pt x="0" y="64775"/>
                  </a:lnTo>
                  <a:lnTo>
                    <a:pt x="0" y="129551"/>
                  </a:lnTo>
                  <a:lnTo>
                    <a:pt x="3217" y="144432"/>
                  </a:lnTo>
                  <a:lnTo>
                    <a:pt x="6448" y="164565"/>
                  </a:lnTo>
                  <a:lnTo>
                    <a:pt x="9666" y="179446"/>
                  </a:lnTo>
                  <a:lnTo>
                    <a:pt x="19332" y="184698"/>
                  </a:lnTo>
                  <a:lnTo>
                    <a:pt x="37049" y="184698"/>
                  </a:lnTo>
                  <a:lnTo>
                    <a:pt x="62830" y="149684"/>
                  </a:lnTo>
                  <a:lnTo>
                    <a:pt x="75714" y="109855"/>
                  </a:lnTo>
                  <a:lnTo>
                    <a:pt x="82163" y="89723"/>
                  </a:lnTo>
                  <a:lnTo>
                    <a:pt x="86996" y="64775"/>
                  </a:lnTo>
                  <a:lnTo>
                    <a:pt x="90214" y="34576"/>
                  </a:lnTo>
                  <a:lnTo>
                    <a:pt x="93431" y="9628"/>
                  </a:lnTo>
                  <a:lnTo>
                    <a:pt x="93431" y="4814"/>
                  </a:lnTo>
                  <a:lnTo>
                    <a:pt x="86996" y="14880"/>
                  </a:lnTo>
                  <a:lnTo>
                    <a:pt x="75714" y="24947"/>
                  </a:lnTo>
                  <a:lnTo>
                    <a:pt x="66048" y="29761"/>
                  </a:lnTo>
                  <a:lnTo>
                    <a:pt x="46715" y="29761"/>
                  </a:lnTo>
                  <a:lnTo>
                    <a:pt x="35433" y="24947"/>
                  </a:lnTo>
                  <a:lnTo>
                    <a:pt x="25781" y="14880"/>
                  </a:lnTo>
                  <a:lnTo>
                    <a:pt x="16115" y="0"/>
                  </a:lnTo>
                  <a:close/>
                </a:path>
              </a:pathLst>
            </a:custGeom>
            <a:solidFill>
              <a:srgbClr val="FFFFFF"/>
            </a:solidFill>
          </p:spPr>
          <p:txBody>
            <a:bodyPr wrap="square" lIns="0" tIns="0" rIns="0" bIns="0" rtlCol="0"/>
            <a:lstStyle/>
            <a:p>
              <a:endParaRPr/>
            </a:p>
          </p:txBody>
        </p:sp>
        <p:sp>
          <p:nvSpPr>
            <p:cNvPr id="14" name="object 14"/>
            <p:cNvSpPr/>
            <p:nvPr/>
          </p:nvSpPr>
          <p:spPr>
            <a:xfrm>
              <a:off x="8254375" y="1157743"/>
              <a:ext cx="93980" cy="184785"/>
            </a:xfrm>
            <a:custGeom>
              <a:avLst/>
              <a:gdLst/>
              <a:ahLst/>
              <a:cxnLst/>
              <a:rect l="l" t="t" r="r" b="b"/>
              <a:pathLst>
                <a:path w="93979" h="184784">
                  <a:moveTo>
                    <a:pt x="9666" y="179446"/>
                  </a:moveTo>
                  <a:lnTo>
                    <a:pt x="6448" y="164565"/>
                  </a:lnTo>
                  <a:lnTo>
                    <a:pt x="3217" y="144432"/>
                  </a:lnTo>
                  <a:lnTo>
                    <a:pt x="0" y="129551"/>
                  </a:lnTo>
                  <a:lnTo>
                    <a:pt x="0" y="104603"/>
                  </a:lnTo>
                  <a:lnTo>
                    <a:pt x="0" y="84908"/>
                  </a:lnTo>
                  <a:lnTo>
                    <a:pt x="0" y="64775"/>
                  </a:lnTo>
                  <a:lnTo>
                    <a:pt x="3217" y="44642"/>
                  </a:lnTo>
                  <a:lnTo>
                    <a:pt x="8050" y="24947"/>
                  </a:lnTo>
                  <a:lnTo>
                    <a:pt x="11282" y="14880"/>
                  </a:lnTo>
                  <a:lnTo>
                    <a:pt x="16115" y="0"/>
                  </a:lnTo>
                  <a:lnTo>
                    <a:pt x="25781" y="14880"/>
                  </a:lnTo>
                  <a:lnTo>
                    <a:pt x="35433" y="24947"/>
                  </a:lnTo>
                  <a:lnTo>
                    <a:pt x="46715" y="29761"/>
                  </a:lnTo>
                  <a:lnTo>
                    <a:pt x="56381" y="29761"/>
                  </a:lnTo>
                  <a:lnTo>
                    <a:pt x="66048" y="29761"/>
                  </a:lnTo>
                  <a:lnTo>
                    <a:pt x="75714" y="24947"/>
                  </a:lnTo>
                  <a:lnTo>
                    <a:pt x="86996" y="14880"/>
                  </a:lnTo>
                  <a:lnTo>
                    <a:pt x="93431" y="4814"/>
                  </a:lnTo>
                  <a:lnTo>
                    <a:pt x="93431" y="9628"/>
                  </a:lnTo>
                  <a:lnTo>
                    <a:pt x="90214" y="34576"/>
                  </a:lnTo>
                  <a:lnTo>
                    <a:pt x="86996" y="64775"/>
                  </a:lnTo>
                  <a:lnTo>
                    <a:pt x="82163" y="89723"/>
                  </a:lnTo>
                  <a:lnTo>
                    <a:pt x="75714" y="109855"/>
                  </a:lnTo>
                  <a:lnTo>
                    <a:pt x="69265" y="134803"/>
                  </a:lnTo>
                  <a:lnTo>
                    <a:pt x="62830" y="149684"/>
                  </a:lnTo>
                  <a:lnTo>
                    <a:pt x="54766" y="164565"/>
                  </a:lnTo>
                  <a:lnTo>
                    <a:pt x="46715" y="174631"/>
                  </a:lnTo>
                  <a:lnTo>
                    <a:pt x="37049" y="184698"/>
                  </a:lnTo>
                  <a:lnTo>
                    <a:pt x="19332" y="184698"/>
                  </a:lnTo>
                  <a:lnTo>
                    <a:pt x="9666" y="179446"/>
                  </a:lnTo>
                  <a:close/>
                </a:path>
              </a:pathLst>
            </a:custGeom>
            <a:ln w="3175">
              <a:solidFill>
                <a:srgbClr val="FFFFFF"/>
              </a:solidFill>
            </a:ln>
          </p:spPr>
          <p:txBody>
            <a:bodyPr wrap="square" lIns="0" tIns="0" rIns="0" bIns="0" rtlCol="0"/>
            <a:lstStyle/>
            <a:p>
              <a:endParaRPr/>
            </a:p>
          </p:txBody>
        </p:sp>
        <p:sp>
          <p:nvSpPr>
            <p:cNvPr id="15" name="object 15"/>
            <p:cNvSpPr/>
            <p:nvPr/>
          </p:nvSpPr>
          <p:spPr>
            <a:xfrm>
              <a:off x="8241491" y="1057516"/>
              <a:ext cx="103505" cy="285115"/>
            </a:xfrm>
            <a:custGeom>
              <a:avLst/>
              <a:gdLst/>
              <a:ahLst/>
              <a:cxnLst/>
              <a:rect l="l" t="t" r="r" b="b"/>
              <a:pathLst>
                <a:path w="103504" h="285115">
                  <a:moveTo>
                    <a:pt x="103097" y="134803"/>
                  </a:moveTo>
                  <a:lnTo>
                    <a:pt x="99880" y="165002"/>
                  </a:lnTo>
                  <a:lnTo>
                    <a:pt x="95047" y="189950"/>
                  </a:lnTo>
                  <a:lnTo>
                    <a:pt x="88598" y="210083"/>
                  </a:lnTo>
                  <a:lnTo>
                    <a:pt x="82149" y="235030"/>
                  </a:lnTo>
                  <a:lnTo>
                    <a:pt x="75714" y="249911"/>
                  </a:lnTo>
                  <a:lnTo>
                    <a:pt x="67649" y="264792"/>
                  </a:lnTo>
                  <a:lnTo>
                    <a:pt x="59599" y="274858"/>
                  </a:lnTo>
                  <a:lnTo>
                    <a:pt x="49933" y="284925"/>
                  </a:lnTo>
                  <a:lnTo>
                    <a:pt x="32216" y="284925"/>
                  </a:lnTo>
                </a:path>
                <a:path w="103504" h="285115">
                  <a:moveTo>
                    <a:pt x="22549" y="279673"/>
                  </a:moveTo>
                  <a:lnTo>
                    <a:pt x="19332" y="264792"/>
                  </a:lnTo>
                  <a:lnTo>
                    <a:pt x="16101" y="244659"/>
                  </a:lnTo>
                  <a:lnTo>
                    <a:pt x="12883" y="229778"/>
                  </a:lnTo>
                  <a:lnTo>
                    <a:pt x="12883" y="204831"/>
                  </a:lnTo>
                  <a:lnTo>
                    <a:pt x="12883" y="185135"/>
                  </a:lnTo>
                  <a:lnTo>
                    <a:pt x="12883" y="165002"/>
                  </a:lnTo>
                  <a:lnTo>
                    <a:pt x="16101" y="144869"/>
                  </a:lnTo>
                  <a:lnTo>
                    <a:pt x="20934" y="125174"/>
                  </a:lnTo>
                  <a:lnTo>
                    <a:pt x="24165" y="115108"/>
                  </a:lnTo>
                </a:path>
                <a:path w="103504" h="285115">
                  <a:moveTo>
                    <a:pt x="0" y="0"/>
                  </a:moveTo>
                  <a:lnTo>
                    <a:pt x="4833" y="45080"/>
                  </a:lnTo>
                  <a:lnTo>
                    <a:pt x="19332" y="90160"/>
                  </a:lnTo>
                  <a:lnTo>
                    <a:pt x="32216" y="105041"/>
                  </a:lnTo>
                  <a:lnTo>
                    <a:pt x="40266" y="105041"/>
                  </a:lnTo>
                </a:path>
                <a:path w="103504" h="285115">
                  <a:moveTo>
                    <a:pt x="32216" y="20132"/>
                  </a:moveTo>
                  <a:lnTo>
                    <a:pt x="33832" y="40265"/>
                  </a:lnTo>
                  <a:lnTo>
                    <a:pt x="35433" y="55146"/>
                  </a:lnTo>
                  <a:lnTo>
                    <a:pt x="38665" y="70027"/>
                  </a:lnTo>
                  <a:lnTo>
                    <a:pt x="41882" y="84908"/>
                  </a:lnTo>
                  <a:lnTo>
                    <a:pt x="46715" y="94975"/>
                  </a:lnTo>
                  <a:lnTo>
                    <a:pt x="51548" y="109855"/>
                  </a:lnTo>
                  <a:lnTo>
                    <a:pt x="56381" y="115108"/>
                  </a:lnTo>
                  <a:lnTo>
                    <a:pt x="62816" y="119922"/>
                  </a:lnTo>
                </a:path>
                <a:path w="103504" h="285115">
                  <a:moveTo>
                    <a:pt x="53150" y="55146"/>
                  </a:moveTo>
                  <a:lnTo>
                    <a:pt x="62816" y="80094"/>
                  </a:lnTo>
                  <a:lnTo>
                    <a:pt x="66048" y="90160"/>
                  </a:lnTo>
                  <a:lnTo>
                    <a:pt x="72483" y="100227"/>
                  </a:lnTo>
                  <a:lnTo>
                    <a:pt x="77316" y="105041"/>
                  </a:lnTo>
                  <a:lnTo>
                    <a:pt x="82149" y="109855"/>
                  </a:lnTo>
                  <a:lnTo>
                    <a:pt x="88598" y="115108"/>
                  </a:lnTo>
                  <a:lnTo>
                    <a:pt x="93431" y="115108"/>
                  </a:lnTo>
                  <a:lnTo>
                    <a:pt x="96648" y="115108"/>
                  </a:lnTo>
                </a:path>
              </a:pathLst>
            </a:custGeom>
            <a:ln w="6585">
              <a:solidFill>
                <a:srgbClr val="000000"/>
              </a:solidFill>
            </a:ln>
          </p:spPr>
          <p:txBody>
            <a:bodyPr wrap="square" lIns="0" tIns="0" rIns="0" bIns="0" rtlCol="0"/>
            <a:lstStyle/>
            <a:p>
              <a:endParaRPr/>
            </a:p>
          </p:txBody>
        </p:sp>
        <p:sp>
          <p:nvSpPr>
            <p:cNvPr id="16" name="object 16"/>
            <p:cNvSpPr/>
            <p:nvPr/>
          </p:nvSpPr>
          <p:spPr>
            <a:xfrm>
              <a:off x="8404188" y="1177439"/>
              <a:ext cx="35560" cy="115570"/>
            </a:xfrm>
            <a:custGeom>
              <a:avLst/>
              <a:gdLst/>
              <a:ahLst/>
              <a:cxnLst/>
              <a:rect l="l" t="t" r="r" b="b"/>
              <a:pathLst>
                <a:path w="35559" h="115569">
                  <a:moveTo>
                    <a:pt x="22549" y="0"/>
                  </a:moveTo>
                  <a:lnTo>
                    <a:pt x="17716" y="5252"/>
                  </a:lnTo>
                  <a:lnTo>
                    <a:pt x="14499" y="5252"/>
                  </a:lnTo>
                  <a:lnTo>
                    <a:pt x="9666" y="14880"/>
                  </a:lnTo>
                  <a:lnTo>
                    <a:pt x="3231" y="35013"/>
                  </a:lnTo>
                  <a:lnTo>
                    <a:pt x="1615" y="49894"/>
                  </a:lnTo>
                  <a:lnTo>
                    <a:pt x="1615" y="65213"/>
                  </a:lnTo>
                  <a:lnTo>
                    <a:pt x="0" y="74842"/>
                  </a:lnTo>
                  <a:lnTo>
                    <a:pt x="1615" y="90160"/>
                  </a:lnTo>
                  <a:lnTo>
                    <a:pt x="3231" y="99789"/>
                  </a:lnTo>
                  <a:lnTo>
                    <a:pt x="6448" y="109855"/>
                  </a:lnTo>
                  <a:lnTo>
                    <a:pt x="9666" y="109855"/>
                  </a:lnTo>
                  <a:lnTo>
                    <a:pt x="14499" y="115108"/>
                  </a:lnTo>
                  <a:lnTo>
                    <a:pt x="19332" y="109855"/>
                  </a:lnTo>
                  <a:lnTo>
                    <a:pt x="22549" y="105041"/>
                  </a:lnTo>
                  <a:lnTo>
                    <a:pt x="27383" y="99789"/>
                  </a:lnTo>
                  <a:lnTo>
                    <a:pt x="28998" y="90160"/>
                  </a:lnTo>
                  <a:lnTo>
                    <a:pt x="32216" y="80094"/>
                  </a:lnTo>
                  <a:lnTo>
                    <a:pt x="35447" y="65213"/>
                  </a:lnTo>
                  <a:lnTo>
                    <a:pt x="35447" y="24947"/>
                  </a:lnTo>
                  <a:lnTo>
                    <a:pt x="30614" y="10066"/>
                  </a:lnTo>
                  <a:lnTo>
                    <a:pt x="27383" y="5252"/>
                  </a:lnTo>
                  <a:lnTo>
                    <a:pt x="22549" y="0"/>
                  </a:lnTo>
                  <a:close/>
                </a:path>
              </a:pathLst>
            </a:custGeom>
            <a:solidFill>
              <a:srgbClr val="00A000"/>
            </a:solidFill>
          </p:spPr>
          <p:txBody>
            <a:bodyPr wrap="square" lIns="0" tIns="0" rIns="0" bIns="0" rtlCol="0"/>
            <a:lstStyle/>
            <a:p>
              <a:endParaRPr/>
            </a:p>
          </p:txBody>
        </p:sp>
        <p:sp>
          <p:nvSpPr>
            <p:cNvPr id="17" name="object 17"/>
            <p:cNvSpPr/>
            <p:nvPr/>
          </p:nvSpPr>
          <p:spPr>
            <a:xfrm>
              <a:off x="8404188" y="1177439"/>
              <a:ext cx="35560" cy="115570"/>
            </a:xfrm>
            <a:custGeom>
              <a:avLst/>
              <a:gdLst/>
              <a:ahLst/>
              <a:cxnLst/>
              <a:rect l="l" t="t" r="r" b="b"/>
              <a:pathLst>
                <a:path w="35559" h="115569">
                  <a:moveTo>
                    <a:pt x="28998" y="90160"/>
                  </a:moveTo>
                  <a:lnTo>
                    <a:pt x="32216" y="80094"/>
                  </a:lnTo>
                  <a:lnTo>
                    <a:pt x="35447" y="65213"/>
                  </a:lnTo>
                  <a:lnTo>
                    <a:pt x="35447" y="55146"/>
                  </a:lnTo>
                  <a:lnTo>
                    <a:pt x="35447" y="39828"/>
                  </a:lnTo>
                  <a:lnTo>
                    <a:pt x="35447" y="24947"/>
                  </a:lnTo>
                  <a:lnTo>
                    <a:pt x="33832" y="20132"/>
                  </a:lnTo>
                  <a:lnTo>
                    <a:pt x="30614" y="10066"/>
                  </a:lnTo>
                  <a:lnTo>
                    <a:pt x="27383" y="5252"/>
                  </a:lnTo>
                  <a:lnTo>
                    <a:pt x="22549" y="0"/>
                  </a:lnTo>
                  <a:lnTo>
                    <a:pt x="17716" y="5252"/>
                  </a:lnTo>
                  <a:lnTo>
                    <a:pt x="14499" y="5252"/>
                  </a:lnTo>
                  <a:lnTo>
                    <a:pt x="9666" y="14880"/>
                  </a:lnTo>
                  <a:lnTo>
                    <a:pt x="6448" y="24947"/>
                  </a:lnTo>
                  <a:lnTo>
                    <a:pt x="3231" y="35013"/>
                  </a:lnTo>
                  <a:lnTo>
                    <a:pt x="1615" y="49894"/>
                  </a:lnTo>
                  <a:lnTo>
                    <a:pt x="1615" y="65213"/>
                  </a:lnTo>
                  <a:lnTo>
                    <a:pt x="0" y="74842"/>
                  </a:lnTo>
                  <a:lnTo>
                    <a:pt x="1615" y="90160"/>
                  </a:lnTo>
                  <a:lnTo>
                    <a:pt x="3231" y="99789"/>
                  </a:lnTo>
                  <a:lnTo>
                    <a:pt x="6448" y="109855"/>
                  </a:lnTo>
                  <a:lnTo>
                    <a:pt x="9666" y="109855"/>
                  </a:lnTo>
                  <a:lnTo>
                    <a:pt x="14499" y="115108"/>
                  </a:lnTo>
                  <a:lnTo>
                    <a:pt x="19332" y="109855"/>
                  </a:lnTo>
                  <a:lnTo>
                    <a:pt x="22549" y="105041"/>
                  </a:lnTo>
                  <a:lnTo>
                    <a:pt x="27383" y="99789"/>
                  </a:lnTo>
                  <a:lnTo>
                    <a:pt x="28998" y="90160"/>
                  </a:lnTo>
                  <a:close/>
                </a:path>
              </a:pathLst>
            </a:custGeom>
            <a:ln w="3175">
              <a:solidFill>
                <a:srgbClr val="00A000"/>
              </a:solidFill>
            </a:ln>
          </p:spPr>
          <p:txBody>
            <a:bodyPr wrap="square" lIns="0" tIns="0" rIns="0" bIns="0" rtlCol="0"/>
            <a:lstStyle/>
            <a:p>
              <a:endParaRPr/>
            </a:p>
          </p:txBody>
        </p:sp>
        <p:sp>
          <p:nvSpPr>
            <p:cNvPr id="18" name="object 18"/>
            <p:cNvSpPr/>
            <p:nvPr/>
          </p:nvSpPr>
          <p:spPr>
            <a:xfrm>
              <a:off x="8418688" y="1187505"/>
              <a:ext cx="19685" cy="55244"/>
            </a:xfrm>
            <a:custGeom>
              <a:avLst/>
              <a:gdLst/>
              <a:ahLst/>
              <a:cxnLst/>
              <a:rect l="l" t="t" r="r" b="b"/>
              <a:pathLst>
                <a:path w="19684" h="55244">
                  <a:moveTo>
                    <a:pt x="14499" y="0"/>
                  </a:moveTo>
                  <a:lnTo>
                    <a:pt x="8050" y="0"/>
                  </a:lnTo>
                  <a:lnTo>
                    <a:pt x="4833" y="4814"/>
                  </a:lnTo>
                  <a:lnTo>
                    <a:pt x="1615" y="14880"/>
                  </a:lnTo>
                  <a:lnTo>
                    <a:pt x="1615" y="24947"/>
                  </a:lnTo>
                  <a:lnTo>
                    <a:pt x="0" y="35013"/>
                  </a:lnTo>
                  <a:lnTo>
                    <a:pt x="0" y="45080"/>
                  </a:lnTo>
                  <a:lnTo>
                    <a:pt x="1615" y="55146"/>
                  </a:lnTo>
                  <a:lnTo>
                    <a:pt x="11282" y="55146"/>
                  </a:lnTo>
                  <a:lnTo>
                    <a:pt x="14499" y="49894"/>
                  </a:lnTo>
                  <a:lnTo>
                    <a:pt x="17716" y="39828"/>
                  </a:lnTo>
                  <a:lnTo>
                    <a:pt x="19332" y="29761"/>
                  </a:lnTo>
                  <a:lnTo>
                    <a:pt x="19332" y="20132"/>
                  </a:lnTo>
                  <a:lnTo>
                    <a:pt x="17716" y="10066"/>
                  </a:lnTo>
                  <a:close/>
                </a:path>
              </a:pathLst>
            </a:custGeom>
            <a:solidFill>
              <a:srgbClr val="000000"/>
            </a:solidFill>
          </p:spPr>
          <p:txBody>
            <a:bodyPr wrap="square" lIns="0" tIns="0" rIns="0" bIns="0" rtlCol="0"/>
            <a:lstStyle/>
            <a:p>
              <a:endParaRPr/>
            </a:p>
          </p:txBody>
        </p:sp>
        <p:sp>
          <p:nvSpPr>
            <p:cNvPr id="19" name="object 19"/>
            <p:cNvSpPr/>
            <p:nvPr/>
          </p:nvSpPr>
          <p:spPr>
            <a:xfrm>
              <a:off x="8418688" y="1187505"/>
              <a:ext cx="19685" cy="55244"/>
            </a:xfrm>
            <a:custGeom>
              <a:avLst/>
              <a:gdLst/>
              <a:ahLst/>
              <a:cxnLst/>
              <a:rect l="l" t="t" r="r" b="b"/>
              <a:pathLst>
                <a:path w="19684" h="55244">
                  <a:moveTo>
                    <a:pt x="16115" y="45080"/>
                  </a:moveTo>
                  <a:lnTo>
                    <a:pt x="17716" y="39828"/>
                  </a:lnTo>
                  <a:lnTo>
                    <a:pt x="19332" y="29761"/>
                  </a:lnTo>
                  <a:lnTo>
                    <a:pt x="19332" y="20132"/>
                  </a:lnTo>
                  <a:lnTo>
                    <a:pt x="17716" y="10066"/>
                  </a:lnTo>
                  <a:lnTo>
                    <a:pt x="16115" y="4814"/>
                  </a:lnTo>
                  <a:lnTo>
                    <a:pt x="14499" y="0"/>
                  </a:lnTo>
                  <a:lnTo>
                    <a:pt x="11282" y="0"/>
                  </a:lnTo>
                  <a:lnTo>
                    <a:pt x="8050" y="0"/>
                  </a:lnTo>
                  <a:lnTo>
                    <a:pt x="4833" y="4814"/>
                  </a:lnTo>
                  <a:lnTo>
                    <a:pt x="1615" y="14880"/>
                  </a:lnTo>
                  <a:lnTo>
                    <a:pt x="1615" y="24947"/>
                  </a:lnTo>
                  <a:lnTo>
                    <a:pt x="0" y="35013"/>
                  </a:lnTo>
                  <a:lnTo>
                    <a:pt x="0" y="45080"/>
                  </a:lnTo>
                  <a:lnTo>
                    <a:pt x="1615" y="55146"/>
                  </a:lnTo>
                  <a:lnTo>
                    <a:pt x="4833" y="55146"/>
                  </a:lnTo>
                  <a:lnTo>
                    <a:pt x="8050" y="55146"/>
                  </a:lnTo>
                  <a:lnTo>
                    <a:pt x="11282" y="55146"/>
                  </a:lnTo>
                  <a:lnTo>
                    <a:pt x="14499" y="49894"/>
                  </a:lnTo>
                  <a:lnTo>
                    <a:pt x="16115" y="45080"/>
                  </a:lnTo>
                  <a:close/>
                </a:path>
              </a:pathLst>
            </a:custGeom>
            <a:ln w="3175">
              <a:solidFill>
                <a:srgbClr val="000000"/>
              </a:solidFill>
            </a:ln>
          </p:spPr>
          <p:txBody>
            <a:bodyPr wrap="square" lIns="0" tIns="0" rIns="0" bIns="0" rtlCol="0"/>
            <a:lstStyle/>
            <a:p>
              <a:endParaRPr/>
            </a:p>
          </p:txBody>
        </p:sp>
        <p:sp>
          <p:nvSpPr>
            <p:cNvPr id="20" name="object 20"/>
            <p:cNvSpPr/>
            <p:nvPr/>
          </p:nvSpPr>
          <p:spPr>
            <a:xfrm>
              <a:off x="8428354" y="1212452"/>
              <a:ext cx="14604" cy="100330"/>
            </a:xfrm>
            <a:custGeom>
              <a:avLst/>
              <a:gdLst/>
              <a:ahLst/>
              <a:cxnLst/>
              <a:rect l="l" t="t" r="r" b="b"/>
              <a:pathLst>
                <a:path w="14604" h="100330">
                  <a:moveTo>
                    <a:pt x="0" y="0"/>
                  </a:moveTo>
                  <a:lnTo>
                    <a:pt x="0" y="99789"/>
                  </a:lnTo>
                  <a:lnTo>
                    <a:pt x="14499" y="55146"/>
                  </a:lnTo>
                  <a:lnTo>
                    <a:pt x="0" y="0"/>
                  </a:lnTo>
                  <a:close/>
                </a:path>
              </a:pathLst>
            </a:custGeom>
            <a:solidFill>
              <a:srgbClr val="FFFFFF"/>
            </a:solidFill>
          </p:spPr>
          <p:txBody>
            <a:bodyPr wrap="square" lIns="0" tIns="0" rIns="0" bIns="0" rtlCol="0"/>
            <a:lstStyle/>
            <a:p>
              <a:endParaRPr/>
            </a:p>
          </p:txBody>
        </p:sp>
        <p:sp>
          <p:nvSpPr>
            <p:cNvPr id="21" name="object 21"/>
            <p:cNvSpPr/>
            <p:nvPr/>
          </p:nvSpPr>
          <p:spPr>
            <a:xfrm>
              <a:off x="8428354" y="1212452"/>
              <a:ext cx="14604" cy="100330"/>
            </a:xfrm>
            <a:custGeom>
              <a:avLst/>
              <a:gdLst/>
              <a:ahLst/>
              <a:cxnLst/>
              <a:rect l="l" t="t" r="r" b="b"/>
              <a:pathLst>
                <a:path w="14604" h="100330">
                  <a:moveTo>
                    <a:pt x="0" y="0"/>
                  </a:moveTo>
                  <a:lnTo>
                    <a:pt x="0" y="99789"/>
                  </a:lnTo>
                  <a:lnTo>
                    <a:pt x="14499" y="55146"/>
                  </a:lnTo>
                  <a:lnTo>
                    <a:pt x="0" y="0"/>
                  </a:lnTo>
                  <a:close/>
                </a:path>
              </a:pathLst>
            </a:custGeom>
            <a:ln w="3175">
              <a:solidFill>
                <a:srgbClr val="FFFFFF"/>
              </a:solidFill>
            </a:ln>
          </p:spPr>
          <p:txBody>
            <a:bodyPr wrap="square" lIns="0" tIns="0" rIns="0" bIns="0" rtlCol="0"/>
            <a:lstStyle/>
            <a:p>
              <a:endParaRPr/>
            </a:p>
          </p:txBody>
        </p:sp>
        <p:sp>
          <p:nvSpPr>
            <p:cNvPr id="22" name="object 22"/>
            <p:cNvSpPr/>
            <p:nvPr/>
          </p:nvSpPr>
          <p:spPr>
            <a:xfrm>
              <a:off x="8268874" y="1187505"/>
              <a:ext cx="29209" cy="95250"/>
            </a:xfrm>
            <a:custGeom>
              <a:avLst/>
              <a:gdLst/>
              <a:ahLst/>
              <a:cxnLst/>
              <a:rect l="l" t="t" r="r" b="b"/>
              <a:pathLst>
                <a:path w="29209" h="95250">
                  <a:moveTo>
                    <a:pt x="22549" y="0"/>
                  </a:moveTo>
                  <a:lnTo>
                    <a:pt x="14499" y="0"/>
                  </a:lnTo>
                  <a:lnTo>
                    <a:pt x="8050" y="10066"/>
                  </a:lnTo>
                  <a:lnTo>
                    <a:pt x="1615" y="29761"/>
                  </a:lnTo>
                  <a:lnTo>
                    <a:pt x="0" y="39828"/>
                  </a:lnTo>
                  <a:lnTo>
                    <a:pt x="0" y="74842"/>
                  </a:lnTo>
                  <a:lnTo>
                    <a:pt x="1615" y="84908"/>
                  </a:lnTo>
                  <a:lnTo>
                    <a:pt x="8050" y="94975"/>
                  </a:lnTo>
                  <a:lnTo>
                    <a:pt x="11282" y="94975"/>
                  </a:lnTo>
                  <a:lnTo>
                    <a:pt x="14499" y="89723"/>
                  </a:lnTo>
                  <a:lnTo>
                    <a:pt x="17716" y="89723"/>
                  </a:lnTo>
                  <a:lnTo>
                    <a:pt x="22549" y="80094"/>
                  </a:lnTo>
                  <a:lnTo>
                    <a:pt x="24165" y="80094"/>
                  </a:lnTo>
                  <a:lnTo>
                    <a:pt x="25767" y="64775"/>
                  </a:lnTo>
                  <a:lnTo>
                    <a:pt x="28998" y="55146"/>
                  </a:lnTo>
                  <a:lnTo>
                    <a:pt x="28998" y="20132"/>
                  </a:lnTo>
                  <a:lnTo>
                    <a:pt x="27383" y="14880"/>
                  </a:lnTo>
                  <a:lnTo>
                    <a:pt x="25767" y="4814"/>
                  </a:lnTo>
                  <a:lnTo>
                    <a:pt x="22549" y="0"/>
                  </a:lnTo>
                  <a:close/>
                </a:path>
              </a:pathLst>
            </a:custGeom>
            <a:solidFill>
              <a:srgbClr val="00A000"/>
            </a:solidFill>
          </p:spPr>
          <p:txBody>
            <a:bodyPr wrap="square" lIns="0" tIns="0" rIns="0" bIns="0" rtlCol="0"/>
            <a:lstStyle/>
            <a:p>
              <a:endParaRPr/>
            </a:p>
          </p:txBody>
        </p:sp>
        <p:sp>
          <p:nvSpPr>
            <p:cNvPr id="23" name="object 23"/>
            <p:cNvSpPr/>
            <p:nvPr/>
          </p:nvSpPr>
          <p:spPr>
            <a:xfrm>
              <a:off x="8268874" y="1187505"/>
              <a:ext cx="29209" cy="95250"/>
            </a:xfrm>
            <a:custGeom>
              <a:avLst/>
              <a:gdLst/>
              <a:ahLst/>
              <a:cxnLst/>
              <a:rect l="l" t="t" r="r" b="b"/>
              <a:pathLst>
                <a:path w="29209" h="95250">
                  <a:moveTo>
                    <a:pt x="24165" y="80094"/>
                  </a:moveTo>
                  <a:lnTo>
                    <a:pt x="25767" y="64775"/>
                  </a:lnTo>
                  <a:lnTo>
                    <a:pt x="28998" y="55146"/>
                  </a:lnTo>
                  <a:lnTo>
                    <a:pt x="28998" y="45080"/>
                  </a:lnTo>
                  <a:lnTo>
                    <a:pt x="28998" y="29761"/>
                  </a:lnTo>
                  <a:lnTo>
                    <a:pt x="28998" y="20132"/>
                  </a:lnTo>
                  <a:lnTo>
                    <a:pt x="27383" y="14880"/>
                  </a:lnTo>
                  <a:lnTo>
                    <a:pt x="25767" y="4814"/>
                  </a:lnTo>
                  <a:lnTo>
                    <a:pt x="22549" y="0"/>
                  </a:lnTo>
                  <a:lnTo>
                    <a:pt x="17716" y="0"/>
                  </a:lnTo>
                  <a:lnTo>
                    <a:pt x="14499" y="0"/>
                  </a:lnTo>
                  <a:lnTo>
                    <a:pt x="11282" y="4814"/>
                  </a:lnTo>
                  <a:lnTo>
                    <a:pt x="8050" y="10066"/>
                  </a:lnTo>
                  <a:lnTo>
                    <a:pt x="4833" y="20132"/>
                  </a:lnTo>
                  <a:lnTo>
                    <a:pt x="1615" y="29761"/>
                  </a:lnTo>
                  <a:lnTo>
                    <a:pt x="0" y="39828"/>
                  </a:lnTo>
                  <a:lnTo>
                    <a:pt x="0" y="49894"/>
                  </a:lnTo>
                  <a:lnTo>
                    <a:pt x="0" y="64775"/>
                  </a:lnTo>
                  <a:lnTo>
                    <a:pt x="0" y="74842"/>
                  </a:lnTo>
                  <a:lnTo>
                    <a:pt x="1615" y="84908"/>
                  </a:lnTo>
                  <a:lnTo>
                    <a:pt x="4833" y="89723"/>
                  </a:lnTo>
                  <a:lnTo>
                    <a:pt x="8050" y="94975"/>
                  </a:lnTo>
                  <a:lnTo>
                    <a:pt x="11282" y="94975"/>
                  </a:lnTo>
                  <a:lnTo>
                    <a:pt x="14499" y="89723"/>
                  </a:lnTo>
                  <a:lnTo>
                    <a:pt x="17716" y="89723"/>
                  </a:lnTo>
                  <a:lnTo>
                    <a:pt x="22549" y="80094"/>
                  </a:lnTo>
                  <a:lnTo>
                    <a:pt x="24165" y="80094"/>
                  </a:lnTo>
                  <a:close/>
                </a:path>
              </a:pathLst>
            </a:custGeom>
            <a:ln w="3175">
              <a:solidFill>
                <a:srgbClr val="00A000"/>
              </a:solidFill>
            </a:ln>
          </p:spPr>
          <p:txBody>
            <a:bodyPr wrap="square" lIns="0" tIns="0" rIns="0" bIns="0" rtlCol="0"/>
            <a:lstStyle/>
            <a:p>
              <a:endParaRPr/>
            </a:p>
          </p:txBody>
        </p:sp>
        <p:sp>
          <p:nvSpPr>
            <p:cNvPr id="24" name="object 24"/>
            <p:cNvSpPr/>
            <p:nvPr/>
          </p:nvSpPr>
          <p:spPr>
            <a:xfrm>
              <a:off x="8280156" y="1192319"/>
              <a:ext cx="16510" cy="50800"/>
            </a:xfrm>
            <a:custGeom>
              <a:avLst/>
              <a:gdLst/>
              <a:ahLst/>
              <a:cxnLst/>
              <a:rect l="l" t="t" r="r" b="b"/>
              <a:pathLst>
                <a:path w="16509" h="50800">
                  <a:moveTo>
                    <a:pt x="9652" y="0"/>
                  </a:moveTo>
                  <a:lnTo>
                    <a:pt x="3217" y="10066"/>
                  </a:lnTo>
                  <a:lnTo>
                    <a:pt x="1601" y="15318"/>
                  </a:lnTo>
                  <a:lnTo>
                    <a:pt x="0" y="24947"/>
                  </a:lnTo>
                  <a:lnTo>
                    <a:pt x="0" y="40265"/>
                  </a:lnTo>
                  <a:lnTo>
                    <a:pt x="3217" y="50332"/>
                  </a:lnTo>
                  <a:lnTo>
                    <a:pt x="9652" y="50332"/>
                  </a:lnTo>
                  <a:lnTo>
                    <a:pt x="12883" y="45080"/>
                  </a:lnTo>
                  <a:lnTo>
                    <a:pt x="12883" y="40265"/>
                  </a:lnTo>
                  <a:lnTo>
                    <a:pt x="14485" y="35013"/>
                  </a:lnTo>
                  <a:lnTo>
                    <a:pt x="16101" y="24947"/>
                  </a:lnTo>
                  <a:lnTo>
                    <a:pt x="16101" y="15318"/>
                  </a:lnTo>
                  <a:lnTo>
                    <a:pt x="14485" y="10066"/>
                  </a:lnTo>
                  <a:lnTo>
                    <a:pt x="14485" y="5252"/>
                  </a:lnTo>
                  <a:lnTo>
                    <a:pt x="12883" y="5252"/>
                  </a:lnTo>
                  <a:lnTo>
                    <a:pt x="9652" y="0"/>
                  </a:lnTo>
                  <a:close/>
                </a:path>
              </a:pathLst>
            </a:custGeom>
            <a:solidFill>
              <a:srgbClr val="000000"/>
            </a:solidFill>
          </p:spPr>
          <p:txBody>
            <a:bodyPr wrap="square" lIns="0" tIns="0" rIns="0" bIns="0" rtlCol="0"/>
            <a:lstStyle/>
            <a:p>
              <a:endParaRPr/>
            </a:p>
          </p:txBody>
        </p:sp>
        <p:sp>
          <p:nvSpPr>
            <p:cNvPr id="25" name="object 25"/>
            <p:cNvSpPr/>
            <p:nvPr/>
          </p:nvSpPr>
          <p:spPr>
            <a:xfrm>
              <a:off x="8280156" y="1192319"/>
              <a:ext cx="16510" cy="50800"/>
            </a:xfrm>
            <a:custGeom>
              <a:avLst/>
              <a:gdLst/>
              <a:ahLst/>
              <a:cxnLst/>
              <a:rect l="l" t="t" r="r" b="b"/>
              <a:pathLst>
                <a:path w="16509" h="50800">
                  <a:moveTo>
                    <a:pt x="12883" y="40265"/>
                  </a:moveTo>
                  <a:lnTo>
                    <a:pt x="14485" y="35013"/>
                  </a:lnTo>
                  <a:lnTo>
                    <a:pt x="16101" y="24947"/>
                  </a:lnTo>
                  <a:lnTo>
                    <a:pt x="16101" y="15318"/>
                  </a:lnTo>
                  <a:lnTo>
                    <a:pt x="14485" y="10066"/>
                  </a:lnTo>
                  <a:lnTo>
                    <a:pt x="14485" y="5252"/>
                  </a:lnTo>
                  <a:lnTo>
                    <a:pt x="12883" y="5252"/>
                  </a:lnTo>
                  <a:lnTo>
                    <a:pt x="9652" y="0"/>
                  </a:lnTo>
                  <a:lnTo>
                    <a:pt x="6434" y="5252"/>
                  </a:lnTo>
                  <a:lnTo>
                    <a:pt x="3217" y="10066"/>
                  </a:lnTo>
                  <a:lnTo>
                    <a:pt x="1601" y="15318"/>
                  </a:lnTo>
                  <a:lnTo>
                    <a:pt x="0" y="24947"/>
                  </a:lnTo>
                  <a:lnTo>
                    <a:pt x="0" y="35013"/>
                  </a:lnTo>
                  <a:lnTo>
                    <a:pt x="0" y="40265"/>
                  </a:lnTo>
                  <a:lnTo>
                    <a:pt x="1601" y="45080"/>
                  </a:lnTo>
                  <a:lnTo>
                    <a:pt x="3217" y="50332"/>
                  </a:lnTo>
                  <a:lnTo>
                    <a:pt x="6434" y="50332"/>
                  </a:lnTo>
                  <a:lnTo>
                    <a:pt x="9652" y="50332"/>
                  </a:lnTo>
                  <a:lnTo>
                    <a:pt x="12883" y="45080"/>
                  </a:lnTo>
                  <a:lnTo>
                    <a:pt x="12883" y="40265"/>
                  </a:lnTo>
                  <a:close/>
                </a:path>
              </a:pathLst>
            </a:custGeom>
            <a:ln w="3175">
              <a:solidFill>
                <a:srgbClr val="000000"/>
              </a:solidFill>
            </a:ln>
          </p:spPr>
          <p:txBody>
            <a:bodyPr wrap="square" lIns="0" tIns="0" rIns="0" bIns="0" rtlCol="0"/>
            <a:lstStyle/>
            <a:p>
              <a:endParaRPr/>
            </a:p>
          </p:txBody>
        </p:sp>
        <p:sp>
          <p:nvSpPr>
            <p:cNvPr id="26" name="object 26"/>
            <p:cNvSpPr/>
            <p:nvPr/>
          </p:nvSpPr>
          <p:spPr>
            <a:xfrm>
              <a:off x="8288207" y="1217267"/>
              <a:ext cx="13335" cy="80645"/>
            </a:xfrm>
            <a:custGeom>
              <a:avLst/>
              <a:gdLst/>
              <a:ahLst/>
              <a:cxnLst/>
              <a:rect l="l" t="t" r="r" b="b"/>
              <a:pathLst>
                <a:path w="13334" h="80644">
                  <a:moveTo>
                    <a:pt x="0" y="0"/>
                  </a:moveTo>
                  <a:lnTo>
                    <a:pt x="0" y="80094"/>
                  </a:lnTo>
                  <a:lnTo>
                    <a:pt x="12883" y="45080"/>
                  </a:lnTo>
                  <a:lnTo>
                    <a:pt x="0" y="0"/>
                  </a:lnTo>
                  <a:close/>
                </a:path>
              </a:pathLst>
            </a:custGeom>
            <a:solidFill>
              <a:srgbClr val="FFFFFF"/>
            </a:solidFill>
          </p:spPr>
          <p:txBody>
            <a:bodyPr wrap="square" lIns="0" tIns="0" rIns="0" bIns="0" rtlCol="0"/>
            <a:lstStyle/>
            <a:p>
              <a:endParaRPr/>
            </a:p>
          </p:txBody>
        </p:sp>
        <p:sp>
          <p:nvSpPr>
            <p:cNvPr id="27" name="object 27"/>
            <p:cNvSpPr/>
            <p:nvPr/>
          </p:nvSpPr>
          <p:spPr>
            <a:xfrm>
              <a:off x="8288207" y="1217267"/>
              <a:ext cx="13335" cy="80645"/>
            </a:xfrm>
            <a:custGeom>
              <a:avLst/>
              <a:gdLst/>
              <a:ahLst/>
              <a:cxnLst/>
              <a:rect l="l" t="t" r="r" b="b"/>
              <a:pathLst>
                <a:path w="13334" h="80644">
                  <a:moveTo>
                    <a:pt x="0" y="0"/>
                  </a:moveTo>
                  <a:lnTo>
                    <a:pt x="0" y="80094"/>
                  </a:lnTo>
                  <a:lnTo>
                    <a:pt x="12883" y="45080"/>
                  </a:lnTo>
                  <a:lnTo>
                    <a:pt x="0" y="0"/>
                  </a:lnTo>
                  <a:close/>
                </a:path>
              </a:pathLst>
            </a:custGeom>
            <a:ln w="3175">
              <a:solidFill>
                <a:srgbClr val="FFFFFF"/>
              </a:solidFill>
            </a:ln>
          </p:spPr>
          <p:txBody>
            <a:bodyPr wrap="square" lIns="0" tIns="0" rIns="0" bIns="0" rtlCol="0"/>
            <a:lstStyle/>
            <a:p>
              <a:endParaRPr/>
            </a:p>
          </p:txBody>
        </p:sp>
        <p:sp>
          <p:nvSpPr>
            <p:cNvPr id="28" name="object 28"/>
            <p:cNvSpPr/>
            <p:nvPr/>
          </p:nvSpPr>
          <p:spPr>
            <a:xfrm>
              <a:off x="8104562" y="2410802"/>
              <a:ext cx="762000" cy="1867535"/>
            </a:xfrm>
            <a:custGeom>
              <a:avLst/>
              <a:gdLst/>
              <a:ahLst/>
              <a:cxnLst/>
              <a:rect l="l" t="t" r="r" b="b"/>
              <a:pathLst>
                <a:path w="762000" h="1867535">
                  <a:moveTo>
                    <a:pt x="357624" y="259715"/>
                  </a:moveTo>
                  <a:lnTo>
                    <a:pt x="351175" y="239713"/>
                  </a:lnTo>
                  <a:lnTo>
                    <a:pt x="343125" y="194808"/>
                  </a:lnTo>
                  <a:lnTo>
                    <a:pt x="344740" y="164827"/>
                  </a:lnTo>
                  <a:lnTo>
                    <a:pt x="357624" y="114889"/>
                  </a:lnTo>
                  <a:lnTo>
                    <a:pt x="372124" y="84952"/>
                  </a:lnTo>
                  <a:lnTo>
                    <a:pt x="373739" y="99920"/>
                  </a:lnTo>
                  <a:lnTo>
                    <a:pt x="383391" y="149859"/>
                  </a:lnTo>
                  <a:lnTo>
                    <a:pt x="393058" y="174806"/>
                  </a:lnTo>
                  <a:lnTo>
                    <a:pt x="420455" y="164827"/>
                  </a:lnTo>
                  <a:lnTo>
                    <a:pt x="455889" y="109899"/>
                  </a:lnTo>
                  <a:lnTo>
                    <a:pt x="470388" y="70027"/>
                  </a:lnTo>
                  <a:lnTo>
                    <a:pt x="473605" y="35013"/>
                  </a:lnTo>
                  <a:lnTo>
                    <a:pt x="473605" y="0"/>
                  </a:lnTo>
                  <a:lnTo>
                    <a:pt x="483272" y="0"/>
                  </a:lnTo>
                  <a:lnTo>
                    <a:pt x="499387" y="20132"/>
                  </a:lnTo>
                  <a:lnTo>
                    <a:pt x="507437" y="49894"/>
                  </a:lnTo>
                  <a:lnTo>
                    <a:pt x="512271" y="74973"/>
                  </a:lnTo>
                  <a:lnTo>
                    <a:pt x="513886" y="134890"/>
                  </a:lnTo>
                  <a:lnTo>
                    <a:pt x="518720" y="149859"/>
                  </a:lnTo>
                  <a:lnTo>
                    <a:pt x="539654" y="149859"/>
                  </a:lnTo>
                  <a:lnTo>
                    <a:pt x="557385" y="169817"/>
                  </a:lnTo>
                  <a:lnTo>
                    <a:pt x="604100" y="259715"/>
                  </a:lnTo>
                  <a:lnTo>
                    <a:pt x="645983" y="389529"/>
                  </a:lnTo>
                  <a:lnTo>
                    <a:pt x="681417" y="564292"/>
                  </a:lnTo>
                  <a:lnTo>
                    <a:pt x="702393" y="694105"/>
                  </a:lnTo>
                  <a:lnTo>
                    <a:pt x="715291" y="803961"/>
                  </a:lnTo>
                  <a:lnTo>
                    <a:pt x="729748" y="933775"/>
                  </a:lnTo>
                  <a:lnTo>
                    <a:pt x="737827" y="1018684"/>
                  </a:lnTo>
                  <a:lnTo>
                    <a:pt x="745906" y="1168456"/>
                  </a:lnTo>
                  <a:lnTo>
                    <a:pt x="757103" y="1298313"/>
                  </a:lnTo>
                  <a:lnTo>
                    <a:pt x="761922" y="1433117"/>
                  </a:lnTo>
                  <a:lnTo>
                    <a:pt x="758804" y="1582932"/>
                  </a:lnTo>
                  <a:lnTo>
                    <a:pt x="750725" y="1672787"/>
                  </a:lnTo>
                  <a:lnTo>
                    <a:pt x="736126" y="1782643"/>
                  </a:lnTo>
                  <a:lnTo>
                    <a:pt x="716850" y="1867507"/>
                  </a:lnTo>
                </a:path>
                <a:path w="762000" h="1867535">
                  <a:moveTo>
                    <a:pt x="412390" y="1627838"/>
                  </a:moveTo>
                  <a:lnTo>
                    <a:pt x="385007" y="1582932"/>
                  </a:lnTo>
                  <a:lnTo>
                    <a:pt x="357624" y="1532994"/>
                  </a:lnTo>
                  <a:lnTo>
                    <a:pt x="336676" y="1478066"/>
                  </a:lnTo>
                  <a:lnTo>
                    <a:pt x="322176" y="1413159"/>
                  </a:lnTo>
                  <a:lnTo>
                    <a:pt x="317343" y="1368210"/>
                  </a:lnTo>
                  <a:lnTo>
                    <a:pt x="315742" y="1328250"/>
                  </a:lnTo>
                  <a:lnTo>
                    <a:pt x="286743" y="1348252"/>
                  </a:lnTo>
                  <a:lnTo>
                    <a:pt x="244860" y="1388168"/>
                  </a:lnTo>
                  <a:lnTo>
                    <a:pt x="188478" y="1443096"/>
                  </a:lnTo>
                  <a:lnTo>
                    <a:pt x="135313" y="1517982"/>
                  </a:lnTo>
                  <a:lnTo>
                    <a:pt x="83765" y="1552952"/>
                  </a:lnTo>
                  <a:lnTo>
                    <a:pt x="28998" y="1562931"/>
                  </a:lnTo>
                  <a:lnTo>
                    <a:pt x="9666" y="1542973"/>
                  </a:lnTo>
                  <a:lnTo>
                    <a:pt x="3217" y="1517982"/>
                  </a:lnTo>
                  <a:lnTo>
                    <a:pt x="0" y="1453075"/>
                  </a:lnTo>
                  <a:lnTo>
                    <a:pt x="3217" y="1378189"/>
                  </a:lnTo>
                  <a:lnTo>
                    <a:pt x="14499" y="1303303"/>
                  </a:lnTo>
                  <a:lnTo>
                    <a:pt x="35433" y="1193447"/>
                  </a:lnTo>
                  <a:lnTo>
                    <a:pt x="48317" y="1083591"/>
                  </a:lnTo>
                  <a:lnTo>
                    <a:pt x="77316" y="953777"/>
                  </a:lnTo>
                  <a:lnTo>
                    <a:pt x="90214" y="888870"/>
                  </a:lnTo>
                  <a:lnTo>
                    <a:pt x="98264" y="823963"/>
                  </a:lnTo>
                  <a:lnTo>
                    <a:pt x="104713" y="784004"/>
                  </a:lnTo>
                  <a:lnTo>
                    <a:pt x="109546" y="729076"/>
                  </a:lnTo>
                  <a:lnTo>
                    <a:pt x="114365" y="694105"/>
                  </a:lnTo>
                  <a:lnTo>
                    <a:pt x="124031" y="604251"/>
                  </a:lnTo>
                  <a:lnTo>
                    <a:pt x="135313" y="544334"/>
                  </a:lnTo>
                  <a:lnTo>
                    <a:pt x="143364" y="519343"/>
                  </a:lnTo>
                  <a:lnTo>
                    <a:pt x="154646" y="504374"/>
                  </a:lnTo>
                  <a:lnTo>
                    <a:pt x="167530" y="489406"/>
                  </a:lnTo>
                  <a:lnTo>
                    <a:pt x="186862" y="459425"/>
                  </a:lnTo>
                  <a:lnTo>
                    <a:pt x="196529" y="459425"/>
                  </a:lnTo>
                  <a:lnTo>
                    <a:pt x="202978" y="494395"/>
                  </a:lnTo>
                  <a:lnTo>
                    <a:pt x="202978" y="519343"/>
                  </a:lnTo>
                  <a:lnTo>
                    <a:pt x="196529" y="609241"/>
                  </a:lnTo>
                  <a:lnTo>
                    <a:pt x="188478" y="739055"/>
                  </a:lnTo>
                  <a:lnTo>
                    <a:pt x="182029" y="898849"/>
                  </a:lnTo>
                  <a:lnTo>
                    <a:pt x="167530" y="1043631"/>
                  </a:lnTo>
                  <a:lnTo>
                    <a:pt x="188478" y="998726"/>
                  </a:lnTo>
                  <a:lnTo>
                    <a:pt x="231976" y="903838"/>
                  </a:lnTo>
                  <a:lnTo>
                    <a:pt x="272243" y="833942"/>
                  </a:lnTo>
                  <a:lnTo>
                    <a:pt x="283525" y="803961"/>
                  </a:lnTo>
                  <a:lnTo>
                    <a:pt x="317343" y="749033"/>
                  </a:lnTo>
                  <a:lnTo>
                    <a:pt x="357624" y="694105"/>
                  </a:lnTo>
                  <a:lnTo>
                    <a:pt x="373739" y="669158"/>
                  </a:lnTo>
                </a:path>
                <a:path w="762000" h="1867535">
                  <a:moveTo>
                    <a:pt x="315742" y="1328250"/>
                  </a:moveTo>
                  <a:lnTo>
                    <a:pt x="351175" y="1298313"/>
                  </a:lnTo>
                  <a:lnTo>
                    <a:pt x="376957" y="1268333"/>
                  </a:lnTo>
                  <a:lnTo>
                    <a:pt x="405956" y="1208415"/>
                  </a:lnTo>
                </a:path>
                <a:path w="762000" h="1867535">
                  <a:moveTo>
                    <a:pt x="294793" y="534355"/>
                  </a:moveTo>
                  <a:lnTo>
                    <a:pt x="289960" y="579260"/>
                  </a:lnTo>
                  <a:lnTo>
                    <a:pt x="286743" y="624209"/>
                  </a:lnTo>
                  <a:lnTo>
                    <a:pt x="285127" y="669158"/>
                  </a:lnTo>
                  <a:lnTo>
                    <a:pt x="283525" y="714107"/>
                  </a:lnTo>
                  <a:lnTo>
                    <a:pt x="285127" y="759012"/>
                  </a:lnTo>
                  <a:lnTo>
                    <a:pt x="285127" y="788993"/>
                  </a:lnTo>
                </a:path>
              </a:pathLst>
            </a:custGeom>
            <a:ln w="6585">
              <a:solidFill>
                <a:srgbClr val="000000"/>
              </a:solidFill>
            </a:ln>
          </p:spPr>
          <p:txBody>
            <a:bodyPr wrap="square" lIns="0" tIns="0" rIns="0" bIns="0" rtlCol="0"/>
            <a:lstStyle/>
            <a:p>
              <a:endParaRPr/>
            </a:p>
          </p:txBody>
        </p:sp>
        <p:sp>
          <p:nvSpPr>
            <p:cNvPr id="29" name="object 29"/>
            <p:cNvSpPr/>
            <p:nvPr/>
          </p:nvSpPr>
          <p:spPr>
            <a:xfrm>
              <a:off x="8460702" y="2740702"/>
              <a:ext cx="96399" cy="89278"/>
            </a:xfrm>
            <a:prstGeom prst="rect">
              <a:avLst/>
            </a:prstGeom>
            <a:blipFill>
              <a:blip r:embed="rId3" cstate="print"/>
              <a:stretch>
                <a:fillRect/>
              </a:stretch>
            </a:blipFill>
          </p:spPr>
          <p:txBody>
            <a:bodyPr wrap="square" lIns="0" tIns="0" rIns="0" bIns="0" rtlCol="0"/>
            <a:lstStyle/>
            <a:p>
              <a:endParaRPr/>
            </a:p>
          </p:txBody>
        </p:sp>
        <p:sp>
          <p:nvSpPr>
            <p:cNvPr id="30" name="object 30"/>
            <p:cNvSpPr/>
            <p:nvPr/>
          </p:nvSpPr>
          <p:spPr>
            <a:xfrm>
              <a:off x="7659040" y="3190688"/>
              <a:ext cx="135499" cy="237927"/>
            </a:xfrm>
            <a:prstGeom prst="rect">
              <a:avLst/>
            </a:prstGeom>
            <a:blipFill>
              <a:blip r:embed="rId4" cstate="print"/>
              <a:stretch>
                <a:fillRect/>
              </a:stretch>
            </a:blipFill>
          </p:spPr>
          <p:txBody>
            <a:bodyPr wrap="square" lIns="0" tIns="0" rIns="0" bIns="0" rtlCol="0"/>
            <a:lstStyle/>
            <a:p>
              <a:endParaRPr/>
            </a:p>
          </p:txBody>
        </p:sp>
        <p:sp>
          <p:nvSpPr>
            <p:cNvPr id="31" name="object 31"/>
            <p:cNvSpPr/>
            <p:nvPr/>
          </p:nvSpPr>
          <p:spPr>
            <a:xfrm>
              <a:off x="8890720" y="6205735"/>
              <a:ext cx="22860" cy="109855"/>
            </a:xfrm>
            <a:custGeom>
              <a:avLst/>
              <a:gdLst/>
              <a:ahLst/>
              <a:cxnLst/>
              <a:rect l="l" t="t" r="r" b="b"/>
              <a:pathLst>
                <a:path w="22859" h="109854">
                  <a:moveTo>
                    <a:pt x="22535" y="109812"/>
                  </a:moveTo>
                  <a:lnTo>
                    <a:pt x="9637" y="54884"/>
                  </a:lnTo>
                  <a:lnTo>
                    <a:pt x="0" y="0"/>
                  </a:lnTo>
                </a:path>
              </a:pathLst>
            </a:custGeom>
            <a:ln w="3493">
              <a:solidFill>
                <a:srgbClr val="000000"/>
              </a:solidFill>
            </a:ln>
          </p:spPr>
          <p:txBody>
            <a:bodyPr wrap="square" lIns="0" tIns="0" rIns="0" bIns="0" rtlCol="0"/>
            <a:lstStyle/>
            <a:p>
              <a:endParaRPr/>
            </a:p>
          </p:txBody>
        </p:sp>
      </p:gr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314069" y="813562"/>
            <a:ext cx="6520815" cy="696595"/>
          </a:xfrm>
          <a:prstGeom prst="rect">
            <a:avLst/>
          </a:prstGeom>
        </p:spPr>
        <p:txBody>
          <a:bodyPr vert="horz" wrap="square" lIns="0" tIns="13335" rIns="0" bIns="0" rtlCol="0">
            <a:spAutoFit/>
          </a:bodyPr>
          <a:lstStyle/>
          <a:p>
            <a:pPr marL="12700">
              <a:lnSpc>
                <a:spcPct val="100000"/>
              </a:lnSpc>
              <a:spcBef>
                <a:spcPts val="105"/>
              </a:spcBef>
            </a:pPr>
            <a:r>
              <a:rPr sz="4400" u="none" dirty="0"/>
              <a:t>2. Straight ranking</a:t>
            </a:r>
            <a:r>
              <a:rPr sz="4400" u="none" spc="-65" dirty="0"/>
              <a:t> </a:t>
            </a:r>
            <a:r>
              <a:rPr sz="4400" u="none" dirty="0"/>
              <a:t>method</a:t>
            </a:r>
            <a:endParaRPr sz="4400"/>
          </a:p>
        </p:txBody>
      </p:sp>
      <p:sp>
        <p:nvSpPr>
          <p:cNvPr id="3" name="object 3"/>
          <p:cNvSpPr txBox="1"/>
          <p:nvPr/>
        </p:nvSpPr>
        <p:spPr>
          <a:xfrm>
            <a:off x="78739" y="2000834"/>
            <a:ext cx="8605520" cy="3148330"/>
          </a:xfrm>
          <a:prstGeom prst="rect">
            <a:avLst/>
          </a:prstGeom>
        </p:spPr>
        <p:txBody>
          <a:bodyPr vert="horz" wrap="square" lIns="0" tIns="13335" rIns="0" bIns="0" rtlCol="0">
            <a:spAutoFit/>
          </a:bodyPr>
          <a:lstStyle/>
          <a:p>
            <a:pPr marL="527685" marR="185420" indent="-515620">
              <a:lnSpc>
                <a:spcPct val="100000"/>
              </a:lnSpc>
              <a:spcBef>
                <a:spcPts val="105"/>
              </a:spcBef>
              <a:buAutoNum type="arabicPeriod"/>
              <a:tabLst>
                <a:tab pos="527685" algn="l"/>
                <a:tab pos="528320" algn="l"/>
              </a:tabLst>
            </a:pPr>
            <a:r>
              <a:rPr sz="3200" dirty="0">
                <a:solidFill>
                  <a:srgbClr val="FFFFFF"/>
                </a:solidFill>
                <a:latin typeface="Times New Roman"/>
                <a:cs typeface="Times New Roman"/>
              </a:rPr>
              <a:t>This is one of the oldest and simplest</a:t>
            </a:r>
            <a:r>
              <a:rPr sz="3200" spc="-90" dirty="0">
                <a:solidFill>
                  <a:srgbClr val="FFFFFF"/>
                </a:solidFill>
                <a:latin typeface="Times New Roman"/>
                <a:cs typeface="Times New Roman"/>
              </a:rPr>
              <a:t> </a:t>
            </a:r>
            <a:r>
              <a:rPr sz="3200" dirty="0">
                <a:solidFill>
                  <a:srgbClr val="FFFFFF"/>
                </a:solidFill>
                <a:latin typeface="Times New Roman"/>
                <a:cs typeface="Times New Roman"/>
              </a:rPr>
              <a:t>techniques  of performance</a:t>
            </a:r>
            <a:r>
              <a:rPr sz="3200" spc="-70" dirty="0">
                <a:solidFill>
                  <a:srgbClr val="FFFFFF"/>
                </a:solidFill>
                <a:latin typeface="Times New Roman"/>
                <a:cs typeface="Times New Roman"/>
              </a:rPr>
              <a:t> </a:t>
            </a:r>
            <a:r>
              <a:rPr sz="3200" dirty="0">
                <a:solidFill>
                  <a:srgbClr val="FFFFFF"/>
                </a:solidFill>
                <a:latin typeface="Times New Roman"/>
                <a:cs typeface="Times New Roman"/>
              </a:rPr>
              <a:t>appraisal.</a:t>
            </a:r>
            <a:endParaRPr sz="3200">
              <a:latin typeface="Times New Roman"/>
              <a:cs typeface="Times New Roman"/>
            </a:endParaRPr>
          </a:p>
          <a:p>
            <a:pPr marL="527685" marR="5080" indent="-515620">
              <a:lnSpc>
                <a:spcPct val="100000"/>
              </a:lnSpc>
              <a:spcBef>
                <a:spcPts val="770"/>
              </a:spcBef>
              <a:buAutoNum type="arabicPeriod"/>
              <a:tabLst>
                <a:tab pos="527685" algn="l"/>
                <a:tab pos="528320" algn="l"/>
              </a:tabLst>
            </a:pPr>
            <a:r>
              <a:rPr sz="3200" dirty="0">
                <a:solidFill>
                  <a:srgbClr val="FFFFFF"/>
                </a:solidFill>
                <a:latin typeface="Times New Roman"/>
                <a:cs typeface="Times New Roman"/>
              </a:rPr>
              <a:t>In this method, the appraiser ranks the</a:t>
            </a:r>
            <a:r>
              <a:rPr sz="3200" spc="-95" dirty="0">
                <a:solidFill>
                  <a:srgbClr val="FFFFFF"/>
                </a:solidFill>
                <a:latin typeface="Times New Roman"/>
                <a:cs typeface="Times New Roman"/>
              </a:rPr>
              <a:t> </a:t>
            </a:r>
            <a:r>
              <a:rPr sz="3200" dirty="0">
                <a:solidFill>
                  <a:srgbClr val="FFFFFF"/>
                </a:solidFill>
                <a:latin typeface="Times New Roman"/>
                <a:cs typeface="Times New Roman"/>
              </a:rPr>
              <a:t>employees  from the best </a:t>
            </a:r>
            <a:r>
              <a:rPr sz="3200" spc="-5" dirty="0">
                <a:solidFill>
                  <a:srgbClr val="FFFFFF"/>
                </a:solidFill>
                <a:latin typeface="Times New Roman"/>
                <a:cs typeface="Times New Roman"/>
              </a:rPr>
              <a:t>to </a:t>
            </a:r>
            <a:r>
              <a:rPr sz="3200" dirty="0">
                <a:solidFill>
                  <a:srgbClr val="FFFFFF"/>
                </a:solidFill>
                <a:latin typeface="Times New Roman"/>
                <a:cs typeface="Times New Roman"/>
              </a:rPr>
              <a:t>the poorest on the basis of their  overall</a:t>
            </a:r>
            <a:r>
              <a:rPr sz="3200" spc="-55" dirty="0">
                <a:solidFill>
                  <a:srgbClr val="FFFFFF"/>
                </a:solidFill>
                <a:latin typeface="Times New Roman"/>
                <a:cs typeface="Times New Roman"/>
              </a:rPr>
              <a:t> </a:t>
            </a:r>
            <a:r>
              <a:rPr sz="3200" dirty="0">
                <a:solidFill>
                  <a:srgbClr val="FFFFFF"/>
                </a:solidFill>
                <a:latin typeface="Times New Roman"/>
                <a:cs typeface="Times New Roman"/>
              </a:rPr>
              <a:t>performance.</a:t>
            </a:r>
            <a:endParaRPr sz="3200">
              <a:latin typeface="Times New Roman"/>
              <a:cs typeface="Times New Roman"/>
            </a:endParaRPr>
          </a:p>
          <a:p>
            <a:pPr marL="527685" indent="-515620">
              <a:lnSpc>
                <a:spcPct val="100000"/>
              </a:lnSpc>
              <a:spcBef>
                <a:spcPts val="770"/>
              </a:spcBef>
              <a:buAutoNum type="arabicPeriod"/>
              <a:tabLst>
                <a:tab pos="527685" algn="l"/>
                <a:tab pos="528320" algn="l"/>
              </a:tabLst>
            </a:pPr>
            <a:r>
              <a:rPr sz="3200" dirty="0">
                <a:solidFill>
                  <a:srgbClr val="FFFFFF"/>
                </a:solidFill>
                <a:latin typeface="Times New Roman"/>
                <a:cs typeface="Times New Roman"/>
              </a:rPr>
              <a:t>It is quite useful for a comparative</a:t>
            </a:r>
            <a:r>
              <a:rPr sz="3200" spc="-120" dirty="0">
                <a:solidFill>
                  <a:srgbClr val="FFFFFF"/>
                </a:solidFill>
                <a:latin typeface="Times New Roman"/>
                <a:cs typeface="Times New Roman"/>
              </a:rPr>
              <a:t> </a:t>
            </a:r>
            <a:r>
              <a:rPr sz="3200" dirty="0">
                <a:solidFill>
                  <a:srgbClr val="FFFFFF"/>
                </a:solidFill>
                <a:latin typeface="Times New Roman"/>
                <a:cs typeface="Times New Roman"/>
              </a:rPr>
              <a:t>evaluation.</a:t>
            </a:r>
            <a:endParaRPr sz="3200">
              <a:latin typeface="Times New Roman"/>
              <a:cs typeface="Times New Roman"/>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2895" y="0"/>
            <a:ext cx="8827135" cy="2178685"/>
          </a:xfrm>
          <a:prstGeom prst="rect">
            <a:avLst/>
          </a:prstGeom>
        </p:spPr>
        <p:txBody>
          <a:bodyPr vert="horz" wrap="square" lIns="0" tIns="42544" rIns="0" bIns="0" rtlCol="0">
            <a:spAutoFit/>
          </a:bodyPr>
          <a:lstStyle/>
          <a:p>
            <a:pPr marL="12700" marR="5080">
              <a:lnSpc>
                <a:spcPts val="3360"/>
              </a:lnSpc>
              <a:spcBef>
                <a:spcPts val="334"/>
              </a:spcBef>
            </a:pPr>
            <a:r>
              <a:rPr sz="2900" b="0" u="heavy" spc="405" dirty="0">
                <a:solidFill>
                  <a:srgbClr val="000000"/>
                </a:solidFill>
                <a:uFill>
                  <a:solidFill>
                    <a:srgbClr val="000000"/>
                  </a:solidFill>
                </a:uFill>
                <a:latin typeface="Times New Roman"/>
                <a:cs typeface="Times New Roman"/>
              </a:rPr>
              <a:t>Professional </a:t>
            </a:r>
            <a:r>
              <a:rPr sz="2900" b="0" u="heavy" spc="455" dirty="0">
                <a:solidFill>
                  <a:srgbClr val="000000"/>
                </a:solidFill>
                <a:uFill>
                  <a:solidFill>
                    <a:srgbClr val="000000"/>
                  </a:solidFill>
                </a:uFill>
                <a:latin typeface="Times New Roman"/>
                <a:cs typeface="Times New Roman"/>
              </a:rPr>
              <a:t>Performance </a:t>
            </a:r>
            <a:r>
              <a:rPr sz="2900" b="0" u="heavy" spc="440" dirty="0">
                <a:solidFill>
                  <a:srgbClr val="000000"/>
                </a:solidFill>
                <a:uFill>
                  <a:solidFill>
                    <a:srgbClr val="000000"/>
                  </a:solidFill>
                </a:uFill>
                <a:latin typeface="Times New Roman"/>
                <a:cs typeface="Times New Roman"/>
              </a:rPr>
              <a:t>Standard </a:t>
            </a:r>
            <a:r>
              <a:rPr sz="2900" b="0" u="heavy" spc="380" dirty="0">
                <a:solidFill>
                  <a:srgbClr val="000000"/>
                </a:solidFill>
                <a:uFill>
                  <a:solidFill>
                    <a:srgbClr val="000000"/>
                  </a:solidFill>
                </a:uFill>
                <a:latin typeface="Times New Roman"/>
                <a:cs typeface="Times New Roman"/>
              </a:rPr>
              <a:t>3: </a:t>
            </a:r>
            <a:r>
              <a:rPr sz="2900" b="0" u="none" spc="380" dirty="0">
                <a:solidFill>
                  <a:srgbClr val="000000"/>
                </a:solidFill>
                <a:latin typeface="Times New Roman"/>
                <a:cs typeface="Times New Roman"/>
              </a:rPr>
              <a:t> </a:t>
            </a:r>
            <a:r>
              <a:rPr sz="2900" b="0" u="heavy" spc="425" dirty="0">
                <a:solidFill>
                  <a:srgbClr val="000000"/>
                </a:solidFill>
                <a:uFill>
                  <a:solidFill>
                    <a:srgbClr val="000000"/>
                  </a:solidFill>
                </a:uFill>
                <a:latin typeface="Times New Roman"/>
                <a:cs typeface="Times New Roman"/>
              </a:rPr>
              <a:t>Education:</a:t>
            </a:r>
            <a:r>
              <a:rPr sz="2900" b="0" u="none" spc="225" dirty="0">
                <a:solidFill>
                  <a:srgbClr val="000000"/>
                </a:solidFill>
                <a:latin typeface="Times New Roman"/>
                <a:cs typeface="Times New Roman"/>
              </a:rPr>
              <a:t> </a:t>
            </a:r>
            <a:r>
              <a:rPr sz="2900" b="0" u="none" spc="509" dirty="0">
                <a:solidFill>
                  <a:srgbClr val="000000"/>
                </a:solidFill>
                <a:latin typeface="Times New Roman"/>
                <a:cs typeface="Times New Roman"/>
              </a:rPr>
              <a:t>The</a:t>
            </a:r>
            <a:r>
              <a:rPr sz="2900" b="0" u="none" spc="229" dirty="0">
                <a:solidFill>
                  <a:srgbClr val="000000"/>
                </a:solidFill>
                <a:latin typeface="Times New Roman"/>
                <a:cs typeface="Times New Roman"/>
              </a:rPr>
              <a:t> </a:t>
            </a:r>
            <a:r>
              <a:rPr sz="2900" b="0" u="none" spc="470" dirty="0">
                <a:solidFill>
                  <a:srgbClr val="000000"/>
                </a:solidFill>
                <a:latin typeface="Times New Roman"/>
                <a:cs typeface="Times New Roman"/>
              </a:rPr>
              <a:t>oncology</a:t>
            </a:r>
            <a:r>
              <a:rPr sz="2900" b="0" u="none" spc="175" dirty="0">
                <a:solidFill>
                  <a:srgbClr val="000000"/>
                </a:solidFill>
                <a:latin typeface="Times New Roman"/>
                <a:cs typeface="Times New Roman"/>
              </a:rPr>
              <a:t> </a:t>
            </a:r>
            <a:r>
              <a:rPr sz="2900" b="0" u="none" spc="430" dirty="0">
                <a:solidFill>
                  <a:srgbClr val="000000"/>
                </a:solidFill>
                <a:latin typeface="Times New Roman"/>
                <a:cs typeface="Times New Roman"/>
              </a:rPr>
              <a:t>nurse</a:t>
            </a:r>
            <a:r>
              <a:rPr sz="2900" b="0" u="none" spc="245" dirty="0">
                <a:solidFill>
                  <a:srgbClr val="000000"/>
                </a:solidFill>
                <a:latin typeface="Times New Roman"/>
                <a:cs typeface="Times New Roman"/>
              </a:rPr>
              <a:t> </a:t>
            </a:r>
            <a:r>
              <a:rPr sz="2900" b="0" u="none" spc="409" dirty="0">
                <a:solidFill>
                  <a:srgbClr val="000000"/>
                </a:solidFill>
                <a:latin typeface="Times New Roman"/>
                <a:cs typeface="Times New Roman"/>
              </a:rPr>
              <a:t>acquires</a:t>
            </a:r>
            <a:r>
              <a:rPr sz="2900" b="0" u="none" spc="250" dirty="0">
                <a:solidFill>
                  <a:srgbClr val="000000"/>
                </a:solidFill>
                <a:latin typeface="Times New Roman"/>
                <a:cs typeface="Times New Roman"/>
              </a:rPr>
              <a:t> </a:t>
            </a:r>
            <a:r>
              <a:rPr sz="2900" b="0" u="none" spc="475" dirty="0">
                <a:solidFill>
                  <a:srgbClr val="000000"/>
                </a:solidFill>
                <a:latin typeface="Times New Roman"/>
                <a:cs typeface="Times New Roman"/>
              </a:rPr>
              <a:t>and  </a:t>
            </a:r>
            <a:r>
              <a:rPr sz="2900" b="0" u="none" spc="420" dirty="0">
                <a:solidFill>
                  <a:srgbClr val="000000"/>
                </a:solidFill>
                <a:latin typeface="Times New Roman"/>
                <a:cs typeface="Times New Roman"/>
              </a:rPr>
              <a:t>maintains </a:t>
            </a:r>
            <a:r>
              <a:rPr sz="2900" b="0" u="none" spc="400" dirty="0">
                <a:solidFill>
                  <a:srgbClr val="000000"/>
                </a:solidFill>
                <a:latin typeface="Times New Roman"/>
                <a:cs typeface="Times New Roman"/>
              </a:rPr>
              <a:t>current </a:t>
            </a:r>
            <a:r>
              <a:rPr sz="2900" b="0" u="none" spc="484" dirty="0">
                <a:solidFill>
                  <a:srgbClr val="000000"/>
                </a:solidFill>
                <a:latin typeface="Times New Roman"/>
                <a:cs typeface="Times New Roman"/>
              </a:rPr>
              <a:t>knowledge </a:t>
            </a:r>
            <a:r>
              <a:rPr sz="2900" b="0" u="none" spc="380" dirty="0">
                <a:solidFill>
                  <a:srgbClr val="000000"/>
                </a:solidFill>
                <a:latin typeface="Times New Roman"/>
                <a:cs typeface="Times New Roman"/>
              </a:rPr>
              <a:t>in </a:t>
            </a:r>
            <a:r>
              <a:rPr sz="2900" b="0" u="none" spc="465" dirty="0">
                <a:solidFill>
                  <a:srgbClr val="000000"/>
                </a:solidFill>
                <a:latin typeface="Times New Roman"/>
                <a:cs typeface="Times New Roman"/>
              </a:rPr>
              <a:t>oncology  </a:t>
            </a:r>
            <a:r>
              <a:rPr sz="2900" b="0" u="none" spc="425" dirty="0">
                <a:solidFill>
                  <a:srgbClr val="000000"/>
                </a:solidFill>
                <a:latin typeface="Times New Roman"/>
                <a:cs typeface="Times New Roman"/>
              </a:rPr>
              <a:t>nursing</a:t>
            </a:r>
            <a:r>
              <a:rPr sz="2900" b="0" u="none" spc="245" dirty="0">
                <a:solidFill>
                  <a:srgbClr val="000000"/>
                </a:solidFill>
                <a:latin typeface="Times New Roman"/>
                <a:cs typeface="Times New Roman"/>
              </a:rPr>
              <a:t> </a:t>
            </a:r>
            <a:r>
              <a:rPr sz="2900" b="0" u="none" spc="370" dirty="0">
                <a:solidFill>
                  <a:srgbClr val="000000"/>
                </a:solidFill>
                <a:latin typeface="Times New Roman"/>
                <a:cs typeface="Times New Roman"/>
              </a:rPr>
              <a:t>practice.</a:t>
            </a:r>
            <a:endParaRPr sz="2900">
              <a:latin typeface="Times New Roman"/>
              <a:cs typeface="Times New Roman"/>
            </a:endParaRPr>
          </a:p>
          <a:p>
            <a:pPr marL="12700">
              <a:lnSpc>
                <a:spcPts val="3275"/>
              </a:lnSpc>
              <a:tabLst>
                <a:tab pos="6692265" algn="l"/>
              </a:tabLst>
            </a:pPr>
            <a:r>
              <a:rPr sz="2900" b="0" u="none" spc="365" dirty="0">
                <a:solidFill>
                  <a:srgbClr val="000000"/>
                </a:solidFill>
                <a:latin typeface="Times New Roman"/>
                <a:cs typeface="Times New Roman"/>
              </a:rPr>
              <a:t>Criteria:	</a:t>
            </a:r>
            <a:r>
              <a:rPr sz="2900" b="0" u="none" spc="434" dirty="0">
                <a:solidFill>
                  <a:srgbClr val="000000"/>
                </a:solidFill>
                <a:latin typeface="Times New Roman"/>
                <a:cs typeface="Times New Roman"/>
              </a:rPr>
              <a:t>Rating</a:t>
            </a:r>
            <a:endParaRPr sz="2900">
              <a:latin typeface="Times New Roman"/>
              <a:cs typeface="Times New Roman"/>
            </a:endParaRPr>
          </a:p>
        </p:txBody>
      </p:sp>
      <p:graphicFrame>
        <p:nvGraphicFramePr>
          <p:cNvPr id="3" name="object 3"/>
          <p:cNvGraphicFramePr>
            <a:graphicFrameLocks noGrp="1"/>
          </p:cNvGraphicFramePr>
          <p:nvPr/>
        </p:nvGraphicFramePr>
        <p:xfrm>
          <a:off x="0" y="2134669"/>
          <a:ext cx="9126220" cy="4297045"/>
        </p:xfrm>
        <a:graphic>
          <a:graphicData uri="http://schemas.openxmlformats.org/drawingml/2006/table">
            <a:tbl>
              <a:tblPr firstRow="1" bandRow="1">
                <a:tableStyleId>{2D5ABB26-0587-4C30-8999-92F81FD0307C}</a:tableStyleId>
              </a:tblPr>
              <a:tblGrid>
                <a:gridCol w="6791959">
                  <a:extLst>
                    <a:ext uri="{9D8B030D-6E8A-4147-A177-3AD203B41FA5}">
                      <a16:colId xmlns:a16="http://schemas.microsoft.com/office/drawing/2014/main" val="20000"/>
                    </a:ext>
                  </a:extLst>
                </a:gridCol>
                <a:gridCol w="680084">
                  <a:extLst>
                    <a:ext uri="{9D8B030D-6E8A-4147-A177-3AD203B41FA5}">
                      <a16:colId xmlns:a16="http://schemas.microsoft.com/office/drawing/2014/main" val="20001"/>
                    </a:ext>
                  </a:extLst>
                </a:gridCol>
                <a:gridCol w="866140">
                  <a:extLst>
                    <a:ext uri="{9D8B030D-6E8A-4147-A177-3AD203B41FA5}">
                      <a16:colId xmlns:a16="http://schemas.microsoft.com/office/drawing/2014/main" val="20002"/>
                    </a:ext>
                  </a:extLst>
                </a:gridCol>
                <a:gridCol w="774700">
                  <a:extLst>
                    <a:ext uri="{9D8B030D-6E8A-4147-A177-3AD203B41FA5}">
                      <a16:colId xmlns:a16="http://schemas.microsoft.com/office/drawing/2014/main" val="20003"/>
                    </a:ext>
                  </a:extLst>
                </a:gridCol>
              </a:tblGrid>
              <a:tr h="432893">
                <a:tc>
                  <a:txBody>
                    <a:bodyPr/>
                    <a:lstStyle/>
                    <a:p>
                      <a:pPr>
                        <a:lnSpc>
                          <a:spcPct val="100000"/>
                        </a:lnSpc>
                      </a:pPr>
                      <a:endParaRPr sz="2700">
                        <a:latin typeface="Times New Roman"/>
                        <a:cs typeface="Times New Roman"/>
                      </a:endParaRPr>
                    </a:p>
                  </a:txBody>
                  <a:tcPr marL="0" marR="0" marT="0" marB="0">
                    <a:lnL w="9525">
                      <a:solidFill>
                        <a:srgbClr val="000000"/>
                      </a:solidFill>
                      <a:prstDash val="solid"/>
                    </a:lnL>
                    <a:lnT w="6350">
                      <a:solidFill>
                        <a:srgbClr val="000000"/>
                      </a:solidFill>
                      <a:prstDash val="solid"/>
                    </a:lnT>
                    <a:lnB w="6350">
                      <a:solidFill>
                        <a:srgbClr val="000000"/>
                      </a:solidFill>
                      <a:prstDash val="solid"/>
                    </a:lnB>
                  </a:tcPr>
                </a:tc>
                <a:tc>
                  <a:txBody>
                    <a:bodyPr/>
                    <a:lstStyle/>
                    <a:p>
                      <a:pPr marL="123189">
                        <a:lnSpc>
                          <a:spcPts val="3285"/>
                        </a:lnSpc>
                      </a:pPr>
                      <a:r>
                        <a:rPr sz="2900" dirty="0">
                          <a:latin typeface="Times New Roman"/>
                          <a:cs typeface="Times New Roman"/>
                        </a:rPr>
                        <a:t>1</a:t>
                      </a:r>
                      <a:endParaRPr sz="2900">
                        <a:latin typeface="Times New Roman"/>
                        <a:cs typeface="Times New Roman"/>
                      </a:endParaRPr>
                    </a:p>
                  </a:txBody>
                  <a:tcPr marL="0" marR="0" marT="0" marB="0">
                    <a:lnT w="6350">
                      <a:solidFill>
                        <a:srgbClr val="000000"/>
                      </a:solidFill>
                      <a:prstDash val="solid"/>
                    </a:lnT>
                    <a:lnB w="6350">
                      <a:solidFill>
                        <a:srgbClr val="000000"/>
                      </a:solidFill>
                      <a:prstDash val="solid"/>
                    </a:lnB>
                  </a:tcPr>
                </a:tc>
                <a:tc>
                  <a:txBody>
                    <a:bodyPr/>
                    <a:lstStyle/>
                    <a:p>
                      <a:pPr algn="ctr">
                        <a:lnSpc>
                          <a:spcPts val="3285"/>
                        </a:lnSpc>
                      </a:pPr>
                      <a:r>
                        <a:rPr sz="2900" dirty="0">
                          <a:latin typeface="Times New Roman"/>
                          <a:cs typeface="Times New Roman"/>
                        </a:rPr>
                        <a:t>2</a:t>
                      </a:r>
                      <a:endParaRPr sz="2900">
                        <a:latin typeface="Times New Roman"/>
                        <a:cs typeface="Times New Roman"/>
                      </a:endParaRPr>
                    </a:p>
                  </a:txBody>
                  <a:tcPr marL="0" marR="0" marT="0" marB="0">
                    <a:lnT w="6350">
                      <a:solidFill>
                        <a:srgbClr val="000000"/>
                      </a:solidFill>
                      <a:prstDash val="solid"/>
                    </a:lnT>
                    <a:lnB w="6350">
                      <a:solidFill>
                        <a:srgbClr val="000000"/>
                      </a:solidFill>
                      <a:prstDash val="solid"/>
                    </a:lnB>
                  </a:tcPr>
                </a:tc>
                <a:tc>
                  <a:txBody>
                    <a:bodyPr/>
                    <a:lstStyle/>
                    <a:p>
                      <a:pPr marL="308610">
                        <a:lnSpc>
                          <a:spcPts val="3285"/>
                        </a:lnSpc>
                      </a:pPr>
                      <a:r>
                        <a:rPr sz="2900" dirty="0">
                          <a:latin typeface="Times New Roman"/>
                          <a:cs typeface="Times New Roman"/>
                        </a:rPr>
                        <a:t>3</a:t>
                      </a:r>
                      <a:endParaRPr sz="2900">
                        <a:latin typeface="Times New Roman"/>
                        <a:cs typeface="Times New Roman"/>
                      </a:endParaRPr>
                    </a:p>
                  </a:txBody>
                  <a:tcPr marL="0" marR="0" marT="0" marB="0">
                    <a:lnR w="9525">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0"/>
                  </a:ext>
                </a:extLst>
              </a:tr>
              <a:tr h="2997559">
                <a:tc>
                  <a:txBody>
                    <a:bodyPr/>
                    <a:lstStyle/>
                    <a:p>
                      <a:pPr marL="111125" marR="163195">
                        <a:lnSpc>
                          <a:spcPts val="3360"/>
                        </a:lnSpc>
                        <a:spcBef>
                          <a:spcPts val="15"/>
                        </a:spcBef>
                      </a:pPr>
                      <a:r>
                        <a:rPr sz="2900" spc="375" dirty="0">
                          <a:latin typeface="Times New Roman"/>
                          <a:cs typeface="Times New Roman"/>
                        </a:rPr>
                        <a:t>1. Participates </a:t>
                      </a:r>
                      <a:r>
                        <a:rPr sz="2900" spc="390" dirty="0">
                          <a:latin typeface="Times New Roman"/>
                          <a:cs typeface="Times New Roman"/>
                        </a:rPr>
                        <a:t>in </a:t>
                      </a:r>
                      <a:r>
                        <a:rPr sz="2900" spc="459" dirty="0">
                          <a:latin typeface="Times New Roman"/>
                          <a:cs typeface="Times New Roman"/>
                        </a:rPr>
                        <a:t>ongoing  </a:t>
                      </a:r>
                      <a:r>
                        <a:rPr sz="2900" spc="409" dirty="0">
                          <a:latin typeface="Times New Roman"/>
                          <a:cs typeface="Times New Roman"/>
                        </a:rPr>
                        <a:t>educational </a:t>
                      </a:r>
                      <a:r>
                        <a:rPr sz="2900" spc="355" dirty="0">
                          <a:latin typeface="Times New Roman"/>
                          <a:cs typeface="Times New Roman"/>
                        </a:rPr>
                        <a:t>activities </a:t>
                      </a:r>
                      <a:r>
                        <a:rPr sz="2900" spc="400" dirty="0">
                          <a:latin typeface="Times New Roman"/>
                          <a:cs typeface="Times New Roman"/>
                        </a:rPr>
                        <a:t>(including  </a:t>
                      </a:r>
                      <a:r>
                        <a:rPr sz="2900" spc="380" dirty="0">
                          <a:latin typeface="Times New Roman"/>
                          <a:cs typeface="Times New Roman"/>
                        </a:rPr>
                        <a:t>inservices, </a:t>
                      </a:r>
                      <a:r>
                        <a:rPr sz="2900" spc="420" dirty="0">
                          <a:latin typeface="Times New Roman"/>
                          <a:cs typeface="Times New Roman"/>
                        </a:rPr>
                        <a:t>continuing</a:t>
                      </a:r>
                      <a:r>
                        <a:rPr sz="2900" spc="70" dirty="0">
                          <a:latin typeface="Times New Roman"/>
                          <a:cs typeface="Times New Roman"/>
                        </a:rPr>
                        <a:t> </a:t>
                      </a:r>
                      <a:r>
                        <a:rPr sz="2900" spc="409" dirty="0">
                          <a:latin typeface="Times New Roman"/>
                          <a:cs typeface="Times New Roman"/>
                        </a:rPr>
                        <a:t>education,  </a:t>
                      </a:r>
                      <a:r>
                        <a:rPr sz="2900" spc="434" dirty="0">
                          <a:latin typeface="Times New Roman"/>
                          <a:cs typeface="Times New Roman"/>
                        </a:rPr>
                        <a:t>formal </a:t>
                      </a:r>
                      <a:r>
                        <a:rPr sz="2900" spc="405" dirty="0">
                          <a:latin typeface="Times New Roman"/>
                          <a:cs typeface="Times New Roman"/>
                        </a:rPr>
                        <a:t>education, </a:t>
                      </a:r>
                      <a:r>
                        <a:rPr sz="2900" spc="475" dirty="0">
                          <a:latin typeface="Times New Roman"/>
                          <a:cs typeface="Times New Roman"/>
                        </a:rPr>
                        <a:t>and  </a:t>
                      </a:r>
                      <a:r>
                        <a:rPr sz="2900" spc="375" dirty="0">
                          <a:latin typeface="Times New Roman"/>
                          <a:cs typeface="Times New Roman"/>
                        </a:rPr>
                        <a:t>experientatil </a:t>
                      </a:r>
                      <a:r>
                        <a:rPr sz="2900" spc="395" dirty="0">
                          <a:latin typeface="Times New Roman"/>
                          <a:cs typeface="Times New Roman"/>
                        </a:rPr>
                        <a:t>learning) </a:t>
                      </a:r>
                      <a:r>
                        <a:rPr sz="2900" spc="380" dirty="0">
                          <a:latin typeface="Times New Roman"/>
                          <a:cs typeface="Times New Roman"/>
                        </a:rPr>
                        <a:t>to</a:t>
                      </a:r>
                      <a:r>
                        <a:rPr sz="2900" spc="-60" dirty="0">
                          <a:latin typeface="Times New Roman"/>
                          <a:cs typeface="Times New Roman"/>
                        </a:rPr>
                        <a:t> </a:t>
                      </a:r>
                      <a:r>
                        <a:rPr sz="2900" spc="480" dirty="0">
                          <a:latin typeface="Times New Roman"/>
                          <a:cs typeface="Times New Roman"/>
                        </a:rPr>
                        <a:t>expand</a:t>
                      </a:r>
                      <a:endParaRPr sz="2900">
                        <a:latin typeface="Times New Roman"/>
                        <a:cs typeface="Times New Roman"/>
                      </a:endParaRPr>
                    </a:p>
                    <a:p>
                      <a:pPr marL="111125" marR="2004695">
                        <a:lnSpc>
                          <a:spcPts val="3360"/>
                        </a:lnSpc>
                        <a:spcBef>
                          <a:spcPts val="10"/>
                        </a:spcBef>
                      </a:pPr>
                      <a:r>
                        <a:rPr sz="2900" spc="465" dirty="0">
                          <a:latin typeface="Times New Roman"/>
                          <a:cs typeface="Times New Roman"/>
                        </a:rPr>
                        <a:t>oncology </a:t>
                      </a:r>
                      <a:r>
                        <a:rPr sz="2900" spc="484" dirty="0">
                          <a:latin typeface="Times New Roman"/>
                          <a:cs typeface="Times New Roman"/>
                        </a:rPr>
                        <a:t>knowledge</a:t>
                      </a:r>
                      <a:r>
                        <a:rPr sz="2900" spc="-120" dirty="0">
                          <a:latin typeface="Times New Roman"/>
                          <a:cs typeface="Times New Roman"/>
                        </a:rPr>
                        <a:t> </a:t>
                      </a:r>
                      <a:r>
                        <a:rPr sz="2900" spc="415" dirty="0">
                          <a:latin typeface="Times New Roman"/>
                          <a:cs typeface="Times New Roman"/>
                        </a:rPr>
                        <a:t>of  </a:t>
                      </a:r>
                      <a:r>
                        <a:rPr sz="2900" spc="400" dirty="0">
                          <a:latin typeface="Times New Roman"/>
                          <a:cs typeface="Times New Roman"/>
                        </a:rPr>
                        <a:t>professional</a:t>
                      </a:r>
                      <a:r>
                        <a:rPr sz="2900" spc="229" dirty="0">
                          <a:latin typeface="Times New Roman"/>
                          <a:cs typeface="Times New Roman"/>
                        </a:rPr>
                        <a:t> </a:t>
                      </a:r>
                      <a:r>
                        <a:rPr sz="2900" spc="390" dirty="0">
                          <a:latin typeface="Times New Roman"/>
                          <a:cs typeface="Times New Roman"/>
                        </a:rPr>
                        <a:t>issues</a:t>
                      </a:r>
                      <a:endParaRPr sz="2900">
                        <a:latin typeface="Times New Roman"/>
                        <a:cs typeface="Times New Roman"/>
                      </a:endParaRPr>
                    </a:p>
                  </a:txBody>
                  <a:tcPr marL="0" marR="0" marT="1905" marB="0">
                    <a:lnL w="9525">
                      <a:solidFill>
                        <a:srgbClr val="000000"/>
                      </a:solidFill>
                      <a:prstDash val="solid"/>
                    </a:lnL>
                    <a:lnR w="9525">
                      <a:solidFill>
                        <a:srgbClr val="000000"/>
                      </a:solidFill>
                      <a:prstDash val="solid"/>
                    </a:lnR>
                    <a:lnT w="6350">
                      <a:solidFill>
                        <a:srgbClr val="000000"/>
                      </a:solidFill>
                      <a:prstDash val="solid"/>
                    </a:lnT>
                    <a:lnB w="6350">
                      <a:solidFill>
                        <a:srgbClr val="000000"/>
                      </a:solidFill>
                      <a:prstDash val="solid"/>
                    </a:lnB>
                  </a:tcPr>
                </a:tc>
                <a:tc rowSpan="2" gridSpan="3">
                  <a:txBody>
                    <a:bodyPr/>
                    <a:lstStyle/>
                    <a:p>
                      <a:pPr>
                        <a:lnSpc>
                          <a:spcPct val="100000"/>
                        </a:lnSpc>
                      </a:pPr>
                      <a:endParaRPr sz="3900">
                        <a:latin typeface="Times New Roman"/>
                        <a:cs typeface="Times New Roman"/>
                      </a:endParaRPr>
                    </a:p>
                  </a:txBody>
                  <a:tcPr marL="0" marR="0" marT="0" marB="0">
                    <a:lnL w="9525">
                      <a:solidFill>
                        <a:srgbClr val="000000"/>
                      </a:solidFill>
                      <a:prstDash val="solid"/>
                    </a:lnL>
                    <a:lnT w="6350">
                      <a:solidFill>
                        <a:srgbClr val="000000"/>
                      </a:solidFill>
                      <a:prstDash val="solid"/>
                    </a:lnT>
                  </a:tcPr>
                </a:tc>
                <a:tc rowSpan="2" hMerge="1">
                  <a:txBody>
                    <a:bodyPr/>
                    <a:lstStyle/>
                    <a:p>
                      <a:endParaRPr/>
                    </a:p>
                  </a:txBody>
                  <a:tcPr marL="0" marR="0" marT="0" marB="0"/>
                </a:tc>
                <a:tc rowSpan="2" hMerge="1">
                  <a:txBody>
                    <a:bodyPr/>
                    <a:lstStyle/>
                    <a:p>
                      <a:endParaRPr/>
                    </a:p>
                  </a:txBody>
                  <a:tcPr marL="0" marR="0" marT="0" marB="0"/>
                </a:tc>
                <a:extLst>
                  <a:ext uri="{0D108BD9-81ED-4DB2-BD59-A6C34878D82A}">
                    <a16:rowId xmlns:a16="http://schemas.microsoft.com/office/drawing/2014/main" val="10001"/>
                  </a:ext>
                </a:extLst>
              </a:tr>
              <a:tr h="859895">
                <a:tc>
                  <a:txBody>
                    <a:bodyPr/>
                    <a:lstStyle/>
                    <a:p>
                      <a:pPr marL="111125" marR="372745">
                        <a:lnSpc>
                          <a:spcPts val="3360"/>
                        </a:lnSpc>
                        <a:spcBef>
                          <a:spcPts val="15"/>
                        </a:spcBef>
                      </a:pPr>
                      <a:r>
                        <a:rPr sz="2900" spc="375" dirty="0">
                          <a:latin typeface="Times New Roman"/>
                          <a:cs typeface="Times New Roman"/>
                        </a:rPr>
                        <a:t>2. </a:t>
                      </a:r>
                      <a:r>
                        <a:rPr sz="2900" spc="459" dirty="0">
                          <a:latin typeface="Times New Roman"/>
                          <a:cs typeface="Times New Roman"/>
                        </a:rPr>
                        <a:t>Seeks </a:t>
                      </a:r>
                      <a:r>
                        <a:rPr sz="2900" spc="420" dirty="0">
                          <a:latin typeface="Times New Roman"/>
                          <a:cs typeface="Times New Roman"/>
                        </a:rPr>
                        <a:t>experiences </a:t>
                      </a:r>
                      <a:r>
                        <a:rPr sz="2900" spc="390" dirty="0">
                          <a:latin typeface="Times New Roman"/>
                          <a:cs typeface="Times New Roman"/>
                        </a:rPr>
                        <a:t>to</a:t>
                      </a:r>
                      <a:r>
                        <a:rPr sz="2900" spc="-315" dirty="0">
                          <a:latin typeface="Times New Roman"/>
                          <a:cs typeface="Times New Roman"/>
                        </a:rPr>
                        <a:t> </a:t>
                      </a:r>
                      <a:r>
                        <a:rPr sz="2900" spc="445" dirty="0">
                          <a:latin typeface="Times New Roman"/>
                          <a:cs typeface="Times New Roman"/>
                        </a:rPr>
                        <a:t>develop  </a:t>
                      </a:r>
                      <a:r>
                        <a:rPr sz="2900" spc="780" dirty="0">
                          <a:latin typeface="Times New Roman"/>
                          <a:cs typeface="Times New Roman"/>
                        </a:rPr>
                        <a:t>&amp; </a:t>
                      </a:r>
                      <a:r>
                        <a:rPr sz="2900" spc="420" dirty="0">
                          <a:latin typeface="Times New Roman"/>
                          <a:cs typeface="Times New Roman"/>
                        </a:rPr>
                        <a:t>maintain</a:t>
                      </a:r>
                      <a:r>
                        <a:rPr sz="2900" spc="-409" dirty="0">
                          <a:latin typeface="Times New Roman"/>
                          <a:cs typeface="Times New Roman"/>
                        </a:rPr>
                        <a:t> </a:t>
                      </a:r>
                      <a:r>
                        <a:rPr sz="2900" spc="360" dirty="0">
                          <a:latin typeface="Times New Roman"/>
                          <a:cs typeface="Times New Roman"/>
                        </a:rPr>
                        <a:t>clinical </a:t>
                      </a:r>
                      <a:r>
                        <a:rPr sz="2900" spc="345" dirty="0">
                          <a:latin typeface="Times New Roman"/>
                          <a:cs typeface="Times New Roman"/>
                        </a:rPr>
                        <a:t>skills</a:t>
                      </a:r>
                      <a:endParaRPr sz="2900">
                        <a:latin typeface="Times New Roman"/>
                        <a:cs typeface="Times New Roman"/>
                      </a:endParaRPr>
                    </a:p>
                  </a:txBody>
                  <a:tcPr marL="0" marR="0" marT="1905" marB="0">
                    <a:lnL w="9525">
                      <a:solidFill>
                        <a:srgbClr val="000000"/>
                      </a:solidFill>
                      <a:prstDash val="solid"/>
                    </a:lnL>
                    <a:lnR w="9525">
                      <a:solidFill>
                        <a:srgbClr val="000000"/>
                      </a:solidFill>
                      <a:prstDash val="solid"/>
                    </a:lnR>
                    <a:lnT w="6350">
                      <a:solidFill>
                        <a:srgbClr val="000000"/>
                      </a:solidFill>
                      <a:prstDash val="solid"/>
                    </a:lnT>
                    <a:lnB w="6350">
                      <a:solidFill>
                        <a:srgbClr val="000000"/>
                      </a:solidFill>
                      <a:prstDash val="solid"/>
                    </a:lnB>
                  </a:tcPr>
                </a:tc>
                <a:tc gridSpan="3" vMerge="1">
                  <a:txBody>
                    <a:bodyPr/>
                    <a:lstStyle/>
                    <a:p>
                      <a:endParaRPr/>
                    </a:p>
                  </a:txBody>
                  <a:tcPr marL="0" marR="0" marT="0" marB="0">
                    <a:lnL w="9525">
                      <a:solidFill>
                        <a:srgbClr val="000000"/>
                      </a:solidFill>
                      <a:prstDash val="solid"/>
                    </a:lnL>
                    <a:lnT w="6350">
                      <a:solidFill>
                        <a:srgbClr val="000000"/>
                      </a:solidFill>
                      <a:prstDash val="solid"/>
                    </a:lnT>
                  </a:tcPr>
                </a:tc>
                <a:tc hMerge="1" vMerge="1">
                  <a:txBody>
                    <a:bodyPr/>
                    <a:lstStyle/>
                    <a:p>
                      <a:endParaRPr/>
                    </a:p>
                  </a:txBody>
                  <a:tcPr marL="0" marR="0" marT="0" marB="0"/>
                </a:tc>
                <a:tc hMerge="1" vMerge="1">
                  <a:txBody>
                    <a:bodyPr/>
                    <a:lstStyle/>
                    <a:p>
                      <a:endParaRPr/>
                    </a:p>
                  </a:txBody>
                  <a:tcPr marL="0" marR="0" marT="0" marB="0"/>
                </a:tc>
                <a:extLst>
                  <a:ext uri="{0D108BD9-81ED-4DB2-BD59-A6C34878D82A}">
                    <a16:rowId xmlns:a16="http://schemas.microsoft.com/office/drawing/2014/main" val="10002"/>
                  </a:ext>
                </a:extLst>
              </a:tr>
            </a:tbl>
          </a:graphicData>
        </a:graphic>
      </p:graphicFrame>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019680" y="813562"/>
            <a:ext cx="5104130" cy="696595"/>
          </a:xfrm>
          <a:prstGeom prst="rect">
            <a:avLst/>
          </a:prstGeom>
        </p:spPr>
        <p:txBody>
          <a:bodyPr vert="horz" wrap="square" lIns="0" tIns="13335" rIns="0" bIns="0" rtlCol="0">
            <a:spAutoFit/>
          </a:bodyPr>
          <a:lstStyle/>
          <a:p>
            <a:pPr marL="12700">
              <a:lnSpc>
                <a:spcPct val="100000"/>
              </a:lnSpc>
              <a:spcBef>
                <a:spcPts val="105"/>
              </a:spcBef>
            </a:pPr>
            <a:r>
              <a:rPr sz="4400" u="none" dirty="0"/>
              <a:t>3. Paired</a:t>
            </a:r>
            <a:r>
              <a:rPr sz="4400" u="none" spc="-90" dirty="0"/>
              <a:t> </a:t>
            </a:r>
            <a:r>
              <a:rPr sz="4400" u="none" dirty="0"/>
              <a:t>comparison</a:t>
            </a:r>
            <a:endParaRPr sz="4400"/>
          </a:p>
        </p:txBody>
      </p:sp>
      <p:sp>
        <p:nvSpPr>
          <p:cNvPr id="3" name="object 3"/>
          <p:cNvSpPr txBox="1"/>
          <p:nvPr/>
        </p:nvSpPr>
        <p:spPr>
          <a:xfrm>
            <a:off x="764540" y="2000834"/>
            <a:ext cx="7546340" cy="3538854"/>
          </a:xfrm>
          <a:prstGeom prst="rect">
            <a:avLst/>
          </a:prstGeom>
        </p:spPr>
        <p:txBody>
          <a:bodyPr vert="horz" wrap="square" lIns="0" tIns="13335" rIns="0" bIns="0" rtlCol="0">
            <a:spAutoFit/>
          </a:bodyPr>
          <a:lstStyle/>
          <a:p>
            <a:pPr marL="355600" marR="252095" indent="-343535">
              <a:lnSpc>
                <a:spcPct val="100000"/>
              </a:lnSpc>
              <a:spcBef>
                <a:spcPts val="105"/>
              </a:spcBef>
              <a:buChar char="•"/>
              <a:tabLst>
                <a:tab pos="355600" algn="l"/>
                <a:tab pos="356235" algn="l"/>
              </a:tabLst>
            </a:pPr>
            <a:r>
              <a:rPr sz="3200" dirty="0">
                <a:solidFill>
                  <a:srgbClr val="FFFFFF"/>
                </a:solidFill>
                <a:latin typeface="Times New Roman"/>
                <a:cs typeface="Times New Roman"/>
              </a:rPr>
              <a:t>A better technique of comparison than the  straight ranking method, this method  compares each employee with all others</a:t>
            </a:r>
            <a:r>
              <a:rPr sz="3200" spc="-130" dirty="0">
                <a:solidFill>
                  <a:srgbClr val="FFFFFF"/>
                </a:solidFill>
                <a:latin typeface="Times New Roman"/>
                <a:cs typeface="Times New Roman"/>
              </a:rPr>
              <a:t> </a:t>
            </a:r>
            <a:r>
              <a:rPr sz="3200" dirty="0">
                <a:solidFill>
                  <a:srgbClr val="FFFFFF"/>
                </a:solidFill>
                <a:latin typeface="Times New Roman"/>
                <a:cs typeface="Times New Roman"/>
              </a:rPr>
              <a:t>in  the group, one at a</a:t>
            </a:r>
            <a:r>
              <a:rPr sz="3200" spc="-75" dirty="0">
                <a:solidFill>
                  <a:srgbClr val="FFFFFF"/>
                </a:solidFill>
                <a:latin typeface="Times New Roman"/>
                <a:cs typeface="Times New Roman"/>
              </a:rPr>
              <a:t> </a:t>
            </a:r>
            <a:r>
              <a:rPr sz="3200" dirty="0">
                <a:solidFill>
                  <a:srgbClr val="FFFFFF"/>
                </a:solidFill>
                <a:latin typeface="Times New Roman"/>
                <a:cs typeface="Times New Roman"/>
              </a:rPr>
              <a:t>time.</a:t>
            </a:r>
            <a:endParaRPr sz="3200">
              <a:latin typeface="Times New Roman"/>
              <a:cs typeface="Times New Roman"/>
            </a:endParaRPr>
          </a:p>
          <a:p>
            <a:pPr marL="355600" marR="5080" indent="-343535">
              <a:lnSpc>
                <a:spcPct val="100000"/>
              </a:lnSpc>
              <a:spcBef>
                <a:spcPts val="770"/>
              </a:spcBef>
              <a:buChar char="•"/>
              <a:tabLst>
                <a:tab pos="355600" algn="l"/>
                <a:tab pos="356235" algn="l"/>
              </a:tabLst>
            </a:pPr>
            <a:r>
              <a:rPr sz="3200" dirty="0">
                <a:solidFill>
                  <a:srgbClr val="FFFFFF"/>
                </a:solidFill>
                <a:latin typeface="Times New Roman"/>
                <a:cs typeface="Times New Roman"/>
              </a:rPr>
              <a:t>After all </a:t>
            </a:r>
            <a:r>
              <a:rPr sz="3200" spc="-5" dirty="0">
                <a:solidFill>
                  <a:srgbClr val="FFFFFF"/>
                </a:solidFill>
                <a:latin typeface="Times New Roman"/>
                <a:cs typeface="Times New Roman"/>
              </a:rPr>
              <a:t>the </a:t>
            </a:r>
            <a:r>
              <a:rPr sz="3200" dirty="0">
                <a:solidFill>
                  <a:srgbClr val="FFFFFF"/>
                </a:solidFill>
                <a:latin typeface="Times New Roman"/>
                <a:cs typeface="Times New Roman"/>
              </a:rPr>
              <a:t>comparisons on the basis of</a:t>
            </a:r>
            <a:r>
              <a:rPr sz="3200" spc="-114" dirty="0">
                <a:solidFill>
                  <a:srgbClr val="FFFFFF"/>
                </a:solidFill>
                <a:latin typeface="Times New Roman"/>
                <a:cs typeface="Times New Roman"/>
              </a:rPr>
              <a:t> </a:t>
            </a:r>
            <a:r>
              <a:rPr sz="3200" dirty="0">
                <a:solidFill>
                  <a:srgbClr val="FFFFFF"/>
                </a:solidFill>
                <a:latin typeface="Times New Roman"/>
                <a:cs typeface="Times New Roman"/>
              </a:rPr>
              <a:t>the  overall comparisons, the employees are  given the final</a:t>
            </a:r>
            <a:r>
              <a:rPr sz="3200" spc="-75" dirty="0">
                <a:solidFill>
                  <a:srgbClr val="FFFFFF"/>
                </a:solidFill>
                <a:latin typeface="Times New Roman"/>
                <a:cs typeface="Times New Roman"/>
              </a:rPr>
              <a:t> </a:t>
            </a:r>
            <a:r>
              <a:rPr sz="3200" dirty="0">
                <a:solidFill>
                  <a:srgbClr val="FFFFFF"/>
                </a:solidFill>
                <a:latin typeface="Times New Roman"/>
                <a:cs typeface="Times New Roman"/>
              </a:rPr>
              <a:t>rankings.</a:t>
            </a:r>
            <a:endParaRPr sz="3200">
              <a:latin typeface="Times New Roman"/>
              <a:cs typeface="Times New Roman"/>
            </a:endParaRPr>
          </a:p>
        </p:txBody>
      </p:sp>
      <p:sp>
        <p:nvSpPr>
          <p:cNvPr id="4" name="object 4"/>
          <p:cNvSpPr/>
          <p:nvPr/>
        </p:nvSpPr>
        <p:spPr>
          <a:xfrm>
            <a:off x="7432819" y="669"/>
            <a:ext cx="1710218" cy="1664881"/>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191892" y="813562"/>
            <a:ext cx="4765040" cy="696595"/>
          </a:xfrm>
          <a:prstGeom prst="rect">
            <a:avLst/>
          </a:prstGeom>
        </p:spPr>
        <p:txBody>
          <a:bodyPr vert="horz" wrap="square" lIns="0" tIns="13335" rIns="0" bIns="0" rtlCol="0">
            <a:spAutoFit/>
          </a:bodyPr>
          <a:lstStyle/>
          <a:p>
            <a:pPr marL="12700">
              <a:lnSpc>
                <a:spcPct val="100000"/>
              </a:lnSpc>
              <a:spcBef>
                <a:spcPts val="105"/>
              </a:spcBef>
            </a:pPr>
            <a:r>
              <a:rPr sz="4400" u="none" dirty="0"/>
              <a:t>6. Checklist</a:t>
            </a:r>
            <a:r>
              <a:rPr sz="4400" u="none" spc="-105" dirty="0"/>
              <a:t> </a:t>
            </a:r>
            <a:r>
              <a:rPr sz="4400" u="none" dirty="0"/>
              <a:t>method</a:t>
            </a:r>
            <a:endParaRPr sz="4400"/>
          </a:p>
        </p:txBody>
      </p:sp>
      <p:sp>
        <p:nvSpPr>
          <p:cNvPr id="3" name="object 3"/>
          <p:cNvSpPr txBox="1"/>
          <p:nvPr/>
        </p:nvSpPr>
        <p:spPr>
          <a:xfrm>
            <a:off x="231140" y="2000834"/>
            <a:ext cx="6238240" cy="3538854"/>
          </a:xfrm>
          <a:prstGeom prst="rect">
            <a:avLst/>
          </a:prstGeom>
        </p:spPr>
        <p:txBody>
          <a:bodyPr vert="horz" wrap="square" lIns="0" tIns="13335" rIns="0" bIns="0" rtlCol="0">
            <a:spAutoFit/>
          </a:bodyPr>
          <a:lstStyle/>
          <a:p>
            <a:pPr marL="355600" marR="106045" indent="-342900" algn="just">
              <a:lnSpc>
                <a:spcPct val="100000"/>
              </a:lnSpc>
              <a:spcBef>
                <a:spcPts val="105"/>
              </a:spcBef>
              <a:buChar char="•"/>
              <a:tabLst>
                <a:tab pos="355600" algn="l"/>
              </a:tabLst>
            </a:pPr>
            <a:r>
              <a:rPr sz="3200" dirty="0">
                <a:solidFill>
                  <a:srgbClr val="FFFFFF"/>
                </a:solidFill>
                <a:latin typeface="Times New Roman"/>
                <a:cs typeface="Times New Roman"/>
              </a:rPr>
              <a:t>The rater is given a checklist of the  descriptions of the behaviour of</a:t>
            </a:r>
            <a:r>
              <a:rPr sz="3200" spc="-130" dirty="0">
                <a:solidFill>
                  <a:srgbClr val="FFFFFF"/>
                </a:solidFill>
                <a:latin typeface="Times New Roman"/>
                <a:cs typeface="Times New Roman"/>
              </a:rPr>
              <a:t> </a:t>
            </a:r>
            <a:r>
              <a:rPr sz="3200" dirty="0">
                <a:solidFill>
                  <a:srgbClr val="FFFFFF"/>
                </a:solidFill>
                <a:latin typeface="Times New Roman"/>
                <a:cs typeface="Times New Roman"/>
              </a:rPr>
              <a:t>the  employees on</a:t>
            </a:r>
            <a:r>
              <a:rPr sz="3200" spc="-45" dirty="0">
                <a:solidFill>
                  <a:srgbClr val="FFFFFF"/>
                </a:solidFill>
                <a:latin typeface="Times New Roman"/>
                <a:cs typeface="Times New Roman"/>
              </a:rPr>
              <a:t> </a:t>
            </a:r>
            <a:r>
              <a:rPr sz="3200" spc="-5" dirty="0">
                <a:solidFill>
                  <a:srgbClr val="FFFFFF"/>
                </a:solidFill>
                <a:latin typeface="Times New Roman"/>
                <a:cs typeface="Times New Roman"/>
              </a:rPr>
              <a:t>job.</a:t>
            </a:r>
            <a:endParaRPr sz="3200">
              <a:latin typeface="Times New Roman"/>
              <a:cs typeface="Times New Roman"/>
            </a:endParaRPr>
          </a:p>
          <a:p>
            <a:pPr marL="355600" marR="5080" indent="-342900">
              <a:lnSpc>
                <a:spcPct val="100000"/>
              </a:lnSpc>
              <a:spcBef>
                <a:spcPts val="770"/>
              </a:spcBef>
              <a:buChar char="•"/>
              <a:tabLst>
                <a:tab pos="354965" algn="l"/>
                <a:tab pos="355600" algn="l"/>
              </a:tabLst>
            </a:pPr>
            <a:r>
              <a:rPr sz="3200" dirty="0">
                <a:solidFill>
                  <a:srgbClr val="FFFFFF"/>
                </a:solidFill>
                <a:latin typeface="Times New Roman"/>
                <a:cs typeface="Times New Roman"/>
              </a:rPr>
              <a:t>The checklist contains a list of  statements on the basis of which</a:t>
            </a:r>
            <a:r>
              <a:rPr sz="3200" spc="-125" dirty="0">
                <a:solidFill>
                  <a:srgbClr val="FFFFFF"/>
                </a:solidFill>
                <a:latin typeface="Times New Roman"/>
                <a:cs typeface="Times New Roman"/>
              </a:rPr>
              <a:t> </a:t>
            </a:r>
            <a:r>
              <a:rPr sz="3200" dirty="0">
                <a:solidFill>
                  <a:srgbClr val="FFFFFF"/>
                </a:solidFill>
                <a:latin typeface="Times New Roman"/>
                <a:cs typeface="Times New Roman"/>
              </a:rPr>
              <a:t>the  rater describes the on </a:t>
            </a:r>
            <a:r>
              <a:rPr sz="3200" spc="-5" dirty="0">
                <a:solidFill>
                  <a:srgbClr val="FFFFFF"/>
                </a:solidFill>
                <a:latin typeface="Times New Roman"/>
                <a:cs typeface="Times New Roman"/>
              </a:rPr>
              <a:t>the </a:t>
            </a:r>
            <a:r>
              <a:rPr sz="3200" dirty="0">
                <a:solidFill>
                  <a:srgbClr val="FFFFFF"/>
                </a:solidFill>
                <a:latin typeface="Times New Roman"/>
                <a:cs typeface="Times New Roman"/>
              </a:rPr>
              <a:t>job  performance of the</a:t>
            </a:r>
            <a:r>
              <a:rPr sz="3200" spc="-65" dirty="0">
                <a:solidFill>
                  <a:srgbClr val="FFFFFF"/>
                </a:solidFill>
                <a:latin typeface="Times New Roman"/>
                <a:cs typeface="Times New Roman"/>
              </a:rPr>
              <a:t> </a:t>
            </a:r>
            <a:r>
              <a:rPr sz="3200" dirty="0">
                <a:solidFill>
                  <a:srgbClr val="FFFFFF"/>
                </a:solidFill>
                <a:latin typeface="Times New Roman"/>
                <a:cs typeface="Times New Roman"/>
              </a:rPr>
              <a:t>employees.</a:t>
            </a:r>
            <a:endParaRPr sz="3200">
              <a:latin typeface="Times New Roman"/>
              <a:cs typeface="Times New Roman"/>
            </a:endParaRPr>
          </a:p>
        </p:txBody>
      </p:sp>
      <p:grpSp>
        <p:nvGrpSpPr>
          <p:cNvPr id="4" name="object 4"/>
          <p:cNvGrpSpPr/>
          <p:nvPr/>
        </p:nvGrpSpPr>
        <p:grpSpPr>
          <a:xfrm>
            <a:off x="6778314" y="2056402"/>
            <a:ext cx="2359660" cy="4580255"/>
            <a:chOff x="6778314" y="2056402"/>
            <a:chExt cx="2359660" cy="4580255"/>
          </a:xfrm>
        </p:grpSpPr>
        <p:sp>
          <p:nvSpPr>
            <p:cNvPr id="5" name="object 5"/>
            <p:cNvSpPr/>
            <p:nvPr/>
          </p:nvSpPr>
          <p:spPr>
            <a:xfrm>
              <a:off x="7010739" y="2068339"/>
              <a:ext cx="2117725" cy="4559300"/>
            </a:xfrm>
            <a:custGeom>
              <a:avLst/>
              <a:gdLst/>
              <a:ahLst/>
              <a:cxnLst/>
              <a:rect l="l" t="t" r="r" b="b"/>
              <a:pathLst>
                <a:path w="2117725" h="4559300">
                  <a:moveTo>
                    <a:pt x="1641285" y="0"/>
                  </a:moveTo>
                  <a:lnTo>
                    <a:pt x="0" y="617274"/>
                  </a:lnTo>
                  <a:lnTo>
                    <a:pt x="474224" y="4558771"/>
                  </a:lnTo>
                  <a:lnTo>
                    <a:pt x="2117582" y="3941539"/>
                  </a:lnTo>
                  <a:lnTo>
                    <a:pt x="1641285" y="0"/>
                  </a:lnTo>
                  <a:close/>
                </a:path>
              </a:pathLst>
            </a:custGeom>
            <a:solidFill>
              <a:srgbClr val="FFFFB3"/>
            </a:solidFill>
          </p:spPr>
          <p:txBody>
            <a:bodyPr wrap="square" lIns="0" tIns="0" rIns="0" bIns="0" rtlCol="0"/>
            <a:lstStyle/>
            <a:p>
              <a:endParaRPr/>
            </a:p>
          </p:txBody>
        </p:sp>
        <p:sp>
          <p:nvSpPr>
            <p:cNvPr id="6" name="object 6"/>
            <p:cNvSpPr/>
            <p:nvPr/>
          </p:nvSpPr>
          <p:spPr>
            <a:xfrm>
              <a:off x="7010739" y="2068339"/>
              <a:ext cx="2117725" cy="4559300"/>
            </a:xfrm>
            <a:custGeom>
              <a:avLst/>
              <a:gdLst/>
              <a:ahLst/>
              <a:cxnLst/>
              <a:rect l="l" t="t" r="r" b="b"/>
              <a:pathLst>
                <a:path w="2117725" h="4559300">
                  <a:moveTo>
                    <a:pt x="1641285" y="0"/>
                  </a:moveTo>
                  <a:lnTo>
                    <a:pt x="2117582" y="3941539"/>
                  </a:lnTo>
                  <a:lnTo>
                    <a:pt x="474224" y="4558771"/>
                  </a:lnTo>
                  <a:lnTo>
                    <a:pt x="0" y="617274"/>
                  </a:lnTo>
                  <a:lnTo>
                    <a:pt x="1641285" y="0"/>
                  </a:lnTo>
                  <a:close/>
                </a:path>
                <a:path w="2117725" h="4559300">
                  <a:moveTo>
                    <a:pt x="114469" y="1573686"/>
                  </a:moveTo>
                  <a:lnTo>
                    <a:pt x="1757881" y="956443"/>
                  </a:lnTo>
                </a:path>
                <a:path w="2117725" h="4559300">
                  <a:moveTo>
                    <a:pt x="155341" y="1909374"/>
                  </a:moveTo>
                  <a:lnTo>
                    <a:pt x="1796807" y="1292131"/>
                  </a:lnTo>
                </a:path>
                <a:path w="2117725" h="4559300">
                  <a:moveTo>
                    <a:pt x="196231" y="2245062"/>
                  </a:moveTo>
                  <a:lnTo>
                    <a:pt x="1837535" y="1627820"/>
                  </a:lnTo>
                </a:path>
                <a:path w="2117725" h="4559300">
                  <a:moveTo>
                    <a:pt x="235066" y="2577144"/>
                  </a:moveTo>
                  <a:lnTo>
                    <a:pt x="1878442" y="1963508"/>
                  </a:lnTo>
                </a:path>
                <a:path w="2117725" h="4559300">
                  <a:moveTo>
                    <a:pt x="275938" y="2916439"/>
                  </a:moveTo>
                  <a:lnTo>
                    <a:pt x="1919350" y="2299197"/>
                  </a:lnTo>
                </a:path>
                <a:path w="2117725" h="4559300">
                  <a:moveTo>
                    <a:pt x="316828" y="3248521"/>
                  </a:moveTo>
                  <a:lnTo>
                    <a:pt x="1958276" y="2631278"/>
                  </a:lnTo>
                </a:path>
                <a:path w="2117725" h="4559300">
                  <a:moveTo>
                    <a:pt x="357699" y="3584210"/>
                  </a:moveTo>
                  <a:lnTo>
                    <a:pt x="1999003" y="2966967"/>
                  </a:lnTo>
                </a:path>
                <a:path w="2117725" h="4559300">
                  <a:moveTo>
                    <a:pt x="396535" y="3919866"/>
                  </a:moveTo>
                  <a:lnTo>
                    <a:pt x="2039911" y="3302655"/>
                  </a:lnTo>
                </a:path>
                <a:path w="2117725" h="4559300">
                  <a:moveTo>
                    <a:pt x="437425" y="4251961"/>
                  </a:moveTo>
                  <a:lnTo>
                    <a:pt x="2080819" y="3638344"/>
                  </a:lnTo>
                </a:path>
              </a:pathLst>
            </a:custGeom>
            <a:ln w="19714">
              <a:solidFill>
                <a:srgbClr val="000000"/>
              </a:solidFill>
            </a:ln>
          </p:spPr>
          <p:txBody>
            <a:bodyPr wrap="square" lIns="0" tIns="0" rIns="0" bIns="0" rtlCol="0"/>
            <a:lstStyle/>
            <a:p>
              <a:endParaRPr/>
            </a:p>
          </p:txBody>
        </p:sp>
        <p:sp>
          <p:nvSpPr>
            <p:cNvPr id="7" name="object 7"/>
            <p:cNvSpPr/>
            <p:nvPr/>
          </p:nvSpPr>
          <p:spPr>
            <a:xfrm>
              <a:off x="7010739" y="2068339"/>
              <a:ext cx="1696720" cy="1075690"/>
            </a:xfrm>
            <a:custGeom>
              <a:avLst/>
              <a:gdLst/>
              <a:ahLst/>
              <a:cxnLst/>
              <a:rect l="l" t="t" r="r" b="b"/>
              <a:pathLst>
                <a:path w="1696720" h="1075689">
                  <a:moveTo>
                    <a:pt x="1641285" y="0"/>
                  </a:moveTo>
                  <a:lnTo>
                    <a:pt x="0" y="617274"/>
                  </a:lnTo>
                  <a:lnTo>
                    <a:pt x="53144" y="1075405"/>
                  </a:lnTo>
                  <a:lnTo>
                    <a:pt x="1696610" y="454650"/>
                  </a:lnTo>
                  <a:lnTo>
                    <a:pt x="1641285" y="0"/>
                  </a:lnTo>
                  <a:close/>
                </a:path>
              </a:pathLst>
            </a:custGeom>
            <a:solidFill>
              <a:srgbClr val="FF9966"/>
            </a:solidFill>
          </p:spPr>
          <p:txBody>
            <a:bodyPr wrap="square" lIns="0" tIns="0" rIns="0" bIns="0" rtlCol="0"/>
            <a:lstStyle/>
            <a:p>
              <a:endParaRPr/>
            </a:p>
          </p:txBody>
        </p:sp>
        <p:sp>
          <p:nvSpPr>
            <p:cNvPr id="8" name="object 8"/>
            <p:cNvSpPr/>
            <p:nvPr/>
          </p:nvSpPr>
          <p:spPr>
            <a:xfrm>
              <a:off x="7010739" y="2068339"/>
              <a:ext cx="1696720" cy="4425315"/>
            </a:xfrm>
            <a:custGeom>
              <a:avLst/>
              <a:gdLst/>
              <a:ahLst/>
              <a:cxnLst/>
              <a:rect l="l" t="t" r="r" b="b"/>
              <a:pathLst>
                <a:path w="1696720" h="4425315">
                  <a:moveTo>
                    <a:pt x="53144" y="1075405"/>
                  </a:moveTo>
                  <a:lnTo>
                    <a:pt x="1696610" y="454650"/>
                  </a:lnTo>
                  <a:lnTo>
                    <a:pt x="1641285" y="0"/>
                  </a:lnTo>
                  <a:lnTo>
                    <a:pt x="0" y="617274"/>
                  </a:lnTo>
                  <a:lnTo>
                    <a:pt x="53144" y="1075405"/>
                  </a:lnTo>
                  <a:close/>
                </a:path>
                <a:path w="1696720" h="4425315">
                  <a:moveTo>
                    <a:pt x="406753" y="941889"/>
                  </a:moveTo>
                  <a:lnTo>
                    <a:pt x="825796" y="4425218"/>
                  </a:lnTo>
                </a:path>
                <a:path w="1696720" h="4425315">
                  <a:moveTo>
                    <a:pt x="40871" y="974477"/>
                  </a:moveTo>
                  <a:lnTo>
                    <a:pt x="1684356" y="357202"/>
                  </a:lnTo>
                </a:path>
              </a:pathLst>
            </a:custGeom>
            <a:ln w="19714">
              <a:solidFill>
                <a:srgbClr val="000000"/>
              </a:solidFill>
            </a:ln>
          </p:spPr>
          <p:txBody>
            <a:bodyPr wrap="square" lIns="0" tIns="0" rIns="0" bIns="0" rtlCol="0"/>
            <a:lstStyle/>
            <a:p>
              <a:endParaRPr/>
            </a:p>
          </p:txBody>
        </p:sp>
        <p:sp>
          <p:nvSpPr>
            <p:cNvPr id="9" name="object 9"/>
            <p:cNvSpPr/>
            <p:nvPr/>
          </p:nvSpPr>
          <p:spPr>
            <a:xfrm>
              <a:off x="7499254" y="3710587"/>
              <a:ext cx="212725" cy="404495"/>
            </a:xfrm>
            <a:custGeom>
              <a:avLst/>
              <a:gdLst/>
              <a:ahLst/>
              <a:cxnLst/>
              <a:rect l="l" t="t" r="r" b="b"/>
              <a:pathLst>
                <a:path w="212725" h="404495">
                  <a:moveTo>
                    <a:pt x="159450" y="0"/>
                  </a:moveTo>
                  <a:lnTo>
                    <a:pt x="0" y="155220"/>
                  </a:lnTo>
                  <a:lnTo>
                    <a:pt x="26581" y="360967"/>
                  </a:lnTo>
                  <a:lnTo>
                    <a:pt x="134923" y="404281"/>
                  </a:lnTo>
                  <a:lnTo>
                    <a:pt x="212594" y="83020"/>
                  </a:lnTo>
                  <a:lnTo>
                    <a:pt x="159450" y="0"/>
                  </a:lnTo>
                  <a:close/>
                </a:path>
              </a:pathLst>
            </a:custGeom>
            <a:solidFill>
              <a:srgbClr val="FFCC99"/>
            </a:solidFill>
          </p:spPr>
          <p:txBody>
            <a:bodyPr wrap="square" lIns="0" tIns="0" rIns="0" bIns="0" rtlCol="0"/>
            <a:lstStyle/>
            <a:p>
              <a:endParaRPr/>
            </a:p>
          </p:txBody>
        </p:sp>
        <p:sp>
          <p:nvSpPr>
            <p:cNvPr id="10" name="object 10"/>
            <p:cNvSpPr/>
            <p:nvPr/>
          </p:nvSpPr>
          <p:spPr>
            <a:xfrm>
              <a:off x="7499254" y="3710587"/>
              <a:ext cx="212725" cy="404495"/>
            </a:xfrm>
            <a:custGeom>
              <a:avLst/>
              <a:gdLst/>
              <a:ahLst/>
              <a:cxnLst/>
              <a:rect l="l" t="t" r="r" b="b"/>
              <a:pathLst>
                <a:path w="212725" h="404495">
                  <a:moveTo>
                    <a:pt x="134923" y="404281"/>
                  </a:moveTo>
                  <a:lnTo>
                    <a:pt x="212594" y="83020"/>
                  </a:lnTo>
                  <a:lnTo>
                    <a:pt x="159450" y="0"/>
                  </a:lnTo>
                  <a:lnTo>
                    <a:pt x="0" y="155220"/>
                  </a:lnTo>
                  <a:lnTo>
                    <a:pt x="26581" y="360967"/>
                  </a:lnTo>
                  <a:lnTo>
                    <a:pt x="134923" y="404281"/>
                  </a:lnTo>
                  <a:close/>
                </a:path>
              </a:pathLst>
            </a:custGeom>
            <a:ln w="16650">
              <a:solidFill>
                <a:srgbClr val="000000"/>
              </a:solidFill>
            </a:ln>
          </p:spPr>
          <p:txBody>
            <a:bodyPr wrap="square" lIns="0" tIns="0" rIns="0" bIns="0" rtlCol="0"/>
            <a:lstStyle/>
            <a:p>
              <a:endParaRPr/>
            </a:p>
          </p:txBody>
        </p:sp>
        <p:sp>
          <p:nvSpPr>
            <p:cNvPr id="11" name="object 11"/>
            <p:cNvSpPr/>
            <p:nvPr/>
          </p:nvSpPr>
          <p:spPr>
            <a:xfrm>
              <a:off x="7646809" y="3679104"/>
              <a:ext cx="83044" cy="131589"/>
            </a:xfrm>
            <a:prstGeom prst="rect">
              <a:avLst/>
            </a:prstGeom>
            <a:blipFill>
              <a:blip r:embed="rId2" cstate="print"/>
              <a:stretch>
                <a:fillRect/>
              </a:stretch>
            </a:blipFill>
          </p:spPr>
          <p:txBody>
            <a:bodyPr wrap="square" lIns="0" tIns="0" rIns="0" bIns="0" rtlCol="0"/>
            <a:lstStyle/>
            <a:p>
              <a:endParaRPr/>
            </a:p>
          </p:txBody>
        </p:sp>
        <p:sp>
          <p:nvSpPr>
            <p:cNvPr id="12" name="object 12"/>
            <p:cNvSpPr/>
            <p:nvPr/>
          </p:nvSpPr>
          <p:spPr>
            <a:xfrm>
              <a:off x="6787932" y="3865807"/>
              <a:ext cx="848360" cy="1628139"/>
            </a:xfrm>
            <a:custGeom>
              <a:avLst/>
              <a:gdLst/>
              <a:ahLst/>
              <a:cxnLst/>
              <a:rect l="l" t="t" r="r" b="b"/>
              <a:pathLst>
                <a:path w="848359" h="1628139">
                  <a:moveTo>
                    <a:pt x="711322" y="0"/>
                  </a:moveTo>
                  <a:lnTo>
                    <a:pt x="0" y="1396888"/>
                  </a:lnTo>
                  <a:lnTo>
                    <a:pt x="30661" y="1469087"/>
                  </a:lnTo>
                  <a:lnTo>
                    <a:pt x="61322" y="1530435"/>
                  </a:lnTo>
                  <a:lnTo>
                    <a:pt x="104246" y="1584601"/>
                  </a:lnTo>
                  <a:lnTo>
                    <a:pt x="143083" y="1627915"/>
                  </a:lnTo>
                  <a:lnTo>
                    <a:pt x="848282" y="241847"/>
                  </a:lnTo>
                  <a:lnTo>
                    <a:pt x="848282" y="238240"/>
                  </a:lnTo>
                  <a:lnTo>
                    <a:pt x="844191" y="234633"/>
                  </a:lnTo>
                  <a:lnTo>
                    <a:pt x="838064" y="227388"/>
                  </a:lnTo>
                  <a:lnTo>
                    <a:pt x="829882" y="220174"/>
                  </a:lnTo>
                  <a:lnTo>
                    <a:pt x="821701" y="209354"/>
                  </a:lnTo>
                  <a:lnTo>
                    <a:pt x="813537" y="205747"/>
                  </a:lnTo>
                  <a:lnTo>
                    <a:pt x="811483" y="187713"/>
                  </a:lnTo>
                  <a:lnTo>
                    <a:pt x="807410" y="173254"/>
                  </a:lnTo>
                  <a:lnTo>
                    <a:pt x="805355" y="151613"/>
                  </a:lnTo>
                  <a:lnTo>
                    <a:pt x="803319" y="137154"/>
                  </a:lnTo>
                  <a:lnTo>
                    <a:pt x="799228" y="126334"/>
                  </a:lnTo>
                  <a:lnTo>
                    <a:pt x="793101" y="104693"/>
                  </a:lnTo>
                  <a:lnTo>
                    <a:pt x="772647" y="86627"/>
                  </a:lnTo>
                  <a:lnTo>
                    <a:pt x="754248" y="75806"/>
                  </a:lnTo>
                  <a:lnTo>
                    <a:pt x="737903" y="68593"/>
                  </a:lnTo>
                  <a:lnTo>
                    <a:pt x="733812" y="54134"/>
                  </a:lnTo>
                  <a:lnTo>
                    <a:pt x="729721" y="46920"/>
                  </a:lnTo>
                  <a:lnTo>
                    <a:pt x="729721" y="36099"/>
                  </a:lnTo>
                  <a:lnTo>
                    <a:pt x="723594" y="25279"/>
                  </a:lnTo>
                  <a:lnTo>
                    <a:pt x="717467" y="10820"/>
                  </a:lnTo>
                  <a:lnTo>
                    <a:pt x="711322" y="0"/>
                  </a:lnTo>
                  <a:close/>
                </a:path>
              </a:pathLst>
            </a:custGeom>
            <a:solidFill>
              <a:srgbClr val="CCCC99"/>
            </a:solidFill>
          </p:spPr>
          <p:txBody>
            <a:bodyPr wrap="square" lIns="0" tIns="0" rIns="0" bIns="0" rtlCol="0"/>
            <a:lstStyle/>
            <a:p>
              <a:endParaRPr/>
            </a:p>
          </p:txBody>
        </p:sp>
        <p:sp>
          <p:nvSpPr>
            <p:cNvPr id="13" name="object 13"/>
            <p:cNvSpPr/>
            <p:nvPr/>
          </p:nvSpPr>
          <p:spPr>
            <a:xfrm>
              <a:off x="6787932" y="3865807"/>
              <a:ext cx="848360" cy="1628139"/>
            </a:xfrm>
            <a:custGeom>
              <a:avLst/>
              <a:gdLst/>
              <a:ahLst/>
              <a:cxnLst/>
              <a:rect l="l" t="t" r="r" b="b"/>
              <a:pathLst>
                <a:path w="848359" h="1628139">
                  <a:moveTo>
                    <a:pt x="143083" y="1627915"/>
                  </a:moveTo>
                  <a:lnTo>
                    <a:pt x="848282" y="241847"/>
                  </a:lnTo>
                  <a:lnTo>
                    <a:pt x="848282" y="238240"/>
                  </a:lnTo>
                  <a:lnTo>
                    <a:pt x="844191" y="234633"/>
                  </a:lnTo>
                  <a:lnTo>
                    <a:pt x="838064" y="227388"/>
                  </a:lnTo>
                  <a:lnTo>
                    <a:pt x="829882" y="220174"/>
                  </a:lnTo>
                  <a:lnTo>
                    <a:pt x="821701" y="209354"/>
                  </a:lnTo>
                  <a:lnTo>
                    <a:pt x="813537" y="205747"/>
                  </a:lnTo>
                  <a:lnTo>
                    <a:pt x="811483" y="187713"/>
                  </a:lnTo>
                  <a:lnTo>
                    <a:pt x="807410" y="173254"/>
                  </a:lnTo>
                  <a:lnTo>
                    <a:pt x="805355" y="151613"/>
                  </a:lnTo>
                  <a:lnTo>
                    <a:pt x="803319" y="137154"/>
                  </a:lnTo>
                  <a:lnTo>
                    <a:pt x="799228" y="126334"/>
                  </a:lnTo>
                  <a:lnTo>
                    <a:pt x="795138" y="111906"/>
                  </a:lnTo>
                  <a:lnTo>
                    <a:pt x="793101" y="104693"/>
                  </a:lnTo>
                  <a:lnTo>
                    <a:pt x="772647" y="86627"/>
                  </a:lnTo>
                  <a:lnTo>
                    <a:pt x="754248" y="75806"/>
                  </a:lnTo>
                  <a:lnTo>
                    <a:pt x="737903" y="68593"/>
                  </a:lnTo>
                  <a:lnTo>
                    <a:pt x="733812" y="54134"/>
                  </a:lnTo>
                  <a:lnTo>
                    <a:pt x="729721" y="46920"/>
                  </a:lnTo>
                  <a:lnTo>
                    <a:pt x="729721" y="36099"/>
                  </a:lnTo>
                  <a:lnTo>
                    <a:pt x="723594" y="25279"/>
                  </a:lnTo>
                  <a:lnTo>
                    <a:pt x="717467" y="10820"/>
                  </a:lnTo>
                  <a:lnTo>
                    <a:pt x="711322" y="0"/>
                  </a:lnTo>
                  <a:lnTo>
                    <a:pt x="0" y="1396887"/>
                  </a:lnTo>
                  <a:lnTo>
                    <a:pt x="30661" y="1469087"/>
                  </a:lnTo>
                  <a:lnTo>
                    <a:pt x="61322" y="1530435"/>
                  </a:lnTo>
                  <a:lnTo>
                    <a:pt x="104246" y="1584601"/>
                  </a:lnTo>
                  <a:lnTo>
                    <a:pt x="143083" y="1627915"/>
                  </a:lnTo>
                  <a:close/>
                </a:path>
                <a:path w="848359" h="1628139">
                  <a:moveTo>
                    <a:pt x="737903" y="68593"/>
                  </a:moveTo>
                  <a:lnTo>
                    <a:pt x="34748" y="1447415"/>
                  </a:lnTo>
                </a:path>
                <a:path w="848359" h="1628139">
                  <a:moveTo>
                    <a:pt x="813537" y="205747"/>
                  </a:moveTo>
                  <a:lnTo>
                    <a:pt x="114466" y="1577387"/>
                  </a:lnTo>
                </a:path>
              </a:pathLst>
            </a:custGeom>
            <a:ln w="19714">
              <a:solidFill>
                <a:srgbClr val="000000"/>
              </a:solidFill>
            </a:ln>
          </p:spPr>
          <p:txBody>
            <a:bodyPr wrap="square" lIns="0" tIns="0" rIns="0" bIns="0" rtlCol="0"/>
            <a:lstStyle/>
            <a:p>
              <a:endParaRPr/>
            </a:p>
          </p:txBody>
        </p:sp>
      </p:gr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57301" y="203707"/>
            <a:ext cx="6856095" cy="696595"/>
          </a:xfrm>
          <a:prstGeom prst="rect">
            <a:avLst/>
          </a:prstGeom>
        </p:spPr>
        <p:txBody>
          <a:bodyPr vert="horz" wrap="square" lIns="0" tIns="12700" rIns="0" bIns="0" rtlCol="0">
            <a:spAutoFit/>
          </a:bodyPr>
          <a:lstStyle/>
          <a:p>
            <a:pPr marL="12700">
              <a:lnSpc>
                <a:spcPct val="100000"/>
              </a:lnSpc>
              <a:spcBef>
                <a:spcPts val="100"/>
              </a:spcBef>
            </a:pPr>
            <a:r>
              <a:rPr sz="4400" u="none" dirty="0"/>
              <a:t>4. Critical incidents</a:t>
            </a:r>
            <a:r>
              <a:rPr sz="4400" u="none" spc="-100" dirty="0"/>
              <a:t> </a:t>
            </a:r>
            <a:r>
              <a:rPr sz="4400" u="none" dirty="0"/>
              <a:t>methods</a:t>
            </a:r>
            <a:endParaRPr sz="4400"/>
          </a:p>
        </p:txBody>
      </p:sp>
      <p:sp>
        <p:nvSpPr>
          <p:cNvPr id="3" name="object 3"/>
          <p:cNvSpPr txBox="1"/>
          <p:nvPr/>
        </p:nvSpPr>
        <p:spPr>
          <a:xfrm>
            <a:off x="231140" y="933957"/>
            <a:ext cx="6638290" cy="5586730"/>
          </a:xfrm>
          <a:prstGeom prst="rect">
            <a:avLst/>
          </a:prstGeom>
        </p:spPr>
        <p:txBody>
          <a:bodyPr vert="horz" wrap="square" lIns="0" tIns="13335" rIns="0" bIns="0" rtlCol="0">
            <a:spAutoFit/>
          </a:bodyPr>
          <a:lstStyle/>
          <a:p>
            <a:pPr marL="355600" marR="5080" indent="-342900">
              <a:lnSpc>
                <a:spcPct val="100000"/>
              </a:lnSpc>
              <a:spcBef>
                <a:spcPts val="105"/>
              </a:spcBef>
              <a:buChar char="•"/>
              <a:tabLst>
                <a:tab pos="354965" algn="l"/>
                <a:tab pos="355600" algn="l"/>
              </a:tabLst>
            </a:pPr>
            <a:r>
              <a:rPr sz="3200" dirty="0">
                <a:solidFill>
                  <a:srgbClr val="FFFFFF"/>
                </a:solidFill>
                <a:latin typeface="Times New Roman"/>
                <a:cs typeface="Times New Roman"/>
              </a:rPr>
              <a:t>In this method of </a:t>
            </a:r>
            <a:r>
              <a:rPr sz="3200" dirty="0">
                <a:solidFill>
                  <a:srgbClr val="FF00FF"/>
                </a:solidFill>
                <a:latin typeface="Times New Roman"/>
                <a:cs typeface="Times New Roman"/>
              </a:rPr>
              <a:t>Performance  appraisal </a:t>
            </a:r>
            <a:r>
              <a:rPr sz="3200" dirty="0">
                <a:solidFill>
                  <a:srgbClr val="FFFFFF"/>
                </a:solidFill>
                <a:latin typeface="Times New Roman"/>
                <a:cs typeface="Times New Roman"/>
              </a:rPr>
              <a:t>the evaluator rates </a:t>
            </a:r>
            <a:r>
              <a:rPr sz="3200" spc="-5" dirty="0">
                <a:solidFill>
                  <a:srgbClr val="FFFFFF"/>
                </a:solidFill>
                <a:latin typeface="Times New Roman"/>
                <a:cs typeface="Times New Roman"/>
              </a:rPr>
              <a:t>the  </a:t>
            </a:r>
            <a:r>
              <a:rPr sz="3200" dirty="0">
                <a:solidFill>
                  <a:srgbClr val="FFFFFF"/>
                </a:solidFill>
                <a:latin typeface="Times New Roman"/>
                <a:cs typeface="Times New Roman"/>
              </a:rPr>
              <a:t>employee on the basis of critical  events and how the employee</a:t>
            </a:r>
            <a:r>
              <a:rPr sz="3200" spc="-100" dirty="0">
                <a:solidFill>
                  <a:srgbClr val="FFFFFF"/>
                </a:solidFill>
                <a:latin typeface="Times New Roman"/>
                <a:cs typeface="Times New Roman"/>
              </a:rPr>
              <a:t> </a:t>
            </a:r>
            <a:r>
              <a:rPr sz="3200" dirty="0">
                <a:solidFill>
                  <a:srgbClr val="FFFFFF"/>
                </a:solidFill>
                <a:latin typeface="Times New Roman"/>
                <a:cs typeface="Times New Roman"/>
              </a:rPr>
              <a:t>behaved  during those</a:t>
            </a:r>
            <a:r>
              <a:rPr sz="3200" spc="-60" dirty="0">
                <a:solidFill>
                  <a:srgbClr val="FFFFFF"/>
                </a:solidFill>
                <a:latin typeface="Times New Roman"/>
                <a:cs typeface="Times New Roman"/>
              </a:rPr>
              <a:t> </a:t>
            </a:r>
            <a:r>
              <a:rPr sz="3200" dirty="0">
                <a:solidFill>
                  <a:srgbClr val="FFFFFF"/>
                </a:solidFill>
                <a:latin typeface="Times New Roman"/>
                <a:cs typeface="Times New Roman"/>
              </a:rPr>
              <a:t>incidents.</a:t>
            </a:r>
            <a:endParaRPr sz="3200">
              <a:latin typeface="Times New Roman"/>
              <a:cs typeface="Times New Roman"/>
            </a:endParaRPr>
          </a:p>
          <a:p>
            <a:pPr marL="355600" marR="86995" indent="-342900">
              <a:lnSpc>
                <a:spcPct val="100000"/>
              </a:lnSpc>
              <a:spcBef>
                <a:spcPts val="770"/>
              </a:spcBef>
              <a:buClr>
                <a:srgbClr val="FFFFFF"/>
              </a:buClr>
              <a:buFont typeface="Times New Roman"/>
              <a:buChar char="•"/>
              <a:tabLst>
                <a:tab pos="455930" algn="l"/>
                <a:tab pos="456565" algn="l"/>
              </a:tabLst>
            </a:pPr>
            <a:r>
              <a:rPr dirty="0"/>
              <a:t>	</a:t>
            </a:r>
            <a:r>
              <a:rPr sz="3200" dirty="0">
                <a:solidFill>
                  <a:srgbClr val="FFFFFF"/>
                </a:solidFill>
                <a:latin typeface="Times New Roman"/>
                <a:cs typeface="Times New Roman"/>
              </a:rPr>
              <a:t>It includes both negative and</a:t>
            </a:r>
            <a:r>
              <a:rPr sz="3200" spc="-120" dirty="0">
                <a:solidFill>
                  <a:srgbClr val="FFFFFF"/>
                </a:solidFill>
                <a:latin typeface="Times New Roman"/>
                <a:cs typeface="Times New Roman"/>
              </a:rPr>
              <a:t> </a:t>
            </a:r>
            <a:r>
              <a:rPr sz="3200" dirty="0">
                <a:solidFill>
                  <a:srgbClr val="FFFFFF"/>
                </a:solidFill>
                <a:latin typeface="Times New Roman"/>
                <a:cs typeface="Times New Roman"/>
              </a:rPr>
              <a:t>positive  points.</a:t>
            </a:r>
            <a:endParaRPr sz="3200">
              <a:latin typeface="Times New Roman"/>
              <a:cs typeface="Times New Roman"/>
            </a:endParaRPr>
          </a:p>
          <a:p>
            <a:pPr marL="355600" marR="427355" indent="-342900">
              <a:lnSpc>
                <a:spcPct val="100000"/>
              </a:lnSpc>
              <a:spcBef>
                <a:spcPts val="770"/>
              </a:spcBef>
              <a:buChar char="•"/>
              <a:tabLst>
                <a:tab pos="354965" algn="l"/>
                <a:tab pos="355600" algn="l"/>
              </a:tabLst>
            </a:pPr>
            <a:r>
              <a:rPr sz="3200" dirty="0">
                <a:solidFill>
                  <a:srgbClr val="FFFFFF"/>
                </a:solidFill>
                <a:latin typeface="Times New Roman"/>
                <a:cs typeface="Times New Roman"/>
              </a:rPr>
              <a:t>The drawback of this method is</a:t>
            </a:r>
            <a:r>
              <a:rPr sz="3200" spc="-114" dirty="0">
                <a:solidFill>
                  <a:srgbClr val="FFFFFF"/>
                </a:solidFill>
                <a:latin typeface="Times New Roman"/>
                <a:cs typeface="Times New Roman"/>
              </a:rPr>
              <a:t> </a:t>
            </a:r>
            <a:r>
              <a:rPr sz="3200" dirty="0">
                <a:solidFill>
                  <a:srgbClr val="FFFFFF"/>
                </a:solidFill>
                <a:latin typeface="Times New Roman"/>
                <a:cs typeface="Times New Roman"/>
              </a:rPr>
              <a:t>that  the supervisor has </a:t>
            </a:r>
            <a:r>
              <a:rPr sz="3200" spc="-5" dirty="0">
                <a:solidFill>
                  <a:srgbClr val="FFFFFF"/>
                </a:solidFill>
                <a:latin typeface="Times New Roman"/>
                <a:cs typeface="Times New Roman"/>
              </a:rPr>
              <a:t>to </a:t>
            </a:r>
            <a:r>
              <a:rPr sz="3200" dirty="0">
                <a:solidFill>
                  <a:srgbClr val="FFFFFF"/>
                </a:solidFill>
                <a:latin typeface="Times New Roman"/>
                <a:cs typeface="Times New Roman"/>
              </a:rPr>
              <a:t>note down the  critical incidents and the employee  behavior as and when they</a:t>
            </a:r>
            <a:r>
              <a:rPr sz="3200" spc="-95" dirty="0">
                <a:solidFill>
                  <a:srgbClr val="FFFFFF"/>
                </a:solidFill>
                <a:latin typeface="Times New Roman"/>
                <a:cs typeface="Times New Roman"/>
              </a:rPr>
              <a:t> </a:t>
            </a:r>
            <a:r>
              <a:rPr sz="3200" dirty="0">
                <a:solidFill>
                  <a:srgbClr val="FFFFFF"/>
                </a:solidFill>
                <a:latin typeface="Times New Roman"/>
                <a:cs typeface="Times New Roman"/>
              </a:rPr>
              <a:t>occur.</a:t>
            </a:r>
            <a:endParaRPr sz="3200">
              <a:latin typeface="Times New Roman"/>
              <a:cs typeface="Times New Roman"/>
            </a:endParaRPr>
          </a:p>
        </p:txBody>
      </p:sp>
      <p:grpSp>
        <p:nvGrpSpPr>
          <p:cNvPr id="4" name="object 4"/>
          <p:cNvGrpSpPr/>
          <p:nvPr/>
        </p:nvGrpSpPr>
        <p:grpSpPr>
          <a:xfrm>
            <a:off x="7010400" y="905236"/>
            <a:ext cx="2110740" cy="5870575"/>
            <a:chOff x="7010400" y="905236"/>
            <a:chExt cx="2110740" cy="5870575"/>
          </a:xfrm>
        </p:grpSpPr>
        <p:sp>
          <p:nvSpPr>
            <p:cNvPr id="5" name="object 5"/>
            <p:cNvSpPr/>
            <p:nvPr/>
          </p:nvSpPr>
          <p:spPr>
            <a:xfrm>
              <a:off x="7010400" y="905236"/>
              <a:ext cx="2106566" cy="5870157"/>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7010400" y="4161074"/>
              <a:ext cx="329565" cy="2434590"/>
            </a:xfrm>
            <a:custGeom>
              <a:avLst/>
              <a:gdLst/>
              <a:ahLst/>
              <a:cxnLst/>
              <a:rect l="l" t="t" r="r" b="b"/>
              <a:pathLst>
                <a:path w="329565" h="2434590">
                  <a:moveTo>
                    <a:pt x="135178" y="0"/>
                  </a:moveTo>
                  <a:lnTo>
                    <a:pt x="100134" y="93618"/>
                  </a:lnTo>
                  <a:lnTo>
                    <a:pt x="0" y="325930"/>
                  </a:lnTo>
                  <a:lnTo>
                    <a:pt x="0" y="2434021"/>
                  </a:lnTo>
                  <a:lnTo>
                    <a:pt x="33795" y="2434021"/>
                  </a:lnTo>
                  <a:lnTo>
                    <a:pt x="33795" y="2160097"/>
                  </a:lnTo>
                  <a:lnTo>
                    <a:pt x="137685" y="2153163"/>
                  </a:lnTo>
                  <a:lnTo>
                    <a:pt x="50067" y="1896608"/>
                  </a:lnTo>
                  <a:lnTo>
                    <a:pt x="146445" y="1716306"/>
                  </a:lnTo>
                  <a:lnTo>
                    <a:pt x="15020" y="898013"/>
                  </a:lnTo>
                  <a:lnTo>
                    <a:pt x="81358" y="1015903"/>
                  </a:lnTo>
                  <a:lnTo>
                    <a:pt x="212786" y="658795"/>
                  </a:lnTo>
                  <a:lnTo>
                    <a:pt x="147693" y="398744"/>
                  </a:lnTo>
                  <a:lnTo>
                    <a:pt x="247834" y="582514"/>
                  </a:lnTo>
                  <a:lnTo>
                    <a:pt x="329187" y="339799"/>
                  </a:lnTo>
                  <a:lnTo>
                    <a:pt x="180245" y="6934"/>
                  </a:lnTo>
                  <a:lnTo>
                    <a:pt x="135178" y="0"/>
                  </a:lnTo>
                  <a:close/>
                </a:path>
              </a:pathLst>
            </a:custGeom>
            <a:solidFill>
              <a:srgbClr val="BCC8D3"/>
            </a:solidFill>
          </p:spPr>
          <p:txBody>
            <a:bodyPr wrap="square" lIns="0" tIns="0" rIns="0" bIns="0" rtlCol="0"/>
            <a:lstStyle/>
            <a:p>
              <a:endParaRPr/>
            </a:p>
          </p:txBody>
        </p:sp>
        <p:sp>
          <p:nvSpPr>
            <p:cNvPr id="7" name="object 7"/>
            <p:cNvSpPr/>
            <p:nvPr/>
          </p:nvSpPr>
          <p:spPr>
            <a:xfrm>
              <a:off x="7067977" y="1193113"/>
              <a:ext cx="2052765" cy="5582280"/>
            </a:xfrm>
            <a:prstGeom prst="rect">
              <a:avLst/>
            </a:prstGeom>
            <a:blipFill>
              <a:blip r:embed="rId3" cstate="print"/>
              <a:stretch>
                <a:fillRect/>
              </a:stretch>
            </a:blipFill>
          </p:spPr>
          <p:txBody>
            <a:bodyPr wrap="square" lIns="0" tIns="0" rIns="0" bIns="0" rtlCol="0"/>
            <a:lstStyle/>
            <a:p>
              <a:endParaRPr/>
            </a:p>
          </p:txBody>
        </p:sp>
      </p:gr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126360" y="203707"/>
            <a:ext cx="3519804" cy="696595"/>
          </a:xfrm>
          <a:prstGeom prst="rect">
            <a:avLst/>
          </a:prstGeom>
        </p:spPr>
        <p:txBody>
          <a:bodyPr vert="horz" wrap="square" lIns="0" tIns="12700" rIns="0" bIns="0" rtlCol="0">
            <a:spAutoFit/>
          </a:bodyPr>
          <a:lstStyle/>
          <a:p>
            <a:pPr marL="12700">
              <a:lnSpc>
                <a:spcPct val="100000"/>
              </a:lnSpc>
              <a:spcBef>
                <a:spcPts val="100"/>
              </a:spcBef>
            </a:pPr>
            <a:r>
              <a:rPr sz="4400" u="none" dirty="0"/>
              <a:t>5. Field</a:t>
            </a:r>
            <a:r>
              <a:rPr sz="4400" u="none" spc="-85" dirty="0"/>
              <a:t> </a:t>
            </a:r>
            <a:r>
              <a:rPr sz="4400" u="none" dirty="0"/>
              <a:t>review</a:t>
            </a:r>
            <a:endParaRPr sz="4400"/>
          </a:p>
        </p:txBody>
      </p:sp>
      <p:sp>
        <p:nvSpPr>
          <p:cNvPr id="3" name="object 3"/>
          <p:cNvSpPr txBox="1"/>
          <p:nvPr/>
        </p:nvSpPr>
        <p:spPr>
          <a:xfrm>
            <a:off x="78739" y="1010157"/>
            <a:ext cx="6525895" cy="5099050"/>
          </a:xfrm>
          <a:prstGeom prst="rect">
            <a:avLst/>
          </a:prstGeom>
        </p:spPr>
        <p:txBody>
          <a:bodyPr vert="horz" wrap="square" lIns="0" tIns="13335" rIns="0" bIns="0" rtlCol="0">
            <a:spAutoFit/>
          </a:bodyPr>
          <a:lstStyle/>
          <a:p>
            <a:pPr marL="355600" marR="5080" indent="-342900">
              <a:lnSpc>
                <a:spcPct val="100000"/>
              </a:lnSpc>
              <a:spcBef>
                <a:spcPts val="105"/>
              </a:spcBef>
              <a:buChar char="•"/>
              <a:tabLst>
                <a:tab pos="354965" algn="l"/>
                <a:tab pos="355600" algn="l"/>
              </a:tabLst>
            </a:pPr>
            <a:r>
              <a:rPr sz="3200" dirty="0">
                <a:solidFill>
                  <a:srgbClr val="FFFFFF"/>
                </a:solidFill>
                <a:latin typeface="Times New Roman"/>
                <a:cs typeface="Times New Roman"/>
              </a:rPr>
              <a:t>In this method, a senior member of  the Human Resource department or a  training officer discusses and  interviews the supervisors to evaluate  and rate their respective</a:t>
            </a:r>
            <a:r>
              <a:rPr sz="3200" spc="-80" dirty="0">
                <a:solidFill>
                  <a:srgbClr val="FFFFFF"/>
                </a:solidFill>
                <a:latin typeface="Times New Roman"/>
                <a:cs typeface="Times New Roman"/>
              </a:rPr>
              <a:t> </a:t>
            </a:r>
            <a:r>
              <a:rPr sz="3200" dirty="0">
                <a:solidFill>
                  <a:srgbClr val="FFFFFF"/>
                </a:solidFill>
                <a:latin typeface="Times New Roman"/>
                <a:cs typeface="Times New Roman"/>
              </a:rPr>
              <a:t>subordinates.</a:t>
            </a:r>
            <a:endParaRPr sz="3200">
              <a:latin typeface="Times New Roman"/>
              <a:cs typeface="Times New Roman"/>
            </a:endParaRPr>
          </a:p>
          <a:p>
            <a:pPr marL="355600" marR="316865" indent="-342900">
              <a:lnSpc>
                <a:spcPct val="100000"/>
              </a:lnSpc>
              <a:spcBef>
                <a:spcPts val="770"/>
              </a:spcBef>
              <a:buChar char="•"/>
              <a:tabLst>
                <a:tab pos="354965" algn="l"/>
                <a:tab pos="355600" algn="l"/>
              </a:tabLst>
            </a:pPr>
            <a:r>
              <a:rPr sz="3200" dirty="0">
                <a:solidFill>
                  <a:srgbClr val="FFFFFF"/>
                </a:solidFill>
                <a:latin typeface="Times New Roman"/>
                <a:cs typeface="Times New Roman"/>
              </a:rPr>
              <a:t>A major drawback of this method</a:t>
            </a:r>
            <a:r>
              <a:rPr sz="3200" spc="-150" dirty="0">
                <a:solidFill>
                  <a:srgbClr val="FFFFFF"/>
                </a:solidFill>
                <a:latin typeface="Times New Roman"/>
                <a:cs typeface="Times New Roman"/>
              </a:rPr>
              <a:t> </a:t>
            </a:r>
            <a:r>
              <a:rPr sz="3200" dirty="0">
                <a:solidFill>
                  <a:srgbClr val="FFFFFF"/>
                </a:solidFill>
                <a:latin typeface="Times New Roman"/>
                <a:cs typeface="Times New Roman"/>
              </a:rPr>
              <a:t>is  that it is a very time consuming  method.</a:t>
            </a:r>
            <a:endParaRPr sz="3200">
              <a:latin typeface="Times New Roman"/>
              <a:cs typeface="Times New Roman"/>
            </a:endParaRPr>
          </a:p>
          <a:p>
            <a:pPr marL="355600" marR="404495" indent="-342900">
              <a:lnSpc>
                <a:spcPct val="100000"/>
              </a:lnSpc>
              <a:spcBef>
                <a:spcPts val="770"/>
              </a:spcBef>
              <a:buChar char="•"/>
              <a:tabLst>
                <a:tab pos="354965" algn="l"/>
                <a:tab pos="355600" algn="l"/>
              </a:tabLst>
            </a:pPr>
            <a:r>
              <a:rPr sz="3200" dirty="0">
                <a:solidFill>
                  <a:srgbClr val="FFFFFF"/>
                </a:solidFill>
                <a:latin typeface="Times New Roman"/>
                <a:cs typeface="Times New Roman"/>
              </a:rPr>
              <a:t>But this method helps to reduce</a:t>
            </a:r>
            <a:r>
              <a:rPr sz="3200" spc="-125" dirty="0">
                <a:solidFill>
                  <a:srgbClr val="FFFFFF"/>
                </a:solidFill>
                <a:latin typeface="Times New Roman"/>
                <a:cs typeface="Times New Roman"/>
              </a:rPr>
              <a:t> </a:t>
            </a:r>
            <a:r>
              <a:rPr sz="3200" dirty="0">
                <a:solidFill>
                  <a:srgbClr val="FFFFFF"/>
                </a:solidFill>
                <a:latin typeface="Times New Roman"/>
                <a:cs typeface="Times New Roman"/>
              </a:rPr>
              <a:t>the  superiors’ personal</a:t>
            </a:r>
            <a:r>
              <a:rPr sz="3200" spc="-95" dirty="0">
                <a:solidFill>
                  <a:srgbClr val="FFFFFF"/>
                </a:solidFill>
                <a:latin typeface="Times New Roman"/>
                <a:cs typeface="Times New Roman"/>
              </a:rPr>
              <a:t> </a:t>
            </a:r>
            <a:r>
              <a:rPr sz="3200" dirty="0">
                <a:solidFill>
                  <a:srgbClr val="FFFFFF"/>
                </a:solidFill>
                <a:latin typeface="Times New Roman"/>
                <a:cs typeface="Times New Roman"/>
              </a:rPr>
              <a:t>bias.</a:t>
            </a:r>
            <a:endParaRPr sz="3200">
              <a:latin typeface="Times New Roman"/>
              <a:cs typeface="Times New Roman"/>
            </a:endParaRPr>
          </a:p>
        </p:txBody>
      </p:sp>
      <p:sp>
        <p:nvSpPr>
          <p:cNvPr id="4" name="object 4"/>
          <p:cNvSpPr/>
          <p:nvPr/>
        </p:nvSpPr>
        <p:spPr>
          <a:xfrm>
            <a:off x="6705600" y="304799"/>
            <a:ext cx="2438399" cy="6553197"/>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842897" y="203707"/>
            <a:ext cx="5462905" cy="696595"/>
          </a:xfrm>
          <a:prstGeom prst="rect">
            <a:avLst/>
          </a:prstGeom>
        </p:spPr>
        <p:txBody>
          <a:bodyPr vert="horz" wrap="square" lIns="0" tIns="12700" rIns="0" bIns="0" rtlCol="0">
            <a:spAutoFit/>
          </a:bodyPr>
          <a:lstStyle/>
          <a:p>
            <a:pPr marL="12700">
              <a:lnSpc>
                <a:spcPct val="100000"/>
              </a:lnSpc>
              <a:spcBef>
                <a:spcPts val="100"/>
              </a:spcBef>
            </a:pPr>
            <a:r>
              <a:rPr sz="4400" u="none" dirty="0"/>
              <a:t>7. Graphic rating</a:t>
            </a:r>
            <a:r>
              <a:rPr sz="4400" u="none" spc="-80" dirty="0"/>
              <a:t> </a:t>
            </a:r>
            <a:r>
              <a:rPr sz="4400" u="none" dirty="0"/>
              <a:t>scale</a:t>
            </a:r>
            <a:endParaRPr sz="4400"/>
          </a:p>
        </p:txBody>
      </p:sp>
      <p:sp>
        <p:nvSpPr>
          <p:cNvPr id="3" name="object 3"/>
          <p:cNvSpPr txBox="1"/>
          <p:nvPr/>
        </p:nvSpPr>
        <p:spPr>
          <a:xfrm>
            <a:off x="78739" y="1238757"/>
            <a:ext cx="8933180" cy="4611370"/>
          </a:xfrm>
          <a:prstGeom prst="rect">
            <a:avLst/>
          </a:prstGeom>
        </p:spPr>
        <p:txBody>
          <a:bodyPr vert="horz" wrap="square" lIns="0" tIns="13335" rIns="0" bIns="0" rtlCol="0">
            <a:spAutoFit/>
          </a:bodyPr>
          <a:lstStyle/>
          <a:p>
            <a:pPr marL="355600" marR="302895" indent="-342900">
              <a:lnSpc>
                <a:spcPct val="100000"/>
              </a:lnSpc>
              <a:spcBef>
                <a:spcPts val="105"/>
              </a:spcBef>
              <a:buChar char="•"/>
              <a:tabLst>
                <a:tab pos="354965" algn="l"/>
                <a:tab pos="355600" algn="l"/>
              </a:tabLst>
            </a:pPr>
            <a:r>
              <a:rPr sz="3200" spc="-5" dirty="0">
                <a:solidFill>
                  <a:srgbClr val="FFFFFF"/>
                </a:solidFill>
                <a:latin typeface="Times New Roman"/>
                <a:cs typeface="Times New Roman"/>
              </a:rPr>
              <a:t>In </a:t>
            </a:r>
            <a:r>
              <a:rPr sz="3200" dirty="0">
                <a:solidFill>
                  <a:srgbClr val="FFFFFF"/>
                </a:solidFill>
                <a:latin typeface="Times New Roman"/>
                <a:cs typeface="Times New Roman"/>
              </a:rPr>
              <a:t>this method, an employee’s quality </a:t>
            </a:r>
            <a:r>
              <a:rPr sz="3200" spc="5" dirty="0">
                <a:solidFill>
                  <a:srgbClr val="FFFFFF"/>
                </a:solidFill>
                <a:latin typeface="Times New Roman"/>
                <a:cs typeface="Times New Roman"/>
              </a:rPr>
              <a:t>and</a:t>
            </a:r>
            <a:r>
              <a:rPr sz="3200" spc="-114" dirty="0">
                <a:solidFill>
                  <a:srgbClr val="FFFFFF"/>
                </a:solidFill>
                <a:latin typeface="Times New Roman"/>
                <a:cs typeface="Times New Roman"/>
              </a:rPr>
              <a:t> </a:t>
            </a:r>
            <a:r>
              <a:rPr sz="3200" dirty="0">
                <a:solidFill>
                  <a:srgbClr val="FFFFFF"/>
                </a:solidFill>
                <a:latin typeface="Times New Roman"/>
                <a:cs typeface="Times New Roman"/>
              </a:rPr>
              <a:t>quantity  of work is assessed in a </a:t>
            </a:r>
            <a:r>
              <a:rPr sz="3200" b="1" dirty="0">
                <a:solidFill>
                  <a:srgbClr val="FFFFFF"/>
                </a:solidFill>
                <a:latin typeface="Times New Roman"/>
                <a:cs typeface="Times New Roman"/>
              </a:rPr>
              <a:t>graphic scale </a:t>
            </a:r>
            <a:r>
              <a:rPr sz="3200" dirty="0">
                <a:solidFill>
                  <a:srgbClr val="FFFFFF"/>
                </a:solidFill>
                <a:latin typeface="Times New Roman"/>
                <a:cs typeface="Times New Roman"/>
              </a:rPr>
              <a:t>indicating  different degrees of a particular</a:t>
            </a:r>
            <a:r>
              <a:rPr sz="3200" spc="-130" dirty="0">
                <a:solidFill>
                  <a:srgbClr val="FFFFFF"/>
                </a:solidFill>
                <a:latin typeface="Times New Roman"/>
                <a:cs typeface="Times New Roman"/>
              </a:rPr>
              <a:t> </a:t>
            </a:r>
            <a:r>
              <a:rPr sz="3200" dirty="0">
                <a:solidFill>
                  <a:srgbClr val="FFFFFF"/>
                </a:solidFill>
                <a:latin typeface="Times New Roman"/>
                <a:cs typeface="Times New Roman"/>
              </a:rPr>
              <a:t>trait.</a:t>
            </a:r>
            <a:endParaRPr sz="3200">
              <a:latin typeface="Times New Roman"/>
              <a:cs typeface="Times New Roman"/>
            </a:endParaRPr>
          </a:p>
          <a:p>
            <a:pPr marL="355600" marR="5080" indent="-342900" algn="just">
              <a:lnSpc>
                <a:spcPct val="100000"/>
              </a:lnSpc>
              <a:spcBef>
                <a:spcPts val="770"/>
              </a:spcBef>
              <a:buChar char="•"/>
              <a:tabLst>
                <a:tab pos="355600" algn="l"/>
              </a:tabLst>
            </a:pPr>
            <a:r>
              <a:rPr sz="3200" dirty="0">
                <a:solidFill>
                  <a:srgbClr val="FFFFFF"/>
                </a:solidFill>
                <a:latin typeface="Times New Roman"/>
                <a:cs typeface="Times New Roman"/>
              </a:rPr>
              <a:t>The factors taken into consideration include both</a:t>
            </a:r>
            <a:r>
              <a:rPr sz="3200" spc="-155" dirty="0">
                <a:solidFill>
                  <a:srgbClr val="FFFFFF"/>
                </a:solidFill>
                <a:latin typeface="Times New Roman"/>
                <a:cs typeface="Times New Roman"/>
              </a:rPr>
              <a:t> </a:t>
            </a:r>
            <a:r>
              <a:rPr sz="3200" dirty="0">
                <a:solidFill>
                  <a:srgbClr val="FFFFFF"/>
                </a:solidFill>
                <a:latin typeface="Times New Roman"/>
                <a:cs typeface="Times New Roman"/>
              </a:rPr>
              <a:t>the  personal characteristics and characteristics related to  the on the job performance of the</a:t>
            </a:r>
            <a:r>
              <a:rPr sz="3200" spc="-105" dirty="0">
                <a:solidFill>
                  <a:srgbClr val="FFFFFF"/>
                </a:solidFill>
                <a:latin typeface="Times New Roman"/>
                <a:cs typeface="Times New Roman"/>
              </a:rPr>
              <a:t> </a:t>
            </a:r>
            <a:r>
              <a:rPr sz="3200" dirty="0">
                <a:solidFill>
                  <a:srgbClr val="FFFFFF"/>
                </a:solidFill>
                <a:latin typeface="Times New Roman"/>
                <a:cs typeface="Times New Roman"/>
              </a:rPr>
              <a:t>employees.</a:t>
            </a:r>
            <a:endParaRPr sz="3200">
              <a:latin typeface="Times New Roman"/>
              <a:cs typeface="Times New Roman"/>
            </a:endParaRPr>
          </a:p>
          <a:p>
            <a:pPr marL="355600" marR="748665" indent="-342900">
              <a:lnSpc>
                <a:spcPct val="100000"/>
              </a:lnSpc>
              <a:spcBef>
                <a:spcPts val="770"/>
              </a:spcBef>
              <a:buClr>
                <a:srgbClr val="FFFFFF"/>
              </a:buClr>
              <a:buFont typeface="Times New Roman"/>
              <a:buChar char="•"/>
              <a:tabLst>
                <a:tab pos="455930" algn="l"/>
                <a:tab pos="456565" algn="l"/>
              </a:tabLst>
            </a:pPr>
            <a:r>
              <a:rPr dirty="0"/>
              <a:t>	</a:t>
            </a:r>
            <a:r>
              <a:rPr sz="3200" dirty="0">
                <a:solidFill>
                  <a:srgbClr val="FFFFFF"/>
                </a:solidFill>
                <a:latin typeface="Times New Roman"/>
                <a:cs typeface="Times New Roman"/>
              </a:rPr>
              <a:t>For example a trait like Job Knowledge may</a:t>
            </a:r>
            <a:r>
              <a:rPr sz="3200" spc="-130" dirty="0">
                <a:solidFill>
                  <a:srgbClr val="FFFFFF"/>
                </a:solidFill>
                <a:latin typeface="Times New Roman"/>
                <a:cs typeface="Times New Roman"/>
              </a:rPr>
              <a:t> </a:t>
            </a:r>
            <a:r>
              <a:rPr sz="3200" dirty="0">
                <a:solidFill>
                  <a:srgbClr val="FFFFFF"/>
                </a:solidFill>
                <a:latin typeface="Times New Roman"/>
                <a:cs typeface="Times New Roman"/>
              </a:rPr>
              <a:t>be  judged on the range of average, above average,  outstanding or</a:t>
            </a:r>
            <a:r>
              <a:rPr sz="3200" spc="-65" dirty="0">
                <a:solidFill>
                  <a:srgbClr val="FFFFFF"/>
                </a:solidFill>
                <a:latin typeface="Times New Roman"/>
                <a:cs typeface="Times New Roman"/>
              </a:rPr>
              <a:t> </a:t>
            </a:r>
            <a:r>
              <a:rPr sz="3200" dirty="0">
                <a:solidFill>
                  <a:srgbClr val="FFFFFF"/>
                </a:solidFill>
                <a:latin typeface="Times New Roman"/>
                <a:cs typeface="Times New Roman"/>
              </a:rPr>
              <a:t>unsatisfactory.</a:t>
            </a:r>
            <a:endParaRPr sz="3200">
              <a:latin typeface="Times New Roman"/>
              <a:cs typeface="Times New Roman"/>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97686" y="0"/>
            <a:ext cx="6953884" cy="696595"/>
          </a:xfrm>
          <a:prstGeom prst="rect">
            <a:avLst/>
          </a:prstGeom>
        </p:spPr>
        <p:txBody>
          <a:bodyPr vert="horz" wrap="square" lIns="0" tIns="12700" rIns="0" bIns="0" rtlCol="0">
            <a:spAutoFit/>
          </a:bodyPr>
          <a:lstStyle/>
          <a:p>
            <a:pPr marL="12700">
              <a:lnSpc>
                <a:spcPct val="100000"/>
              </a:lnSpc>
              <a:spcBef>
                <a:spcPts val="100"/>
              </a:spcBef>
            </a:pPr>
            <a:r>
              <a:rPr sz="4400" u="none" dirty="0"/>
              <a:t>AIMS </a:t>
            </a:r>
            <a:r>
              <a:rPr sz="4400" u="none" spc="-10" dirty="0"/>
              <a:t>OF</a:t>
            </a:r>
            <a:r>
              <a:rPr sz="4400" u="none" spc="-50" dirty="0"/>
              <a:t> </a:t>
            </a:r>
            <a:r>
              <a:rPr sz="4400" u="none" dirty="0"/>
              <a:t>PERFORMANCE</a:t>
            </a:r>
            <a:endParaRPr sz="4400"/>
          </a:p>
        </p:txBody>
      </p:sp>
      <p:sp>
        <p:nvSpPr>
          <p:cNvPr id="3" name="object 3"/>
          <p:cNvSpPr/>
          <p:nvPr/>
        </p:nvSpPr>
        <p:spPr>
          <a:xfrm>
            <a:off x="1110107" y="501395"/>
            <a:ext cx="6924040" cy="53340"/>
          </a:xfrm>
          <a:custGeom>
            <a:avLst/>
            <a:gdLst/>
            <a:ahLst/>
            <a:cxnLst/>
            <a:rect l="l" t="t" r="r" b="b"/>
            <a:pathLst>
              <a:path w="6924040" h="53340">
                <a:moveTo>
                  <a:pt x="6923532" y="0"/>
                </a:moveTo>
                <a:lnTo>
                  <a:pt x="0" y="0"/>
                </a:lnTo>
                <a:lnTo>
                  <a:pt x="0" y="53339"/>
                </a:lnTo>
                <a:lnTo>
                  <a:pt x="6923532" y="53339"/>
                </a:lnTo>
                <a:lnTo>
                  <a:pt x="6923532" y="0"/>
                </a:lnTo>
                <a:close/>
              </a:path>
            </a:pathLst>
          </a:custGeom>
          <a:solidFill>
            <a:srgbClr val="FFFF00"/>
          </a:solidFill>
        </p:spPr>
        <p:txBody>
          <a:bodyPr wrap="square" lIns="0" tIns="0" rIns="0" bIns="0" rtlCol="0"/>
          <a:lstStyle/>
          <a:p>
            <a:endParaRPr/>
          </a:p>
        </p:txBody>
      </p:sp>
      <p:sp>
        <p:nvSpPr>
          <p:cNvPr id="4" name="object 4"/>
          <p:cNvSpPr/>
          <p:nvPr/>
        </p:nvSpPr>
        <p:spPr>
          <a:xfrm>
            <a:off x="2970910" y="1171955"/>
            <a:ext cx="3200400" cy="53340"/>
          </a:xfrm>
          <a:custGeom>
            <a:avLst/>
            <a:gdLst/>
            <a:ahLst/>
            <a:cxnLst/>
            <a:rect l="l" t="t" r="r" b="b"/>
            <a:pathLst>
              <a:path w="3200400" h="53340">
                <a:moveTo>
                  <a:pt x="3200400" y="0"/>
                </a:moveTo>
                <a:lnTo>
                  <a:pt x="0" y="0"/>
                </a:lnTo>
                <a:lnTo>
                  <a:pt x="0" y="53339"/>
                </a:lnTo>
                <a:lnTo>
                  <a:pt x="3200400" y="53339"/>
                </a:lnTo>
                <a:lnTo>
                  <a:pt x="3200400" y="0"/>
                </a:lnTo>
                <a:close/>
              </a:path>
            </a:pathLst>
          </a:custGeom>
          <a:solidFill>
            <a:srgbClr val="FFFF00"/>
          </a:solidFill>
        </p:spPr>
        <p:txBody>
          <a:bodyPr wrap="square" lIns="0" tIns="0" rIns="0" bIns="0" rtlCol="0"/>
          <a:lstStyle/>
          <a:p>
            <a:endParaRPr/>
          </a:p>
        </p:txBody>
      </p:sp>
      <p:grpSp>
        <p:nvGrpSpPr>
          <p:cNvPr id="5" name="object 5"/>
          <p:cNvGrpSpPr/>
          <p:nvPr/>
        </p:nvGrpSpPr>
        <p:grpSpPr>
          <a:xfrm>
            <a:off x="0" y="1343025"/>
            <a:ext cx="9144000" cy="5514975"/>
            <a:chOff x="0" y="1343025"/>
            <a:chExt cx="9144000" cy="5514975"/>
          </a:xfrm>
        </p:grpSpPr>
        <p:sp>
          <p:nvSpPr>
            <p:cNvPr id="6" name="object 6"/>
            <p:cNvSpPr/>
            <p:nvPr/>
          </p:nvSpPr>
          <p:spPr>
            <a:xfrm>
              <a:off x="0" y="1343025"/>
              <a:ext cx="1285875" cy="1876425"/>
            </a:xfrm>
            <a:prstGeom prst="rect">
              <a:avLst/>
            </a:prstGeom>
            <a:blipFill>
              <a:blip r:embed="rId2" cstate="print"/>
              <a:stretch>
                <a:fillRect/>
              </a:stretch>
            </a:blipFill>
          </p:spPr>
          <p:txBody>
            <a:bodyPr wrap="square" lIns="0" tIns="0" rIns="0" bIns="0" rtlCol="0"/>
            <a:lstStyle/>
            <a:p>
              <a:endParaRPr/>
            </a:p>
          </p:txBody>
        </p:sp>
        <p:sp>
          <p:nvSpPr>
            <p:cNvPr id="7" name="object 7"/>
            <p:cNvSpPr/>
            <p:nvPr/>
          </p:nvSpPr>
          <p:spPr>
            <a:xfrm>
              <a:off x="1190625" y="1343025"/>
              <a:ext cx="7953375" cy="1209675"/>
            </a:xfrm>
            <a:prstGeom prst="rect">
              <a:avLst/>
            </a:prstGeom>
            <a:blipFill>
              <a:blip r:embed="rId3" cstate="print"/>
              <a:stretch>
                <a:fillRect/>
              </a:stretch>
            </a:blipFill>
          </p:spPr>
          <p:txBody>
            <a:bodyPr wrap="square" lIns="0" tIns="0" rIns="0" bIns="0" rtlCol="0"/>
            <a:lstStyle/>
            <a:p>
              <a:endParaRPr/>
            </a:p>
          </p:txBody>
        </p:sp>
        <p:sp>
          <p:nvSpPr>
            <p:cNvPr id="8" name="object 8"/>
            <p:cNvSpPr/>
            <p:nvPr/>
          </p:nvSpPr>
          <p:spPr>
            <a:xfrm>
              <a:off x="0" y="3105150"/>
              <a:ext cx="1285875" cy="1876425"/>
            </a:xfrm>
            <a:prstGeom prst="rect">
              <a:avLst/>
            </a:prstGeom>
            <a:blipFill>
              <a:blip r:embed="rId4" cstate="print"/>
              <a:stretch>
                <a:fillRect/>
              </a:stretch>
            </a:blipFill>
          </p:spPr>
          <p:txBody>
            <a:bodyPr wrap="square" lIns="0" tIns="0" rIns="0" bIns="0" rtlCol="0"/>
            <a:lstStyle/>
            <a:p>
              <a:endParaRPr/>
            </a:p>
          </p:txBody>
        </p:sp>
        <p:sp>
          <p:nvSpPr>
            <p:cNvPr id="9" name="object 9"/>
            <p:cNvSpPr/>
            <p:nvPr/>
          </p:nvSpPr>
          <p:spPr>
            <a:xfrm>
              <a:off x="1190625" y="2924175"/>
              <a:ext cx="7953375" cy="1581150"/>
            </a:xfrm>
            <a:prstGeom prst="rect">
              <a:avLst/>
            </a:prstGeom>
            <a:blipFill>
              <a:blip r:embed="rId5" cstate="print"/>
              <a:stretch>
                <a:fillRect/>
              </a:stretch>
            </a:blipFill>
          </p:spPr>
          <p:txBody>
            <a:bodyPr wrap="square" lIns="0" tIns="0" rIns="0" bIns="0" rtlCol="0"/>
            <a:lstStyle/>
            <a:p>
              <a:endParaRPr/>
            </a:p>
          </p:txBody>
        </p:sp>
        <p:sp>
          <p:nvSpPr>
            <p:cNvPr id="10" name="object 10"/>
            <p:cNvSpPr/>
            <p:nvPr/>
          </p:nvSpPr>
          <p:spPr>
            <a:xfrm>
              <a:off x="0" y="5048248"/>
              <a:ext cx="1285875" cy="1809749"/>
            </a:xfrm>
            <a:prstGeom prst="rect">
              <a:avLst/>
            </a:prstGeom>
            <a:blipFill>
              <a:blip r:embed="rId6" cstate="print"/>
              <a:stretch>
                <a:fillRect/>
              </a:stretch>
            </a:blipFill>
          </p:spPr>
          <p:txBody>
            <a:bodyPr wrap="square" lIns="0" tIns="0" rIns="0" bIns="0" rtlCol="0"/>
            <a:lstStyle/>
            <a:p>
              <a:endParaRPr/>
            </a:p>
          </p:txBody>
        </p:sp>
        <p:sp>
          <p:nvSpPr>
            <p:cNvPr id="11" name="object 11"/>
            <p:cNvSpPr/>
            <p:nvPr/>
          </p:nvSpPr>
          <p:spPr>
            <a:xfrm>
              <a:off x="1190625" y="4695825"/>
              <a:ext cx="7953375" cy="1933575"/>
            </a:xfrm>
            <a:prstGeom prst="rect">
              <a:avLst/>
            </a:prstGeom>
            <a:blipFill>
              <a:blip r:embed="rId7" cstate="print"/>
              <a:stretch>
                <a:fillRect/>
              </a:stretch>
            </a:blipFill>
          </p:spPr>
          <p:txBody>
            <a:bodyPr wrap="square" lIns="0" tIns="0" rIns="0" bIns="0" rtlCol="0"/>
            <a:lstStyle/>
            <a:p>
              <a:endParaRPr/>
            </a:p>
          </p:txBody>
        </p:sp>
      </p:grpSp>
      <p:sp>
        <p:nvSpPr>
          <p:cNvPr id="12" name="object 12"/>
          <p:cNvSpPr txBox="1"/>
          <p:nvPr/>
        </p:nvSpPr>
        <p:spPr>
          <a:xfrm>
            <a:off x="1383283" y="263546"/>
            <a:ext cx="7640320" cy="6250940"/>
          </a:xfrm>
          <a:prstGeom prst="rect">
            <a:avLst/>
          </a:prstGeom>
        </p:spPr>
        <p:txBody>
          <a:bodyPr vert="horz" wrap="square" lIns="0" tIns="288925" rIns="0" bIns="0" rtlCol="0">
            <a:spAutoFit/>
          </a:bodyPr>
          <a:lstStyle/>
          <a:p>
            <a:pPr marL="1588135">
              <a:lnSpc>
                <a:spcPct val="100000"/>
              </a:lnSpc>
              <a:spcBef>
                <a:spcPts val="2275"/>
              </a:spcBef>
            </a:pPr>
            <a:r>
              <a:rPr sz="4400" b="1" dirty="0">
                <a:solidFill>
                  <a:srgbClr val="FFFF00"/>
                </a:solidFill>
                <a:latin typeface="Times New Roman"/>
                <a:cs typeface="Times New Roman"/>
              </a:rPr>
              <a:t>APPRAISAL</a:t>
            </a:r>
            <a:endParaRPr sz="4400">
              <a:latin typeface="Times New Roman"/>
              <a:cs typeface="Times New Roman"/>
            </a:endParaRPr>
          </a:p>
          <a:p>
            <a:pPr marL="356235" indent="-287020">
              <a:lnSpc>
                <a:spcPct val="100000"/>
              </a:lnSpc>
              <a:spcBef>
                <a:spcPts val="1580"/>
              </a:spcBef>
              <a:buFont typeface="Times New Roman"/>
              <a:buChar char="•"/>
              <a:tabLst>
                <a:tab pos="356235" algn="l"/>
              </a:tabLst>
            </a:pPr>
            <a:r>
              <a:rPr sz="3200" b="1" dirty="0">
                <a:solidFill>
                  <a:srgbClr val="FFFFFF"/>
                </a:solidFill>
                <a:latin typeface="Times New Roman"/>
                <a:cs typeface="Times New Roman"/>
              </a:rPr>
              <a:t>Give employee</a:t>
            </a:r>
            <a:r>
              <a:rPr sz="3200" b="1" spc="-114" dirty="0">
                <a:solidFill>
                  <a:srgbClr val="FFFFFF"/>
                </a:solidFill>
                <a:latin typeface="Times New Roman"/>
                <a:cs typeface="Times New Roman"/>
              </a:rPr>
              <a:t> </a:t>
            </a:r>
            <a:r>
              <a:rPr sz="3200" b="1" dirty="0">
                <a:solidFill>
                  <a:srgbClr val="FFFFFF"/>
                </a:solidFill>
                <a:latin typeface="Times New Roman"/>
                <a:cs typeface="Times New Roman"/>
              </a:rPr>
              <a:t>feedback.</a:t>
            </a:r>
            <a:endParaRPr sz="3200">
              <a:latin typeface="Times New Roman"/>
              <a:cs typeface="Times New Roman"/>
            </a:endParaRPr>
          </a:p>
          <a:p>
            <a:pPr marL="356235" indent="-287020">
              <a:lnSpc>
                <a:spcPct val="100000"/>
              </a:lnSpc>
              <a:spcBef>
                <a:spcPts val="25"/>
              </a:spcBef>
              <a:buFont typeface="Times New Roman"/>
              <a:buChar char="•"/>
              <a:tabLst>
                <a:tab pos="356235" algn="l"/>
              </a:tabLst>
            </a:pPr>
            <a:r>
              <a:rPr sz="3200" b="1" dirty="0">
                <a:solidFill>
                  <a:srgbClr val="FFFFFF"/>
                </a:solidFill>
                <a:latin typeface="Times New Roman"/>
                <a:cs typeface="Times New Roman"/>
              </a:rPr>
              <a:t>Identify employee training</a:t>
            </a:r>
            <a:r>
              <a:rPr sz="3200" b="1" spc="-75" dirty="0">
                <a:solidFill>
                  <a:srgbClr val="FFFFFF"/>
                </a:solidFill>
                <a:latin typeface="Times New Roman"/>
                <a:cs typeface="Times New Roman"/>
              </a:rPr>
              <a:t> </a:t>
            </a:r>
            <a:r>
              <a:rPr sz="3200" b="1" spc="-5" dirty="0">
                <a:solidFill>
                  <a:srgbClr val="FFFFFF"/>
                </a:solidFill>
                <a:latin typeface="Times New Roman"/>
                <a:cs typeface="Times New Roman"/>
              </a:rPr>
              <a:t>need</a:t>
            </a:r>
            <a:endParaRPr sz="3200">
              <a:latin typeface="Times New Roman"/>
              <a:cs typeface="Times New Roman"/>
            </a:endParaRPr>
          </a:p>
          <a:p>
            <a:pPr>
              <a:lnSpc>
                <a:spcPct val="100000"/>
              </a:lnSpc>
              <a:spcBef>
                <a:spcPts val="50"/>
              </a:spcBef>
              <a:buChar char="•"/>
            </a:pPr>
            <a:endParaRPr sz="4550">
              <a:latin typeface="Times New Roman"/>
              <a:cs typeface="Times New Roman"/>
            </a:endParaRPr>
          </a:p>
          <a:p>
            <a:pPr marL="327660" indent="-287020">
              <a:lnSpc>
                <a:spcPct val="100000"/>
              </a:lnSpc>
              <a:spcBef>
                <a:spcPts val="5"/>
              </a:spcBef>
              <a:buChar char="•"/>
              <a:tabLst>
                <a:tab pos="327660" algn="l"/>
                <a:tab pos="328295" algn="l"/>
              </a:tabLst>
            </a:pPr>
            <a:r>
              <a:rPr sz="2800" spc="-5" dirty="0">
                <a:solidFill>
                  <a:srgbClr val="FFFFFF"/>
                </a:solidFill>
                <a:latin typeface="Times New Roman"/>
                <a:cs typeface="Times New Roman"/>
              </a:rPr>
              <a:t>Document</a:t>
            </a:r>
            <a:r>
              <a:rPr sz="2800" dirty="0">
                <a:solidFill>
                  <a:srgbClr val="FFFFFF"/>
                </a:solidFill>
                <a:latin typeface="Times New Roman"/>
                <a:cs typeface="Times New Roman"/>
              </a:rPr>
              <a:t> </a:t>
            </a:r>
            <a:r>
              <a:rPr sz="2800" spc="-5" dirty="0">
                <a:solidFill>
                  <a:srgbClr val="FFFFFF"/>
                </a:solidFill>
                <a:latin typeface="Times New Roman"/>
                <a:cs typeface="Times New Roman"/>
              </a:rPr>
              <a:t>criteria.</a:t>
            </a:r>
            <a:endParaRPr sz="2800">
              <a:latin typeface="Times New Roman"/>
              <a:cs typeface="Times New Roman"/>
            </a:endParaRPr>
          </a:p>
          <a:p>
            <a:pPr marL="327660" marR="732155" indent="-287020">
              <a:lnSpc>
                <a:spcPts val="2890"/>
              </a:lnSpc>
              <a:spcBef>
                <a:spcPts val="515"/>
              </a:spcBef>
              <a:buChar char="•"/>
              <a:tabLst>
                <a:tab pos="327660" algn="l"/>
                <a:tab pos="328295" algn="l"/>
              </a:tabLst>
            </a:pPr>
            <a:r>
              <a:rPr sz="2800" spc="-5" dirty="0">
                <a:solidFill>
                  <a:srgbClr val="FFFFFF"/>
                </a:solidFill>
                <a:latin typeface="Times New Roman"/>
                <a:cs typeface="Times New Roman"/>
              </a:rPr>
              <a:t>Form a basis for personnel: salary increases,  promotions, disciplinary actions, bonuses,</a:t>
            </a:r>
            <a:r>
              <a:rPr sz="2800" spc="50" dirty="0">
                <a:solidFill>
                  <a:srgbClr val="FFFFFF"/>
                </a:solidFill>
                <a:latin typeface="Times New Roman"/>
                <a:cs typeface="Times New Roman"/>
              </a:rPr>
              <a:t> </a:t>
            </a:r>
            <a:r>
              <a:rPr sz="2800" spc="-10" dirty="0">
                <a:solidFill>
                  <a:srgbClr val="FFFFFF"/>
                </a:solidFill>
                <a:latin typeface="Times New Roman"/>
                <a:cs typeface="Times New Roman"/>
              </a:rPr>
              <a:t>etc.</a:t>
            </a:r>
            <a:endParaRPr sz="2800">
              <a:latin typeface="Times New Roman"/>
              <a:cs typeface="Times New Roman"/>
            </a:endParaRPr>
          </a:p>
          <a:p>
            <a:pPr>
              <a:lnSpc>
                <a:spcPct val="100000"/>
              </a:lnSpc>
              <a:spcBef>
                <a:spcPts val="20"/>
              </a:spcBef>
              <a:buChar char="•"/>
            </a:pPr>
            <a:endParaRPr sz="3550">
              <a:latin typeface="Times New Roman"/>
              <a:cs typeface="Times New Roman"/>
            </a:endParaRPr>
          </a:p>
          <a:p>
            <a:pPr marL="241300" marR="5080" indent="-228600">
              <a:lnSpc>
                <a:spcPts val="2480"/>
              </a:lnSpc>
              <a:spcBef>
                <a:spcPts val="5"/>
              </a:spcBef>
              <a:buFont typeface="Times New Roman"/>
              <a:buChar char="•"/>
              <a:tabLst>
                <a:tab pos="241300" algn="l"/>
              </a:tabLst>
            </a:pPr>
            <a:r>
              <a:rPr sz="2400" b="1" spc="-10" dirty="0">
                <a:solidFill>
                  <a:srgbClr val="FFFFFF"/>
                </a:solidFill>
                <a:latin typeface="Times New Roman"/>
                <a:cs typeface="Times New Roman"/>
              </a:rPr>
              <a:t>Provide </a:t>
            </a:r>
            <a:r>
              <a:rPr sz="2400" b="1" spc="-5" dirty="0">
                <a:solidFill>
                  <a:srgbClr val="FFFFFF"/>
                </a:solidFill>
                <a:latin typeface="Times New Roman"/>
                <a:cs typeface="Times New Roman"/>
              </a:rPr>
              <a:t>the opportunity </a:t>
            </a:r>
            <a:r>
              <a:rPr sz="2400" b="1" dirty="0">
                <a:solidFill>
                  <a:srgbClr val="FFFFFF"/>
                </a:solidFill>
                <a:latin typeface="Times New Roman"/>
                <a:cs typeface="Times New Roman"/>
              </a:rPr>
              <a:t>for </a:t>
            </a:r>
            <a:r>
              <a:rPr sz="2400" b="1" spc="-5" dirty="0">
                <a:solidFill>
                  <a:srgbClr val="FFFFFF"/>
                </a:solidFill>
                <a:latin typeface="Times New Roman"/>
                <a:cs typeface="Times New Roman"/>
              </a:rPr>
              <a:t>organizational </a:t>
            </a:r>
            <a:r>
              <a:rPr sz="2400" b="1" dirty="0">
                <a:solidFill>
                  <a:srgbClr val="FFFFFF"/>
                </a:solidFill>
                <a:latin typeface="Times New Roman"/>
                <a:cs typeface="Times New Roman"/>
              </a:rPr>
              <a:t>diagnosis </a:t>
            </a:r>
            <a:r>
              <a:rPr sz="2400" b="1" spc="-5" dirty="0">
                <a:solidFill>
                  <a:srgbClr val="FFFFFF"/>
                </a:solidFill>
                <a:latin typeface="Times New Roman"/>
                <a:cs typeface="Times New Roman"/>
              </a:rPr>
              <a:t>and  development</a:t>
            </a:r>
            <a:endParaRPr sz="2400">
              <a:latin typeface="Times New Roman"/>
              <a:cs typeface="Times New Roman"/>
            </a:endParaRPr>
          </a:p>
          <a:p>
            <a:pPr marL="241300" indent="-228600">
              <a:lnSpc>
                <a:spcPct val="100000"/>
              </a:lnSpc>
              <a:buFont typeface="Times New Roman"/>
              <a:buChar char="•"/>
              <a:tabLst>
                <a:tab pos="241300" algn="l"/>
              </a:tabLst>
            </a:pPr>
            <a:r>
              <a:rPr sz="2400" b="1" dirty="0">
                <a:solidFill>
                  <a:srgbClr val="FFFFFF"/>
                </a:solidFill>
                <a:latin typeface="Times New Roman"/>
                <a:cs typeface="Times New Roman"/>
              </a:rPr>
              <a:t>Facilitate</a:t>
            </a:r>
            <a:r>
              <a:rPr sz="2400" b="1" spc="-40" dirty="0">
                <a:solidFill>
                  <a:srgbClr val="FFFFFF"/>
                </a:solidFill>
                <a:latin typeface="Times New Roman"/>
                <a:cs typeface="Times New Roman"/>
              </a:rPr>
              <a:t> </a:t>
            </a:r>
            <a:r>
              <a:rPr sz="2400" b="1" dirty="0">
                <a:solidFill>
                  <a:srgbClr val="FFFFFF"/>
                </a:solidFill>
                <a:latin typeface="Times New Roman"/>
                <a:cs typeface="Times New Roman"/>
              </a:rPr>
              <a:t>communication</a:t>
            </a:r>
            <a:endParaRPr sz="2400">
              <a:latin typeface="Times New Roman"/>
              <a:cs typeface="Times New Roman"/>
            </a:endParaRPr>
          </a:p>
          <a:p>
            <a:pPr marL="241300" marR="922019" indent="-228600">
              <a:lnSpc>
                <a:spcPts val="2480"/>
              </a:lnSpc>
              <a:spcBef>
                <a:spcPts val="440"/>
              </a:spcBef>
              <a:buFont typeface="Times New Roman"/>
              <a:buChar char="•"/>
              <a:tabLst>
                <a:tab pos="241300" algn="l"/>
              </a:tabLst>
            </a:pPr>
            <a:r>
              <a:rPr sz="2400" b="1" spc="-30" dirty="0">
                <a:solidFill>
                  <a:srgbClr val="FFFFFF"/>
                </a:solidFill>
                <a:latin typeface="Times New Roman"/>
                <a:cs typeface="Times New Roman"/>
              </a:rPr>
              <a:t>Validate </a:t>
            </a:r>
            <a:r>
              <a:rPr sz="2400" b="1" dirty="0">
                <a:solidFill>
                  <a:srgbClr val="FFFFFF"/>
                </a:solidFill>
                <a:latin typeface="Times New Roman"/>
                <a:cs typeface="Times New Roman"/>
              </a:rPr>
              <a:t>selection </a:t>
            </a:r>
            <a:r>
              <a:rPr sz="2400" b="1" spc="-5" dirty="0">
                <a:solidFill>
                  <a:srgbClr val="FFFFFF"/>
                </a:solidFill>
                <a:latin typeface="Times New Roman"/>
                <a:cs typeface="Times New Roman"/>
              </a:rPr>
              <a:t>techniques and human </a:t>
            </a:r>
            <a:r>
              <a:rPr sz="2400" b="1" spc="-15" dirty="0">
                <a:solidFill>
                  <a:srgbClr val="FFFFFF"/>
                </a:solidFill>
                <a:latin typeface="Times New Roman"/>
                <a:cs typeface="Times New Roman"/>
              </a:rPr>
              <a:t>resource  </a:t>
            </a:r>
            <a:r>
              <a:rPr sz="2400" b="1" dirty="0">
                <a:solidFill>
                  <a:srgbClr val="FFFFFF"/>
                </a:solidFill>
                <a:latin typeface="Times New Roman"/>
                <a:cs typeface="Times New Roman"/>
              </a:rPr>
              <a:t>policies</a:t>
            </a:r>
            <a:r>
              <a:rPr sz="1900" dirty="0">
                <a:latin typeface="Times New Roman"/>
                <a:cs typeface="Times New Roman"/>
              </a:rPr>
              <a:t>.</a:t>
            </a:r>
            <a:endParaRPr sz="1900">
              <a:latin typeface="Times New Roman"/>
              <a:cs typeface="Times New Roman"/>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913001" y="813562"/>
            <a:ext cx="5321300" cy="696595"/>
          </a:xfrm>
          <a:prstGeom prst="rect">
            <a:avLst/>
          </a:prstGeom>
        </p:spPr>
        <p:txBody>
          <a:bodyPr vert="horz" wrap="square" lIns="0" tIns="13335" rIns="0" bIns="0" rtlCol="0">
            <a:spAutoFit/>
          </a:bodyPr>
          <a:lstStyle/>
          <a:p>
            <a:pPr marL="12700">
              <a:lnSpc>
                <a:spcPct val="100000"/>
              </a:lnSpc>
              <a:spcBef>
                <a:spcPts val="105"/>
              </a:spcBef>
            </a:pPr>
            <a:r>
              <a:rPr sz="4400" u="none" dirty="0"/>
              <a:t>8. Forced</a:t>
            </a:r>
            <a:r>
              <a:rPr sz="4400" u="none" spc="-95" dirty="0"/>
              <a:t> </a:t>
            </a:r>
            <a:r>
              <a:rPr sz="4400" u="none" dirty="0"/>
              <a:t>Distribution</a:t>
            </a:r>
            <a:endParaRPr sz="4400"/>
          </a:p>
        </p:txBody>
      </p:sp>
      <p:sp>
        <p:nvSpPr>
          <p:cNvPr id="3" name="object 3"/>
          <p:cNvSpPr txBox="1"/>
          <p:nvPr/>
        </p:nvSpPr>
        <p:spPr>
          <a:xfrm>
            <a:off x="764540" y="2000834"/>
            <a:ext cx="7418705" cy="3538854"/>
          </a:xfrm>
          <a:prstGeom prst="rect">
            <a:avLst/>
          </a:prstGeom>
        </p:spPr>
        <p:txBody>
          <a:bodyPr vert="horz" wrap="square" lIns="0" tIns="13335" rIns="0" bIns="0" rtlCol="0">
            <a:spAutoFit/>
          </a:bodyPr>
          <a:lstStyle/>
          <a:p>
            <a:pPr marL="355600" marR="316230" indent="-343535">
              <a:lnSpc>
                <a:spcPct val="100000"/>
              </a:lnSpc>
              <a:spcBef>
                <a:spcPts val="105"/>
              </a:spcBef>
              <a:buChar char="•"/>
              <a:tabLst>
                <a:tab pos="355600" algn="l"/>
                <a:tab pos="356235" algn="l"/>
              </a:tabLst>
            </a:pPr>
            <a:r>
              <a:rPr sz="3200" dirty="0">
                <a:solidFill>
                  <a:srgbClr val="FFFFFF"/>
                </a:solidFill>
                <a:latin typeface="Times New Roman"/>
                <a:cs typeface="Times New Roman"/>
              </a:rPr>
              <a:t>To eliminate the element of bias from</a:t>
            </a:r>
            <a:r>
              <a:rPr sz="3200" spc="-120" dirty="0">
                <a:solidFill>
                  <a:srgbClr val="FFFFFF"/>
                </a:solidFill>
                <a:latin typeface="Times New Roman"/>
                <a:cs typeface="Times New Roman"/>
              </a:rPr>
              <a:t> </a:t>
            </a:r>
            <a:r>
              <a:rPr sz="3200" dirty="0">
                <a:solidFill>
                  <a:srgbClr val="FFFFFF"/>
                </a:solidFill>
                <a:latin typeface="Times New Roman"/>
                <a:cs typeface="Times New Roman"/>
              </a:rPr>
              <a:t>the  rater’s ratings, the evaluator is asked to  distribute the employees in some fixed  categories of ratings like on a </a:t>
            </a:r>
            <a:r>
              <a:rPr sz="3200" b="1" dirty="0">
                <a:solidFill>
                  <a:srgbClr val="FFFFFF"/>
                </a:solidFill>
                <a:latin typeface="Times New Roman"/>
                <a:cs typeface="Times New Roman"/>
              </a:rPr>
              <a:t>normal  distribution</a:t>
            </a:r>
            <a:r>
              <a:rPr sz="3200" b="1" spc="-40" dirty="0">
                <a:solidFill>
                  <a:srgbClr val="FFFFFF"/>
                </a:solidFill>
                <a:latin typeface="Times New Roman"/>
                <a:cs typeface="Times New Roman"/>
              </a:rPr>
              <a:t> </a:t>
            </a:r>
            <a:r>
              <a:rPr sz="3200" b="1" dirty="0">
                <a:solidFill>
                  <a:srgbClr val="FFFFFF"/>
                </a:solidFill>
                <a:latin typeface="Times New Roman"/>
                <a:cs typeface="Times New Roman"/>
              </a:rPr>
              <a:t>curve</a:t>
            </a:r>
            <a:r>
              <a:rPr sz="3200" dirty="0">
                <a:solidFill>
                  <a:srgbClr val="FFFFFF"/>
                </a:solidFill>
                <a:latin typeface="Times New Roman"/>
                <a:cs typeface="Times New Roman"/>
              </a:rPr>
              <a:t>.</a:t>
            </a:r>
            <a:endParaRPr sz="3200">
              <a:latin typeface="Times New Roman"/>
              <a:cs typeface="Times New Roman"/>
            </a:endParaRPr>
          </a:p>
          <a:p>
            <a:pPr marL="355600" marR="5080" indent="-343535">
              <a:lnSpc>
                <a:spcPct val="100000"/>
              </a:lnSpc>
              <a:spcBef>
                <a:spcPts val="770"/>
              </a:spcBef>
              <a:buChar char="•"/>
              <a:tabLst>
                <a:tab pos="355600" algn="l"/>
                <a:tab pos="356235" algn="l"/>
              </a:tabLst>
            </a:pPr>
            <a:r>
              <a:rPr sz="3200" dirty="0">
                <a:solidFill>
                  <a:srgbClr val="FFFFFF"/>
                </a:solidFill>
                <a:latin typeface="Times New Roman"/>
                <a:cs typeface="Times New Roman"/>
              </a:rPr>
              <a:t>The rater chooses the appropriate fit for</a:t>
            </a:r>
            <a:r>
              <a:rPr sz="3200" spc="-155" dirty="0">
                <a:solidFill>
                  <a:srgbClr val="FFFFFF"/>
                </a:solidFill>
                <a:latin typeface="Times New Roman"/>
                <a:cs typeface="Times New Roman"/>
              </a:rPr>
              <a:t> </a:t>
            </a:r>
            <a:r>
              <a:rPr sz="3200" dirty="0">
                <a:solidFill>
                  <a:srgbClr val="FFFFFF"/>
                </a:solidFill>
                <a:latin typeface="Times New Roman"/>
                <a:cs typeface="Times New Roman"/>
              </a:rPr>
              <a:t>the  categories on his own</a:t>
            </a:r>
            <a:r>
              <a:rPr sz="3200" spc="-80" dirty="0">
                <a:solidFill>
                  <a:srgbClr val="FFFFFF"/>
                </a:solidFill>
                <a:latin typeface="Times New Roman"/>
                <a:cs typeface="Times New Roman"/>
              </a:rPr>
              <a:t> </a:t>
            </a:r>
            <a:r>
              <a:rPr sz="3200" dirty="0">
                <a:solidFill>
                  <a:srgbClr val="FFFFFF"/>
                </a:solidFill>
                <a:latin typeface="Times New Roman"/>
                <a:cs typeface="Times New Roman"/>
              </a:rPr>
              <a:t>discretion</a:t>
            </a:r>
            <a:endParaRPr sz="3200">
              <a:latin typeface="Times New Roman"/>
              <a:cs typeface="Times New Roman"/>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216276" y="477977"/>
            <a:ext cx="4712335" cy="697230"/>
          </a:xfrm>
          <a:prstGeom prst="rect">
            <a:avLst/>
          </a:prstGeom>
        </p:spPr>
        <p:txBody>
          <a:bodyPr vert="horz" wrap="square" lIns="0" tIns="13335" rIns="0" bIns="0" rtlCol="0">
            <a:spAutoFit/>
          </a:bodyPr>
          <a:lstStyle/>
          <a:p>
            <a:pPr marL="12700">
              <a:lnSpc>
                <a:spcPct val="100000"/>
              </a:lnSpc>
              <a:spcBef>
                <a:spcPts val="105"/>
              </a:spcBef>
            </a:pPr>
            <a:r>
              <a:rPr sz="4400" u="none" dirty="0"/>
              <a:t>Modern methods</a:t>
            </a:r>
            <a:r>
              <a:rPr sz="4400" u="none" spc="-120" dirty="0"/>
              <a:t> </a:t>
            </a:r>
            <a:r>
              <a:rPr sz="4400" u="none" dirty="0"/>
              <a:t>of</a:t>
            </a:r>
            <a:endParaRPr sz="4400"/>
          </a:p>
        </p:txBody>
      </p:sp>
      <p:sp>
        <p:nvSpPr>
          <p:cNvPr id="3" name="object 3"/>
          <p:cNvSpPr/>
          <p:nvPr/>
        </p:nvSpPr>
        <p:spPr>
          <a:xfrm>
            <a:off x="2228723" y="1110996"/>
            <a:ext cx="4686300" cy="53340"/>
          </a:xfrm>
          <a:custGeom>
            <a:avLst/>
            <a:gdLst/>
            <a:ahLst/>
            <a:cxnLst/>
            <a:rect l="l" t="t" r="r" b="b"/>
            <a:pathLst>
              <a:path w="4686300" h="53340">
                <a:moveTo>
                  <a:pt x="4686300" y="0"/>
                </a:moveTo>
                <a:lnTo>
                  <a:pt x="0" y="0"/>
                </a:lnTo>
                <a:lnTo>
                  <a:pt x="0" y="53339"/>
                </a:lnTo>
                <a:lnTo>
                  <a:pt x="4686300" y="53339"/>
                </a:lnTo>
                <a:lnTo>
                  <a:pt x="4686300" y="0"/>
                </a:lnTo>
                <a:close/>
              </a:path>
            </a:pathLst>
          </a:custGeom>
          <a:solidFill>
            <a:srgbClr val="FFFF00"/>
          </a:solidFill>
        </p:spPr>
        <p:txBody>
          <a:bodyPr wrap="square" lIns="0" tIns="0" rIns="0" bIns="0" rtlCol="0"/>
          <a:lstStyle/>
          <a:p>
            <a:endParaRPr/>
          </a:p>
        </p:txBody>
      </p:sp>
      <p:sp>
        <p:nvSpPr>
          <p:cNvPr id="4" name="object 4"/>
          <p:cNvSpPr txBox="1"/>
          <p:nvPr/>
        </p:nvSpPr>
        <p:spPr>
          <a:xfrm>
            <a:off x="1835276" y="1148841"/>
            <a:ext cx="5472430" cy="696595"/>
          </a:xfrm>
          <a:prstGeom prst="rect">
            <a:avLst/>
          </a:prstGeom>
        </p:spPr>
        <p:txBody>
          <a:bodyPr vert="horz" wrap="square" lIns="0" tIns="13335" rIns="0" bIns="0" rtlCol="0">
            <a:spAutoFit/>
          </a:bodyPr>
          <a:lstStyle/>
          <a:p>
            <a:pPr marL="12700">
              <a:lnSpc>
                <a:spcPct val="100000"/>
              </a:lnSpc>
              <a:spcBef>
                <a:spcPts val="105"/>
              </a:spcBef>
            </a:pPr>
            <a:r>
              <a:rPr sz="4400" b="1" dirty="0">
                <a:solidFill>
                  <a:srgbClr val="FFFF00"/>
                </a:solidFill>
                <a:latin typeface="Times New Roman"/>
                <a:cs typeface="Times New Roman"/>
              </a:rPr>
              <a:t>performance</a:t>
            </a:r>
            <a:r>
              <a:rPr sz="4400" b="1" spc="-110" dirty="0">
                <a:solidFill>
                  <a:srgbClr val="FFFF00"/>
                </a:solidFill>
                <a:latin typeface="Times New Roman"/>
                <a:cs typeface="Times New Roman"/>
              </a:rPr>
              <a:t> </a:t>
            </a:r>
            <a:r>
              <a:rPr sz="4400" b="1" dirty="0">
                <a:solidFill>
                  <a:srgbClr val="FFFF00"/>
                </a:solidFill>
                <a:latin typeface="Times New Roman"/>
                <a:cs typeface="Times New Roman"/>
              </a:rPr>
              <a:t>appraisal</a:t>
            </a:r>
            <a:endParaRPr sz="4400">
              <a:latin typeface="Times New Roman"/>
              <a:cs typeface="Times New Roman"/>
            </a:endParaRPr>
          </a:p>
        </p:txBody>
      </p:sp>
      <p:sp>
        <p:nvSpPr>
          <p:cNvPr id="5" name="object 5"/>
          <p:cNvSpPr/>
          <p:nvPr/>
        </p:nvSpPr>
        <p:spPr>
          <a:xfrm>
            <a:off x="1847723" y="1781555"/>
            <a:ext cx="5448300" cy="53340"/>
          </a:xfrm>
          <a:custGeom>
            <a:avLst/>
            <a:gdLst/>
            <a:ahLst/>
            <a:cxnLst/>
            <a:rect l="l" t="t" r="r" b="b"/>
            <a:pathLst>
              <a:path w="5448300" h="53339">
                <a:moveTo>
                  <a:pt x="5448300" y="0"/>
                </a:moveTo>
                <a:lnTo>
                  <a:pt x="0" y="0"/>
                </a:lnTo>
                <a:lnTo>
                  <a:pt x="0" y="53339"/>
                </a:lnTo>
                <a:lnTo>
                  <a:pt x="5448300" y="53339"/>
                </a:lnTo>
                <a:lnTo>
                  <a:pt x="5448300" y="0"/>
                </a:lnTo>
                <a:close/>
              </a:path>
            </a:pathLst>
          </a:custGeom>
          <a:solidFill>
            <a:srgbClr val="FFFF00"/>
          </a:solidFill>
        </p:spPr>
        <p:txBody>
          <a:bodyPr wrap="square" lIns="0" tIns="0" rIns="0" bIns="0" rtlCol="0"/>
          <a:lstStyle/>
          <a:p>
            <a:endParaRPr/>
          </a:p>
        </p:txBody>
      </p:sp>
      <p:sp>
        <p:nvSpPr>
          <p:cNvPr id="6" name="object 6"/>
          <p:cNvSpPr/>
          <p:nvPr/>
        </p:nvSpPr>
        <p:spPr>
          <a:xfrm>
            <a:off x="1320166" y="2168093"/>
            <a:ext cx="6277906" cy="4643847"/>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920620" y="477977"/>
            <a:ext cx="5302885" cy="697230"/>
          </a:xfrm>
          <a:prstGeom prst="rect">
            <a:avLst/>
          </a:prstGeom>
        </p:spPr>
        <p:txBody>
          <a:bodyPr vert="horz" wrap="square" lIns="0" tIns="13335" rIns="0" bIns="0" rtlCol="0">
            <a:spAutoFit/>
          </a:bodyPr>
          <a:lstStyle/>
          <a:p>
            <a:pPr marL="12700">
              <a:lnSpc>
                <a:spcPct val="100000"/>
              </a:lnSpc>
              <a:spcBef>
                <a:spcPts val="105"/>
              </a:spcBef>
              <a:tabLst>
                <a:tab pos="710565" algn="l"/>
              </a:tabLst>
            </a:pPr>
            <a:r>
              <a:rPr sz="4400" u="none" dirty="0"/>
              <a:t>1.	Assessment</a:t>
            </a:r>
            <a:r>
              <a:rPr sz="4400" u="none" spc="-95" dirty="0"/>
              <a:t> </a:t>
            </a:r>
            <a:r>
              <a:rPr sz="4400" u="none" dirty="0"/>
              <a:t>centres</a:t>
            </a:r>
            <a:endParaRPr sz="4400"/>
          </a:p>
        </p:txBody>
      </p:sp>
      <p:sp>
        <p:nvSpPr>
          <p:cNvPr id="3" name="object 3"/>
          <p:cNvSpPr txBox="1"/>
          <p:nvPr/>
        </p:nvSpPr>
        <p:spPr>
          <a:xfrm>
            <a:off x="78739" y="1240281"/>
            <a:ext cx="6716395" cy="5744210"/>
          </a:xfrm>
          <a:prstGeom prst="rect">
            <a:avLst/>
          </a:prstGeom>
        </p:spPr>
        <p:txBody>
          <a:bodyPr vert="horz" wrap="square" lIns="0" tIns="12065" rIns="0" bIns="0" rtlCol="0">
            <a:spAutoFit/>
          </a:bodyPr>
          <a:lstStyle/>
          <a:p>
            <a:pPr marL="355600" marR="64135" indent="-342900">
              <a:lnSpc>
                <a:spcPct val="100000"/>
              </a:lnSpc>
              <a:spcBef>
                <a:spcPts val="95"/>
              </a:spcBef>
              <a:buChar char="•"/>
              <a:tabLst>
                <a:tab pos="354965" algn="l"/>
                <a:tab pos="355600" algn="l"/>
              </a:tabLst>
            </a:pPr>
            <a:r>
              <a:rPr sz="2800" spc="-5" dirty="0">
                <a:solidFill>
                  <a:srgbClr val="FFFFFF"/>
                </a:solidFill>
                <a:latin typeface="Times New Roman"/>
                <a:cs typeface="Times New Roman"/>
              </a:rPr>
              <a:t>An assessment centre typically </a:t>
            </a:r>
            <a:r>
              <a:rPr sz="2800" dirty="0">
                <a:solidFill>
                  <a:srgbClr val="FFFFFF"/>
                </a:solidFill>
                <a:latin typeface="Times New Roman"/>
                <a:cs typeface="Times New Roman"/>
              </a:rPr>
              <a:t>involves the  </a:t>
            </a:r>
            <a:r>
              <a:rPr sz="2800" spc="-5" dirty="0">
                <a:solidFill>
                  <a:srgbClr val="FFFFFF"/>
                </a:solidFill>
                <a:latin typeface="Times New Roman"/>
                <a:cs typeface="Times New Roman"/>
              </a:rPr>
              <a:t>use of methods like social/informal events,  tests and exercises, assignments being </a:t>
            </a:r>
            <a:r>
              <a:rPr sz="2800" dirty="0">
                <a:solidFill>
                  <a:srgbClr val="FFFFFF"/>
                </a:solidFill>
                <a:latin typeface="Times New Roman"/>
                <a:cs typeface="Times New Roman"/>
              </a:rPr>
              <a:t>given  </a:t>
            </a:r>
            <a:r>
              <a:rPr sz="2800" spc="-5" dirty="0">
                <a:solidFill>
                  <a:srgbClr val="FFFFFF"/>
                </a:solidFill>
                <a:latin typeface="Times New Roman"/>
                <a:cs typeface="Times New Roman"/>
              </a:rPr>
              <a:t>to a </a:t>
            </a:r>
            <a:r>
              <a:rPr sz="2800" dirty="0">
                <a:solidFill>
                  <a:srgbClr val="FFFFFF"/>
                </a:solidFill>
                <a:latin typeface="Times New Roman"/>
                <a:cs typeface="Times New Roman"/>
              </a:rPr>
              <a:t>group </a:t>
            </a:r>
            <a:r>
              <a:rPr sz="2800" spc="-5" dirty="0">
                <a:solidFill>
                  <a:srgbClr val="FFFFFF"/>
                </a:solidFill>
                <a:latin typeface="Times New Roman"/>
                <a:cs typeface="Times New Roman"/>
              </a:rPr>
              <a:t>of </a:t>
            </a:r>
            <a:r>
              <a:rPr sz="2800" spc="-10" dirty="0">
                <a:solidFill>
                  <a:srgbClr val="FFFFFF"/>
                </a:solidFill>
                <a:latin typeface="Times New Roman"/>
                <a:cs typeface="Times New Roman"/>
              </a:rPr>
              <a:t>employees </a:t>
            </a:r>
            <a:r>
              <a:rPr sz="2800" spc="-5" dirty="0">
                <a:solidFill>
                  <a:srgbClr val="FFFFFF"/>
                </a:solidFill>
                <a:latin typeface="Times New Roman"/>
                <a:cs typeface="Times New Roman"/>
              </a:rPr>
              <a:t>to assess their  competencies to take </a:t>
            </a:r>
            <a:r>
              <a:rPr sz="2800" dirty="0">
                <a:solidFill>
                  <a:srgbClr val="FFFFFF"/>
                </a:solidFill>
                <a:latin typeface="Times New Roman"/>
                <a:cs typeface="Times New Roman"/>
              </a:rPr>
              <a:t>higher </a:t>
            </a:r>
            <a:r>
              <a:rPr sz="2800" spc="-5" dirty="0">
                <a:solidFill>
                  <a:srgbClr val="FFFFFF"/>
                </a:solidFill>
                <a:latin typeface="Times New Roman"/>
                <a:cs typeface="Times New Roman"/>
              </a:rPr>
              <a:t>responsibilities  in </a:t>
            </a:r>
            <a:r>
              <a:rPr sz="2800" dirty="0">
                <a:solidFill>
                  <a:srgbClr val="FFFFFF"/>
                </a:solidFill>
                <a:latin typeface="Times New Roman"/>
                <a:cs typeface="Times New Roman"/>
              </a:rPr>
              <a:t>the</a:t>
            </a:r>
            <a:r>
              <a:rPr sz="2800" spc="-35" dirty="0">
                <a:solidFill>
                  <a:srgbClr val="FFFFFF"/>
                </a:solidFill>
                <a:latin typeface="Times New Roman"/>
                <a:cs typeface="Times New Roman"/>
              </a:rPr>
              <a:t> </a:t>
            </a:r>
            <a:r>
              <a:rPr sz="2800" spc="-5" dirty="0">
                <a:solidFill>
                  <a:srgbClr val="FFFFFF"/>
                </a:solidFill>
                <a:latin typeface="Times New Roman"/>
                <a:cs typeface="Times New Roman"/>
              </a:rPr>
              <a:t>future.</a:t>
            </a:r>
            <a:endParaRPr sz="2800">
              <a:latin typeface="Times New Roman"/>
              <a:cs typeface="Times New Roman"/>
            </a:endParaRPr>
          </a:p>
          <a:p>
            <a:pPr marL="355600" marR="151765" indent="-342900">
              <a:lnSpc>
                <a:spcPct val="100000"/>
              </a:lnSpc>
              <a:spcBef>
                <a:spcPts val="675"/>
              </a:spcBef>
              <a:buChar char="•"/>
              <a:tabLst>
                <a:tab pos="354965" algn="l"/>
                <a:tab pos="355600" algn="l"/>
              </a:tabLst>
            </a:pPr>
            <a:r>
              <a:rPr sz="2800" spc="-5" dirty="0">
                <a:solidFill>
                  <a:srgbClr val="FFFFFF"/>
                </a:solidFill>
                <a:latin typeface="Times New Roman"/>
                <a:cs typeface="Times New Roman"/>
              </a:rPr>
              <a:t>Generally, employees are </a:t>
            </a:r>
            <a:r>
              <a:rPr sz="2800" dirty="0">
                <a:solidFill>
                  <a:srgbClr val="FFFFFF"/>
                </a:solidFill>
                <a:latin typeface="Times New Roman"/>
                <a:cs typeface="Times New Roman"/>
              </a:rPr>
              <a:t>given </a:t>
            </a:r>
            <a:r>
              <a:rPr sz="2800" spc="-5" dirty="0">
                <a:solidFill>
                  <a:srgbClr val="FFFFFF"/>
                </a:solidFill>
                <a:latin typeface="Times New Roman"/>
                <a:cs typeface="Times New Roman"/>
              </a:rPr>
              <a:t>an  assignment similar to the </a:t>
            </a:r>
            <a:r>
              <a:rPr sz="2800" dirty="0">
                <a:solidFill>
                  <a:srgbClr val="FFFFFF"/>
                </a:solidFill>
                <a:latin typeface="Times New Roman"/>
                <a:cs typeface="Times New Roman"/>
              </a:rPr>
              <a:t>job </a:t>
            </a:r>
            <a:r>
              <a:rPr sz="2800" spc="-5" dirty="0">
                <a:solidFill>
                  <a:srgbClr val="FFFFFF"/>
                </a:solidFill>
                <a:latin typeface="Times New Roman"/>
                <a:cs typeface="Times New Roman"/>
              </a:rPr>
              <a:t>they would be  expected to perform if</a:t>
            </a:r>
            <a:r>
              <a:rPr sz="2800" spc="-30" dirty="0">
                <a:solidFill>
                  <a:srgbClr val="FFFFFF"/>
                </a:solidFill>
                <a:latin typeface="Times New Roman"/>
                <a:cs typeface="Times New Roman"/>
              </a:rPr>
              <a:t> </a:t>
            </a:r>
            <a:r>
              <a:rPr sz="2800" spc="-5" dirty="0">
                <a:solidFill>
                  <a:srgbClr val="FFFFFF"/>
                </a:solidFill>
                <a:latin typeface="Times New Roman"/>
                <a:cs typeface="Times New Roman"/>
              </a:rPr>
              <a:t>promoted.</a:t>
            </a:r>
            <a:endParaRPr sz="2800">
              <a:latin typeface="Times New Roman"/>
              <a:cs typeface="Times New Roman"/>
            </a:endParaRPr>
          </a:p>
          <a:p>
            <a:pPr marL="355600" marR="5080" indent="-342900">
              <a:lnSpc>
                <a:spcPct val="100000"/>
              </a:lnSpc>
              <a:spcBef>
                <a:spcPts val="675"/>
              </a:spcBef>
              <a:buChar char="•"/>
              <a:tabLst>
                <a:tab pos="354965" algn="l"/>
                <a:tab pos="355600" algn="l"/>
              </a:tabLst>
            </a:pPr>
            <a:r>
              <a:rPr sz="2800" spc="-5" dirty="0">
                <a:solidFill>
                  <a:srgbClr val="FFFFFF"/>
                </a:solidFill>
                <a:latin typeface="Times New Roman"/>
                <a:cs typeface="Times New Roman"/>
              </a:rPr>
              <a:t>The trained evaluators </a:t>
            </a:r>
            <a:r>
              <a:rPr sz="2800" dirty="0">
                <a:solidFill>
                  <a:srgbClr val="FFFFFF"/>
                </a:solidFill>
                <a:latin typeface="Times New Roman"/>
                <a:cs typeface="Times New Roman"/>
              </a:rPr>
              <a:t>observe </a:t>
            </a:r>
            <a:r>
              <a:rPr sz="2800" spc="-5" dirty="0">
                <a:solidFill>
                  <a:srgbClr val="FFFFFF"/>
                </a:solidFill>
                <a:latin typeface="Times New Roman"/>
                <a:cs typeface="Times New Roman"/>
              </a:rPr>
              <a:t>and evaluate  employees as they </a:t>
            </a:r>
            <a:r>
              <a:rPr sz="2800" dirty="0">
                <a:solidFill>
                  <a:srgbClr val="FFFFFF"/>
                </a:solidFill>
                <a:latin typeface="Times New Roman"/>
                <a:cs typeface="Times New Roman"/>
              </a:rPr>
              <a:t>perform the </a:t>
            </a:r>
            <a:r>
              <a:rPr sz="2800" spc="-5" dirty="0">
                <a:solidFill>
                  <a:srgbClr val="FFFFFF"/>
                </a:solidFill>
                <a:latin typeface="Times New Roman"/>
                <a:cs typeface="Times New Roman"/>
              </a:rPr>
              <a:t>assigned</a:t>
            </a:r>
            <a:r>
              <a:rPr sz="2800" spc="-85" dirty="0">
                <a:solidFill>
                  <a:srgbClr val="FFFFFF"/>
                </a:solidFill>
                <a:latin typeface="Times New Roman"/>
                <a:cs typeface="Times New Roman"/>
              </a:rPr>
              <a:t> </a:t>
            </a:r>
            <a:r>
              <a:rPr sz="2800" spc="-5" dirty="0">
                <a:solidFill>
                  <a:srgbClr val="FFFFFF"/>
                </a:solidFill>
                <a:latin typeface="Times New Roman"/>
                <a:cs typeface="Times New Roman"/>
              </a:rPr>
              <a:t>jobs  and are evaluated on </a:t>
            </a:r>
            <a:r>
              <a:rPr sz="2800" dirty="0">
                <a:solidFill>
                  <a:srgbClr val="FFFFFF"/>
                </a:solidFill>
                <a:latin typeface="Times New Roman"/>
                <a:cs typeface="Times New Roman"/>
              </a:rPr>
              <a:t>job </a:t>
            </a:r>
            <a:r>
              <a:rPr sz="2800" spc="-5" dirty="0">
                <a:solidFill>
                  <a:srgbClr val="FFFFFF"/>
                </a:solidFill>
                <a:latin typeface="Times New Roman"/>
                <a:cs typeface="Times New Roman"/>
              </a:rPr>
              <a:t>related  characteristics.</a:t>
            </a:r>
            <a:endParaRPr sz="2800">
              <a:latin typeface="Times New Roman"/>
              <a:cs typeface="Times New Roman"/>
            </a:endParaRPr>
          </a:p>
        </p:txBody>
      </p:sp>
      <p:grpSp>
        <p:nvGrpSpPr>
          <p:cNvPr id="4" name="object 4"/>
          <p:cNvGrpSpPr/>
          <p:nvPr/>
        </p:nvGrpSpPr>
        <p:grpSpPr>
          <a:xfrm>
            <a:off x="7319973" y="1143190"/>
            <a:ext cx="1824355" cy="5307330"/>
            <a:chOff x="7319973" y="1143190"/>
            <a:chExt cx="1824355" cy="5307330"/>
          </a:xfrm>
        </p:grpSpPr>
        <p:sp>
          <p:nvSpPr>
            <p:cNvPr id="5" name="object 5"/>
            <p:cNvSpPr/>
            <p:nvPr/>
          </p:nvSpPr>
          <p:spPr>
            <a:xfrm>
              <a:off x="7319973" y="1240223"/>
              <a:ext cx="1824027" cy="5210005"/>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7397864" y="1143190"/>
              <a:ext cx="676910" cy="2385060"/>
            </a:xfrm>
            <a:custGeom>
              <a:avLst/>
              <a:gdLst/>
              <a:ahLst/>
              <a:cxnLst/>
              <a:rect l="l" t="t" r="r" b="b"/>
              <a:pathLst>
                <a:path w="676909" h="2385060">
                  <a:moveTo>
                    <a:pt x="654367" y="261785"/>
                  </a:moveTo>
                  <a:lnTo>
                    <a:pt x="652538" y="252298"/>
                  </a:lnTo>
                  <a:lnTo>
                    <a:pt x="649795" y="246253"/>
                  </a:lnTo>
                  <a:lnTo>
                    <a:pt x="642454" y="240220"/>
                  </a:lnTo>
                  <a:lnTo>
                    <a:pt x="635114" y="240220"/>
                  </a:lnTo>
                  <a:lnTo>
                    <a:pt x="631444" y="236766"/>
                  </a:lnTo>
                  <a:lnTo>
                    <a:pt x="629843" y="236766"/>
                  </a:lnTo>
                  <a:lnTo>
                    <a:pt x="629627" y="221246"/>
                  </a:lnTo>
                  <a:lnTo>
                    <a:pt x="628700" y="224688"/>
                  </a:lnTo>
                  <a:lnTo>
                    <a:pt x="628700" y="236766"/>
                  </a:lnTo>
                  <a:lnTo>
                    <a:pt x="599376" y="236766"/>
                  </a:lnTo>
                  <a:lnTo>
                    <a:pt x="591121" y="233743"/>
                  </a:lnTo>
                  <a:lnTo>
                    <a:pt x="547141" y="233743"/>
                  </a:lnTo>
                  <a:lnTo>
                    <a:pt x="534301" y="230733"/>
                  </a:lnTo>
                  <a:lnTo>
                    <a:pt x="497649" y="230733"/>
                  </a:lnTo>
                  <a:lnTo>
                    <a:pt x="485724" y="227711"/>
                  </a:lnTo>
                  <a:lnTo>
                    <a:pt x="413334" y="227711"/>
                  </a:lnTo>
                  <a:lnTo>
                    <a:pt x="400494" y="224688"/>
                  </a:lnTo>
                  <a:lnTo>
                    <a:pt x="341845" y="224688"/>
                  </a:lnTo>
                  <a:lnTo>
                    <a:pt x="318935" y="221246"/>
                  </a:lnTo>
                  <a:lnTo>
                    <a:pt x="296024" y="221246"/>
                  </a:lnTo>
                  <a:lnTo>
                    <a:pt x="273113" y="218224"/>
                  </a:lnTo>
                  <a:lnTo>
                    <a:pt x="227279" y="218224"/>
                  </a:lnTo>
                  <a:lnTo>
                    <a:pt x="205295" y="215201"/>
                  </a:lnTo>
                  <a:lnTo>
                    <a:pt x="136563" y="215201"/>
                  </a:lnTo>
                  <a:lnTo>
                    <a:pt x="113652" y="212191"/>
                  </a:lnTo>
                  <a:lnTo>
                    <a:pt x="45821" y="212191"/>
                  </a:lnTo>
                  <a:lnTo>
                    <a:pt x="22910" y="215201"/>
                  </a:lnTo>
                  <a:lnTo>
                    <a:pt x="0" y="215201"/>
                  </a:lnTo>
                  <a:lnTo>
                    <a:pt x="23837" y="218224"/>
                  </a:lnTo>
                  <a:lnTo>
                    <a:pt x="87071" y="224688"/>
                  </a:lnTo>
                  <a:lnTo>
                    <a:pt x="123723" y="230733"/>
                  </a:lnTo>
                  <a:lnTo>
                    <a:pt x="205295" y="236766"/>
                  </a:lnTo>
                  <a:lnTo>
                    <a:pt x="248373" y="243230"/>
                  </a:lnTo>
                  <a:lnTo>
                    <a:pt x="290525" y="246253"/>
                  </a:lnTo>
                  <a:lnTo>
                    <a:pt x="333603" y="252298"/>
                  </a:lnTo>
                  <a:lnTo>
                    <a:pt x="373926" y="255739"/>
                  </a:lnTo>
                  <a:lnTo>
                    <a:pt x="413334" y="261785"/>
                  </a:lnTo>
                  <a:lnTo>
                    <a:pt x="507733" y="271272"/>
                  </a:lnTo>
                  <a:lnTo>
                    <a:pt x="558139" y="280327"/>
                  </a:lnTo>
                  <a:lnTo>
                    <a:pt x="570966" y="283768"/>
                  </a:lnTo>
                  <a:lnTo>
                    <a:pt x="609460" y="292836"/>
                  </a:lnTo>
                  <a:lnTo>
                    <a:pt x="622287" y="296278"/>
                  </a:lnTo>
                  <a:lnTo>
                    <a:pt x="628700" y="294563"/>
                  </a:lnTo>
                  <a:lnTo>
                    <a:pt x="628726" y="1235989"/>
                  </a:lnTo>
                  <a:lnTo>
                    <a:pt x="630542" y="1734007"/>
                  </a:lnTo>
                  <a:lnTo>
                    <a:pt x="637870" y="2238197"/>
                  </a:lnTo>
                  <a:lnTo>
                    <a:pt x="638784" y="2244445"/>
                  </a:lnTo>
                  <a:lnTo>
                    <a:pt x="640613" y="2241296"/>
                  </a:lnTo>
                  <a:lnTo>
                    <a:pt x="642454" y="2238197"/>
                  </a:lnTo>
                  <a:lnTo>
                    <a:pt x="643369" y="2231987"/>
                  </a:lnTo>
                  <a:lnTo>
                    <a:pt x="644283" y="1982978"/>
                  </a:lnTo>
                  <a:lnTo>
                    <a:pt x="642454" y="1734007"/>
                  </a:lnTo>
                  <a:lnTo>
                    <a:pt x="639699" y="1484998"/>
                  </a:lnTo>
                  <a:lnTo>
                    <a:pt x="637870" y="1235989"/>
                  </a:lnTo>
                  <a:lnTo>
                    <a:pt x="636955" y="983703"/>
                  </a:lnTo>
                  <a:lnTo>
                    <a:pt x="633285" y="473532"/>
                  </a:lnTo>
                  <a:lnTo>
                    <a:pt x="630682" y="294030"/>
                  </a:lnTo>
                  <a:lnTo>
                    <a:pt x="635114" y="292836"/>
                  </a:lnTo>
                  <a:lnTo>
                    <a:pt x="647026" y="286791"/>
                  </a:lnTo>
                  <a:lnTo>
                    <a:pt x="649795" y="280327"/>
                  </a:lnTo>
                  <a:lnTo>
                    <a:pt x="652538" y="271272"/>
                  </a:lnTo>
                  <a:lnTo>
                    <a:pt x="654367" y="261785"/>
                  </a:lnTo>
                  <a:close/>
                </a:path>
                <a:path w="676909" h="2385060">
                  <a:moveTo>
                    <a:pt x="676351" y="2182177"/>
                  </a:moveTo>
                  <a:lnTo>
                    <a:pt x="674535" y="1992337"/>
                  </a:lnTo>
                  <a:lnTo>
                    <a:pt x="671779" y="1802447"/>
                  </a:lnTo>
                  <a:lnTo>
                    <a:pt x="669937" y="1612607"/>
                  </a:lnTo>
                  <a:lnTo>
                    <a:pt x="669937" y="1481899"/>
                  </a:lnTo>
                  <a:lnTo>
                    <a:pt x="671779" y="1217320"/>
                  </a:lnTo>
                  <a:lnTo>
                    <a:pt x="671779" y="1086612"/>
                  </a:lnTo>
                  <a:lnTo>
                    <a:pt x="668121" y="523125"/>
                  </a:lnTo>
                  <a:lnTo>
                    <a:pt x="665353" y="246253"/>
                  </a:lnTo>
                  <a:lnTo>
                    <a:pt x="663498" y="140652"/>
                  </a:lnTo>
                  <a:lnTo>
                    <a:pt x="666280" y="131114"/>
                  </a:lnTo>
                  <a:lnTo>
                    <a:pt x="668121" y="121615"/>
                  </a:lnTo>
                  <a:lnTo>
                    <a:pt x="666280" y="112560"/>
                  </a:lnTo>
                  <a:lnTo>
                    <a:pt x="662901" y="106616"/>
                  </a:lnTo>
                  <a:lnTo>
                    <a:pt x="661035" y="0"/>
                  </a:lnTo>
                  <a:lnTo>
                    <a:pt x="660819" y="0"/>
                  </a:lnTo>
                  <a:lnTo>
                    <a:pt x="661162" y="104914"/>
                  </a:lnTo>
                  <a:lnTo>
                    <a:pt x="655281" y="100063"/>
                  </a:lnTo>
                  <a:lnTo>
                    <a:pt x="652538" y="97040"/>
                  </a:lnTo>
                  <a:lnTo>
                    <a:pt x="629627" y="97040"/>
                  </a:lnTo>
                  <a:lnTo>
                    <a:pt x="621372" y="93586"/>
                  </a:lnTo>
                  <a:lnTo>
                    <a:pt x="588378" y="93586"/>
                  </a:lnTo>
                  <a:lnTo>
                    <a:pt x="580123" y="90576"/>
                  </a:lnTo>
                  <a:lnTo>
                    <a:pt x="548055" y="90576"/>
                  </a:lnTo>
                  <a:lnTo>
                    <a:pt x="536143" y="87553"/>
                  </a:lnTo>
                  <a:lnTo>
                    <a:pt x="487565" y="87553"/>
                  </a:lnTo>
                  <a:lnTo>
                    <a:pt x="474738" y="84531"/>
                  </a:lnTo>
                  <a:lnTo>
                    <a:pt x="414248" y="84531"/>
                  </a:lnTo>
                  <a:lnTo>
                    <a:pt x="402336" y="81508"/>
                  </a:lnTo>
                  <a:lnTo>
                    <a:pt x="331774" y="81508"/>
                  </a:lnTo>
                  <a:lnTo>
                    <a:pt x="309765" y="78066"/>
                  </a:lnTo>
                  <a:lnTo>
                    <a:pt x="286867" y="78066"/>
                  </a:lnTo>
                  <a:lnTo>
                    <a:pt x="263956" y="75044"/>
                  </a:lnTo>
                  <a:lnTo>
                    <a:pt x="218122" y="75044"/>
                  </a:lnTo>
                  <a:lnTo>
                    <a:pt x="195211" y="72021"/>
                  </a:lnTo>
                  <a:lnTo>
                    <a:pt x="127393" y="72021"/>
                  </a:lnTo>
                  <a:lnTo>
                    <a:pt x="104482" y="69011"/>
                  </a:lnTo>
                  <a:lnTo>
                    <a:pt x="81559" y="69011"/>
                  </a:lnTo>
                  <a:lnTo>
                    <a:pt x="58648" y="72021"/>
                  </a:lnTo>
                  <a:lnTo>
                    <a:pt x="12839" y="72021"/>
                  </a:lnTo>
                  <a:lnTo>
                    <a:pt x="12839" y="75044"/>
                  </a:lnTo>
                  <a:lnTo>
                    <a:pt x="36664" y="81508"/>
                  </a:lnTo>
                  <a:lnTo>
                    <a:pt x="65989" y="87553"/>
                  </a:lnTo>
                  <a:lnTo>
                    <a:pt x="99898" y="90576"/>
                  </a:lnTo>
                  <a:lnTo>
                    <a:pt x="136563" y="97040"/>
                  </a:lnTo>
                  <a:lnTo>
                    <a:pt x="218122" y="103073"/>
                  </a:lnTo>
                  <a:lnTo>
                    <a:pt x="261188" y="109118"/>
                  </a:lnTo>
                  <a:lnTo>
                    <a:pt x="426161" y="121615"/>
                  </a:lnTo>
                  <a:lnTo>
                    <a:pt x="493979" y="128092"/>
                  </a:lnTo>
                  <a:lnTo>
                    <a:pt x="521474" y="128092"/>
                  </a:lnTo>
                  <a:lnTo>
                    <a:pt x="543471" y="131114"/>
                  </a:lnTo>
                  <a:lnTo>
                    <a:pt x="559054" y="134124"/>
                  </a:lnTo>
                  <a:lnTo>
                    <a:pt x="570966" y="137147"/>
                  </a:lnTo>
                  <a:lnTo>
                    <a:pt x="583793" y="140601"/>
                  </a:lnTo>
                  <a:lnTo>
                    <a:pt x="596633" y="146634"/>
                  </a:lnTo>
                  <a:lnTo>
                    <a:pt x="610374" y="149656"/>
                  </a:lnTo>
                  <a:lnTo>
                    <a:pt x="623214" y="153098"/>
                  </a:lnTo>
                  <a:lnTo>
                    <a:pt x="636028" y="153098"/>
                  </a:lnTo>
                  <a:lnTo>
                    <a:pt x="648868" y="149656"/>
                  </a:lnTo>
                  <a:lnTo>
                    <a:pt x="660781" y="143611"/>
                  </a:lnTo>
                  <a:lnTo>
                    <a:pt x="661289" y="143052"/>
                  </a:lnTo>
                  <a:lnTo>
                    <a:pt x="661695" y="261785"/>
                  </a:lnTo>
                  <a:lnTo>
                    <a:pt x="661695" y="538645"/>
                  </a:lnTo>
                  <a:lnTo>
                    <a:pt x="662609" y="812927"/>
                  </a:lnTo>
                  <a:lnTo>
                    <a:pt x="662609" y="1089710"/>
                  </a:lnTo>
                  <a:lnTo>
                    <a:pt x="664451" y="1734007"/>
                  </a:lnTo>
                  <a:lnTo>
                    <a:pt x="666280" y="2054567"/>
                  </a:lnTo>
                  <a:lnTo>
                    <a:pt x="670864" y="2378265"/>
                  </a:lnTo>
                  <a:lnTo>
                    <a:pt x="671779" y="2384475"/>
                  </a:lnTo>
                  <a:lnTo>
                    <a:pt x="673608" y="2381377"/>
                  </a:lnTo>
                  <a:lnTo>
                    <a:pt x="674535" y="2378265"/>
                  </a:lnTo>
                  <a:lnTo>
                    <a:pt x="675449" y="2372055"/>
                  </a:lnTo>
                  <a:lnTo>
                    <a:pt x="676351" y="2182177"/>
                  </a:lnTo>
                  <a:close/>
                </a:path>
              </a:pathLst>
            </a:custGeom>
            <a:solidFill>
              <a:srgbClr val="000000"/>
            </a:solidFill>
          </p:spPr>
          <p:txBody>
            <a:bodyPr wrap="square" lIns="0" tIns="0" rIns="0" bIns="0" rtlCol="0"/>
            <a:lstStyle/>
            <a:p>
              <a:endParaRPr/>
            </a:p>
          </p:txBody>
        </p:sp>
      </p:gr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41121" y="0"/>
            <a:ext cx="6001385" cy="1367790"/>
          </a:xfrm>
          <a:prstGeom prst="rect">
            <a:avLst/>
          </a:prstGeom>
        </p:spPr>
        <p:txBody>
          <a:bodyPr vert="horz" wrap="square" lIns="0" tIns="12700" rIns="0" bIns="0" rtlCol="0">
            <a:spAutoFit/>
          </a:bodyPr>
          <a:lstStyle/>
          <a:p>
            <a:pPr marL="1518285" marR="5080" indent="-1506220">
              <a:lnSpc>
                <a:spcPct val="100000"/>
              </a:lnSpc>
              <a:spcBef>
                <a:spcPts val="100"/>
              </a:spcBef>
            </a:pPr>
            <a:r>
              <a:rPr sz="4400" u="none" dirty="0"/>
              <a:t>2. Behaviorally</a:t>
            </a:r>
            <a:r>
              <a:rPr sz="4400" u="none" spc="-114" dirty="0"/>
              <a:t> </a:t>
            </a:r>
            <a:r>
              <a:rPr sz="4400" u="none" dirty="0"/>
              <a:t>anchored  rating</a:t>
            </a:r>
            <a:r>
              <a:rPr sz="4400" u="none" spc="-40" dirty="0"/>
              <a:t> </a:t>
            </a:r>
            <a:r>
              <a:rPr sz="4400" u="none" dirty="0"/>
              <a:t>scales</a:t>
            </a:r>
            <a:endParaRPr sz="4400"/>
          </a:p>
        </p:txBody>
      </p:sp>
      <p:sp>
        <p:nvSpPr>
          <p:cNvPr id="3" name="object 3"/>
          <p:cNvSpPr txBox="1"/>
          <p:nvPr/>
        </p:nvSpPr>
        <p:spPr>
          <a:xfrm>
            <a:off x="78739" y="1695957"/>
            <a:ext cx="8980805" cy="4611370"/>
          </a:xfrm>
          <a:prstGeom prst="rect">
            <a:avLst/>
          </a:prstGeom>
        </p:spPr>
        <p:txBody>
          <a:bodyPr vert="horz" wrap="square" lIns="0" tIns="13335" rIns="0" bIns="0" rtlCol="0">
            <a:spAutoFit/>
          </a:bodyPr>
          <a:lstStyle/>
          <a:p>
            <a:pPr marL="355600" indent="-342900">
              <a:lnSpc>
                <a:spcPct val="100000"/>
              </a:lnSpc>
              <a:spcBef>
                <a:spcPts val="105"/>
              </a:spcBef>
              <a:buChar char="•"/>
              <a:tabLst>
                <a:tab pos="354965" algn="l"/>
                <a:tab pos="355600" algn="l"/>
              </a:tabLst>
            </a:pPr>
            <a:r>
              <a:rPr sz="3200" dirty="0">
                <a:solidFill>
                  <a:srgbClr val="FFFFFF"/>
                </a:solidFill>
                <a:latin typeface="Times New Roman"/>
                <a:cs typeface="Times New Roman"/>
              </a:rPr>
              <a:t>Is a relatively new technique which combines</a:t>
            </a:r>
            <a:r>
              <a:rPr sz="3200" spc="-140" dirty="0">
                <a:solidFill>
                  <a:srgbClr val="FFFFFF"/>
                </a:solidFill>
                <a:latin typeface="Times New Roman"/>
                <a:cs typeface="Times New Roman"/>
              </a:rPr>
              <a:t> </a:t>
            </a:r>
            <a:r>
              <a:rPr sz="3200" dirty="0">
                <a:solidFill>
                  <a:srgbClr val="FFFFFF"/>
                </a:solidFill>
                <a:latin typeface="Times New Roman"/>
                <a:cs typeface="Times New Roman"/>
              </a:rPr>
              <a:t>the</a:t>
            </a:r>
            <a:endParaRPr sz="3200">
              <a:latin typeface="Times New Roman"/>
              <a:cs typeface="Times New Roman"/>
            </a:endParaRPr>
          </a:p>
          <a:p>
            <a:pPr marL="355600">
              <a:lnSpc>
                <a:spcPct val="100000"/>
              </a:lnSpc>
            </a:pPr>
            <a:r>
              <a:rPr sz="3200" b="1" dirty="0">
                <a:solidFill>
                  <a:srgbClr val="FFFF00"/>
                </a:solidFill>
                <a:latin typeface="Times New Roman"/>
                <a:cs typeface="Times New Roman"/>
              </a:rPr>
              <a:t>graphic rating scale </a:t>
            </a:r>
            <a:r>
              <a:rPr sz="3200" dirty="0">
                <a:solidFill>
                  <a:srgbClr val="FFFF00"/>
                </a:solidFill>
                <a:latin typeface="Times New Roman"/>
                <a:cs typeface="Times New Roman"/>
              </a:rPr>
              <a:t>and critical incidents</a:t>
            </a:r>
            <a:r>
              <a:rPr sz="3200" spc="-105" dirty="0">
                <a:solidFill>
                  <a:srgbClr val="FFFF00"/>
                </a:solidFill>
                <a:latin typeface="Times New Roman"/>
                <a:cs typeface="Times New Roman"/>
              </a:rPr>
              <a:t> </a:t>
            </a:r>
            <a:r>
              <a:rPr sz="3200" dirty="0">
                <a:solidFill>
                  <a:srgbClr val="FFFFFF"/>
                </a:solidFill>
                <a:latin typeface="Times New Roman"/>
                <a:cs typeface="Times New Roman"/>
              </a:rPr>
              <a:t>method.</a:t>
            </a:r>
            <a:endParaRPr sz="3200">
              <a:latin typeface="Times New Roman"/>
              <a:cs typeface="Times New Roman"/>
            </a:endParaRPr>
          </a:p>
          <a:p>
            <a:pPr marL="355600" marR="548005" indent="-342900">
              <a:lnSpc>
                <a:spcPct val="100000"/>
              </a:lnSpc>
              <a:spcBef>
                <a:spcPts val="770"/>
              </a:spcBef>
              <a:buChar char="•"/>
              <a:tabLst>
                <a:tab pos="354965" algn="l"/>
                <a:tab pos="355600" algn="l"/>
              </a:tabLst>
            </a:pPr>
            <a:r>
              <a:rPr sz="3200" dirty="0">
                <a:solidFill>
                  <a:srgbClr val="FFFFFF"/>
                </a:solidFill>
                <a:latin typeface="Times New Roman"/>
                <a:cs typeface="Times New Roman"/>
              </a:rPr>
              <a:t>It consists of predetermined critical areas of job  performance or sets </a:t>
            </a:r>
            <a:r>
              <a:rPr sz="3200" spc="5" dirty="0">
                <a:solidFill>
                  <a:srgbClr val="FFFFFF"/>
                </a:solidFill>
                <a:latin typeface="Times New Roman"/>
                <a:cs typeface="Times New Roman"/>
              </a:rPr>
              <a:t>of </a:t>
            </a:r>
            <a:r>
              <a:rPr sz="3200" dirty="0">
                <a:solidFill>
                  <a:srgbClr val="FFFFFF"/>
                </a:solidFill>
                <a:latin typeface="Times New Roman"/>
                <a:cs typeface="Times New Roman"/>
              </a:rPr>
              <a:t>behavioral statements  describing important job performance qualities</a:t>
            </a:r>
            <a:r>
              <a:rPr sz="3200" spc="-140" dirty="0">
                <a:solidFill>
                  <a:srgbClr val="FFFFFF"/>
                </a:solidFill>
                <a:latin typeface="Times New Roman"/>
                <a:cs typeface="Times New Roman"/>
              </a:rPr>
              <a:t> </a:t>
            </a:r>
            <a:r>
              <a:rPr sz="3200" dirty="0">
                <a:solidFill>
                  <a:srgbClr val="FFFFFF"/>
                </a:solidFill>
                <a:latin typeface="Times New Roman"/>
                <a:cs typeface="Times New Roman"/>
              </a:rPr>
              <a:t>as  good or</a:t>
            </a:r>
            <a:r>
              <a:rPr sz="3200" spc="-40" dirty="0">
                <a:solidFill>
                  <a:srgbClr val="FFFFFF"/>
                </a:solidFill>
                <a:latin typeface="Times New Roman"/>
                <a:cs typeface="Times New Roman"/>
              </a:rPr>
              <a:t> </a:t>
            </a:r>
            <a:r>
              <a:rPr sz="3200" dirty="0">
                <a:solidFill>
                  <a:srgbClr val="FFFFFF"/>
                </a:solidFill>
                <a:latin typeface="Times New Roman"/>
                <a:cs typeface="Times New Roman"/>
              </a:rPr>
              <a:t>bad.</a:t>
            </a:r>
            <a:endParaRPr sz="3200">
              <a:latin typeface="Times New Roman"/>
              <a:cs typeface="Times New Roman"/>
            </a:endParaRPr>
          </a:p>
          <a:p>
            <a:pPr marL="355600" marR="5080" indent="-342900" algn="just">
              <a:lnSpc>
                <a:spcPct val="100000"/>
              </a:lnSpc>
              <a:spcBef>
                <a:spcPts val="770"/>
              </a:spcBef>
              <a:buChar char="•"/>
              <a:tabLst>
                <a:tab pos="355600" algn="l"/>
              </a:tabLst>
            </a:pPr>
            <a:r>
              <a:rPr sz="3200" spc="-5" dirty="0">
                <a:solidFill>
                  <a:srgbClr val="FFFFFF"/>
                </a:solidFill>
                <a:latin typeface="Times New Roman"/>
                <a:cs typeface="Times New Roman"/>
              </a:rPr>
              <a:t>In </a:t>
            </a:r>
            <a:r>
              <a:rPr sz="3200" dirty="0">
                <a:solidFill>
                  <a:srgbClr val="FFFFFF"/>
                </a:solidFill>
                <a:latin typeface="Times New Roman"/>
                <a:cs typeface="Times New Roman"/>
              </a:rPr>
              <a:t>this method, an employee’s actual job behavior is  judged against the desired behavior by recording</a:t>
            </a:r>
            <a:r>
              <a:rPr sz="3200" spc="-135" dirty="0">
                <a:solidFill>
                  <a:srgbClr val="FFFFFF"/>
                </a:solidFill>
                <a:latin typeface="Times New Roman"/>
                <a:cs typeface="Times New Roman"/>
              </a:rPr>
              <a:t> </a:t>
            </a:r>
            <a:r>
              <a:rPr sz="3200" dirty="0">
                <a:solidFill>
                  <a:srgbClr val="FFFFFF"/>
                </a:solidFill>
                <a:latin typeface="Times New Roman"/>
                <a:cs typeface="Times New Roman"/>
              </a:rPr>
              <a:t>and  comparing the behavior with</a:t>
            </a:r>
            <a:r>
              <a:rPr sz="3200" spc="-105" dirty="0">
                <a:solidFill>
                  <a:srgbClr val="FFFFFF"/>
                </a:solidFill>
                <a:latin typeface="Times New Roman"/>
                <a:cs typeface="Times New Roman"/>
              </a:rPr>
              <a:t> </a:t>
            </a:r>
            <a:r>
              <a:rPr sz="3200" dirty="0">
                <a:solidFill>
                  <a:srgbClr val="FFFFFF"/>
                </a:solidFill>
                <a:latin typeface="Times New Roman"/>
                <a:cs typeface="Times New Roman"/>
              </a:rPr>
              <a:t>BARS.</a:t>
            </a:r>
            <a:endParaRPr sz="3200">
              <a:latin typeface="Times New Roman"/>
              <a:cs typeface="Times New Roman"/>
            </a:endParaRPr>
          </a:p>
        </p:txBody>
      </p:sp>
      <p:sp>
        <p:nvSpPr>
          <p:cNvPr id="4" name="object 4"/>
          <p:cNvSpPr/>
          <p:nvPr/>
        </p:nvSpPr>
        <p:spPr>
          <a:xfrm>
            <a:off x="7432819" y="669"/>
            <a:ext cx="1710218" cy="1664881"/>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48918" y="20827"/>
            <a:ext cx="6900545" cy="696595"/>
          </a:xfrm>
          <a:prstGeom prst="rect">
            <a:avLst/>
          </a:prstGeom>
        </p:spPr>
        <p:txBody>
          <a:bodyPr vert="horz" wrap="square" lIns="0" tIns="12700" rIns="0" bIns="0" rtlCol="0">
            <a:spAutoFit/>
          </a:bodyPr>
          <a:lstStyle/>
          <a:p>
            <a:pPr marL="12700">
              <a:lnSpc>
                <a:spcPct val="100000"/>
              </a:lnSpc>
              <a:spcBef>
                <a:spcPts val="100"/>
              </a:spcBef>
            </a:pPr>
            <a:r>
              <a:rPr sz="4400" u="none" dirty="0"/>
              <a:t>3. </a:t>
            </a:r>
            <a:r>
              <a:rPr sz="3200" u="none" dirty="0"/>
              <a:t>Human resource accounting</a:t>
            </a:r>
            <a:r>
              <a:rPr sz="3200" u="none" spc="-90" dirty="0"/>
              <a:t> </a:t>
            </a:r>
            <a:r>
              <a:rPr sz="3200" u="none" dirty="0"/>
              <a:t>method</a:t>
            </a:r>
            <a:endParaRPr sz="3200"/>
          </a:p>
        </p:txBody>
      </p:sp>
      <p:sp>
        <p:nvSpPr>
          <p:cNvPr id="3" name="object 3"/>
          <p:cNvSpPr txBox="1"/>
          <p:nvPr/>
        </p:nvSpPr>
        <p:spPr>
          <a:xfrm>
            <a:off x="78739" y="1519174"/>
            <a:ext cx="6418580" cy="4514215"/>
          </a:xfrm>
          <a:prstGeom prst="rect">
            <a:avLst/>
          </a:prstGeom>
        </p:spPr>
        <p:txBody>
          <a:bodyPr vert="horz" wrap="square" lIns="0" tIns="13335" rIns="0" bIns="0" rtlCol="0">
            <a:spAutoFit/>
          </a:bodyPr>
          <a:lstStyle/>
          <a:p>
            <a:pPr marL="355600" marR="5080" indent="-342900">
              <a:lnSpc>
                <a:spcPct val="100000"/>
              </a:lnSpc>
              <a:spcBef>
                <a:spcPts val="105"/>
              </a:spcBef>
              <a:buChar char="•"/>
              <a:tabLst>
                <a:tab pos="354965" algn="l"/>
                <a:tab pos="355600" algn="l"/>
              </a:tabLst>
            </a:pPr>
            <a:r>
              <a:rPr sz="3200" dirty="0">
                <a:solidFill>
                  <a:srgbClr val="FFFFFF"/>
                </a:solidFill>
                <a:latin typeface="Times New Roman"/>
                <a:cs typeface="Times New Roman"/>
              </a:rPr>
              <a:t>Human resources are valuable assets  for every organization. Human  resource accounting method tries to  find the relative worth of these</a:t>
            </a:r>
            <a:r>
              <a:rPr sz="3200" spc="-114" dirty="0">
                <a:solidFill>
                  <a:srgbClr val="FFFFFF"/>
                </a:solidFill>
                <a:latin typeface="Times New Roman"/>
                <a:cs typeface="Times New Roman"/>
              </a:rPr>
              <a:t> </a:t>
            </a:r>
            <a:r>
              <a:rPr sz="3200" dirty="0">
                <a:solidFill>
                  <a:srgbClr val="FFFFFF"/>
                </a:solidFill>
                <a:latin typeface="Times New Roman"/>
                <a:cs typeface="Times New Roman"/>
              </a:rPr>
              <a:t>assets  in the terms of</a:t>
            </a:r>
            <a:r>
              <a:rPr sz="3200" spc="-55" dirty="0">
                <a:solidFill>
                  <a:srgbClr val="FFFFFF"/>
                </a:solidFill>
                <a:latin typeface="Times New Roman"/>
                <a:cs typeface="Times New Roman"/>
              </a:rPr>
              <a:t> </a:t>
            </a:r>
            <a:r>
              <a:rPr sz="3200" dirty="0">
                <a:solidFill>
                  <a:srgbClr val="FFFFFF"/>
                </a:solidFill>
                <a:latin typeface="Times New Roman"/>
                <a:cs typeface="Times New Roman"/>
              </a:rPr>
              <a:t>money.</a:t>
            </a:r>
            <a:endParaRPr sz="3200">
              <a:latin typeface="Times New Roman"/>
              <a:cs typeface="Times New Roman"/>
            </a:endParaRPr>
          </a:p>
          <a:p>
            <a:pPr marL="355600" marR="122555" indent="-342900">
              <a:lnSpc>
                <a:spcPct val="100000"/>
              </a:lnSpc>
              <a:spcBef>
                <a:spcPts val="770"/>
              </a:spcBef>
              <a:buClr>
                <a:srgbClr val="FFFFFF"/>
              </a:buClr>
              <a:buFont typeface="Times New Roman"/>
              <a:buChar char="•"/>
              <a:tabLst>
                <a:tab pos="455930" algn="l"/>
                <a:tab pos="456565" algn="l"/>
              </a:tabLst>
            </a:pPr>
            <a:r>
              <a:rPr dirty="0"/>
              <a:t>	</a:t>
            </a:r>
            <a:r>
              <a:rPr sz="3200" dirty="0">
                <a:solidFill>
                  <a:srgbClr val="FFFFFF"/>
                </a:solidFill>
                <a:latin typeface="Times New Roman"/>
                <a:cs typeface="Times New Roman"/>
              </a:rPr>
              <a:t>In this method the </a:t>
            </a:r>
            <a:r>
              <a:rPr sz="3200" u="heavy" dirty="0">
                <a:solidFill>
                  <a:srgbClr val="FFFFFF"/>
                </a:solidFill>
                <a:uFill>
                  <a:solidFill>
                    <a:srgbClr val="FFFFFF"/>
                  </a:solidFill>
                </a:uFill>
                <a:latin typeface="Times New Roman"/>
                <a:cs typeface="Times New Roman"/>
              </a:rPr>
              <a:t>Performance  appraisal</a:t>
            </a:r>
            <a:r>
              <a:rPr sz="3200" dirty="0">
                <a:solidFill>
                  <a:srgbClr val="FFFFFF"/>
                </a:solidFill>
                <a:latin typeface="Times New Roman"/>
                <a:cs typeface="Times New Roman"/>
              </a:rPr>
              <a:t> of the employees is</a:t>
            </a:r>
            <a:r>
              <a:rPr sz="3200" spc="-90" dirty="0">
                <a:solidFill>
                  <a:srgbClr val="FFFFFF"/>
                </a:solidFill>
                <a:latin typeface="Times New Roman"/>
                <a:cs typeface="Times New Roman"/>
              </a:rPr>
              <a:t> </a:t>
            </a:r>
            <a:r>
              <a:rPr sz="3200" dirty="0">
                <a:solidFill>
                  <a:srgbClr val="FFFFFF"/>
                </a:solidFill>
                <a:latin typeface="Times New Roman"/>
                <a:cs typeface="Times New Roman"/>
              </a:rPr>
              <a:t>judged  in terms of cost and contribution of  the</a:t>
            </a:r>
            <a:r>
              <a:rPr sz="3200" spc="-20" dirty="0">
                <a:solidFill>
                  <a:srgbClr val="FFFFFF"/>
                </a:solidFill>
                <a:latin typeface="Times New Roman"/>
                <a:cs typeface="Times New Roman"/>
              </a:rPr>
              <a:t> </a:t>
            </a:r>
            <a:r>
              <a:rPr sz="3200" dirty="0">
                <a:solidFill>
                  <a:srgbClr val="FFFFFF"/>
                </a:solidFill>
                <a:latin typeface="Times New Roman"/>
                <a:cs typeface="Times New Roman"/>
              </a:rPr>
              <a:t>employees.</a:t>
            </a:r>
            <a:endParaRPr sz="3200">
              <a:latin typeface="Times New Roman"/>
              <a:cs typeface="Times New Roman"/>
            </a:endParaRPr>
          </a:p>
        </p:txBody>
      </p:sp>
      <p:sp>
        <p:nvSpPr>
          <p:cNvPr id="4" name="object 4"/>
          <p:cNvSpPr/>
          <p:nvPr/>
        </p:nvSpPr>
        <p:spPr>
          <a:xfrm>
            <a:off x="6629400" y="1219199"/>
            <a:ext cx="2514599" cy="5638796"/>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8739" y="476453"/>
            <a:ext cx="7362825" cy="6075045"/>
          </a:xfrm>
          <a:prstGeom prst="rect">
            <a:avLst/>
          </a:prstGeom>
        </p:spPr>
        <p:txBody>
          <a:bodyPr vert="horz" wrap="square" lIns="0" tIns="13335" rIns="0" bIns="0" rtlCol="0">
            <a:spAutoFit/>
          </a:bodyPr>
          <a:lstStyle/>
          <a:p>
            <a:pPr marL="355600" marR="428625" indent="-342900">
              <a:lnSpc>
                <a:spcPct val="100000"/>
              </a:lnSpc>
              <a:spcBef>
                <a:spcPts val="105"/>
              </a:spcBef>
              <a:buChar char="•"/>
              <a:tabLst>
                <a:tab pos="354965" algn="l"/>
                <a:tab pos="355600" algn="l"/>
              </a:tabLst>
            </a:pPr>
            <a:r>
              <a:rPr sz="3200" dirty="0">
                <a:solidFill>
                  <a:srgbClr val="FFFFFF"/>
                </a:solidFill>
                <a:latin typeface="Times New Roman"/>
                <a:cs typeface="Times New Roman"/>
              </a:rPr>
              <a:t>The cost of employees include all the  expenses incurred on </a:t>
            </a:r>
            <a:r>
              <a:rPr sz="3200" spc="-5" dirty="0">
                <a:solidFill>
                  <a:srgbClr val="FFFFFF"/>
                </a:solidFill>
                <a:latin typeface="Times New Roman"/>
                <a:cs typeface="Times New Roman"/>
              </a:rPr>
              <a:t>them </a:t>
            </a:r>
            <a:r>
              <a:rPr sz="3200" dirty="0">
                <a:solidFill>
                  <a:srgbClr val="FFFFFF"/>
                </a:solidFill>
                <a:latin typeface="Times New Roman"/>
                <a:cs typeface="Times New Roman"/>
              </a:rPr>
              <a:t>like their  compensation, recruitment and</a:t>
            </a:r>
            <a:r>
              <a:rPr sz="3200" spc="-120" dirty="0">
                <a:solidFill>
                  <a:srgbClr val="FFFFFF"/>
                </a:solidFill>
                <a:latin typeface="Times New Roman"/>
                <a:cs typeface="Times New Roman"/>
              </a:rPr>
              <a:t> </a:t>
            </a:r>
            <a:r>
              <a:rPr sz="3200" dirty="0">
                <a:solidFill>
                  <a:srgbClr val="FFFFFF"/>
                </a:solidFill>
                <a:latin typeface="Times New Roman"/>
                <a:cs typeface="Times New Roman"/>
              </a:rPr>
              <a:t>selection  costs, induction and training costs etc  whereas their contribution includes the  total value added (in monetary</a:t>
            </a:r>
            <a:r>
              <a:rPr sz="3200" spc="-120" dirty="0">
                <a:solidFill>
                  <a:srgbClr val="FFFFFF"/>
                </a:solidFill>
                <a:latin typeface="Times New Roman"/>
                <a:cs typeface="Times New Roman"/>
              </a:rPr>
              <a:t> </a:t>
            </a:r>
            <a:r>
              <a:rPr sz="3200" dirty="0">
                <a:solidFill>
                  <a:srgbClr val="FFFFFF"/>
                </a:solidFill>
                <a:latin typeface="Times New Roman"/>
                <a:cs typeface="Times New Roman"/>
              </a:rPr>
              <a:t>terms).</a:t>
            </a:r>
            <a:endParaRPr sz="3200">
              <a:latin typeface="Times New Roman"/>
              <a:cs typeface="Times New Roman"/>
            </a:endParaRPr>
          </a:p>
          <a:p>
            <a:pPr marL="355600" marR="5080" indent="-342900">
              <a:lnSpc>
                <a:spcPct val="100000"/>
              </a:lnSpc>
              <a:spcBef>
                <a:spcPts val="775"/>
              </a:spcBef>
              <a:buChar char="•"/>
              <a:tabLst>
                <a:tab pos="354965" algn="l"/>
                <a:tab pos="355600" algn="l"/>
              </a:tabLst>
            </a:pPr>
            <a:r>
              <a:rPr sz="3200" dirty="0">
                <a:solidFill>
                  <a:srgbClr val="FFFFFF"/>
                </a:solidFill>
                <a:latin typeface="Times New Roman"/>
                <a:cs typeface="Times New Roman"/>
              </a:rPr>
              <a:t>The difference between the cost and the  contribution will be </a:t>
            </a:r>
            <a:r>
              <a:rPr sz="3200" spc="-5" dirty="0">
                <a:solidFill>
                  <a:srgbClr val="FFFFFF"/>
                </a:solidFill>
                <a:latin typeface="Times New Roman"/>
                <a:cs typeface="Times New Roman"/>
              </a:rPr>
              <a:t>the </a:t>
            </a:r>
            <a:r>
              <a:rPr sz="3200" dirty="0">
                <a:solidFill>
                  <a:srgbClr val="FFFFFF"/>
                </a:solidFill>
                <a:latin typeface="Times New Roman"/>
                <a:cs typeface="Times New Roman"/>
              </a:rPr>
              <a:t>performance of</a:t>
            </a:r>
            <a:r>
              <a:rPr sz="3200" spc="-135" dirty="0">
                <a:solidFill>
                  <a:srgbClr val="FFFFFF"/>
                </a:solidFill>
                <a:latin typeface="Times New Roman"/>
                <a:cs typeface="Times New Roman"/>
              </a:rPr>
              <a:t> </a:t>
            </a:r>
            <a:r>
              <a:rPr sz="3200" dirty="0">
                <a:solidFill>
                  <a:srgbClr val="FFFFFF"/>
                </a:solidFill>
                <a:latin typeface="Times New Roman"/>
                <a:cs typeface="Times New Roman"/>
              </a:rPr>
              <a:t>the  employees.</a:t>
            </a:r>
            <a:endParaRPr sz="3200">
              <a:latin typeface="Times New Roman"/>
              <a:cs typeface="Times New Roman"/>
            </a:endParaRPr>
          </a:p>
          <a:p>
            <a:pPr marL="355600" marR="81280" indent="-342900" algn="just">
              <a:lnSpc>
                <a:spcPct val="100000"/>
              </a:lnSpc>
              <a:spcBef>
                <a:spcPts val="770"/>
              </a:spcBef>
              <a:buChar char="•"/>
              <a:tabLst>
                <a:tab pos="355600" algn="l"/>
              </a:tabLst>
            </a:pPr>
            <a:r>
              <a:rPr sz="3200" dirty="0">
                <a:solidFill>
                  <a:srgbClr val="FFFFFF"/>
                </a:solidFill>
                <a:latin typeface="Times New Roman"/>
                <a:cs typeface="Times New Roman"/>
              </a:rPr>
              <a:t>Ideally, the contribution of the employees  should be greater than the cost incurred</a:t>
            </a:r>
            <a:r>
              <a:rPr sz="3200" spc="-135" dirty="0">
                <a:solidFill>
                  <a:srgbClr val="FFFFFF"/>
                </a:solidFill>
                <a:latin typeface="Times New Roman"/>
                <a:cs typeface="Times New Roman"/>
              </a:rPr>
              <a:t> </a:t>
            </a:r>
            <a:r>
              <a:rPr sz="3200" dirty="0">
                <a:solidFill>
                  <a:srgbClr val="FFFFFF"/>
                </a:solidFill>
                <a:latin typeface="Times New Roman"/>
                <a:cs typeface="Times New Roman"/>
              </a:rPr>
              <a:t>on  them.</a:t>
            </a:r>
            <a:endParaRPr sz="3200">
              <a:latin typeface="Times New Roman"/>
              <a:cs typeface="Times New Roman"/>
            </a:endParaRPr>
          </a:p>
        </p:txBody>
      </p:sp>
      <p:sp>
        <p:nvSpPr>
          <p:cNvPr id="3" name="object 3"/>
          <p:cNvSpPr/>
          <p:nvPr/>
        </p:nvSpPr>
        <p:spPr>
          <a:xfrm>
            <a:off x="7543800" y="304798"/>
            <a:ext cx="1600199" cy="6553197"/>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205214" rIns="0" bIns="0" rtlCol="0">
            <a:spAutoFit/>
          </a:bodyPr>
          <a:lstStyle/>
          <a:p>
            <a:pPr marL="2379980" marR="5080" indent="-1263650">
              <a:lnSpc>
                <a:spcPct val="100000"/>
              </a:lnSpc>
              <a:spcBef>
                <a:spcPts val="100"/>
              </a:spcBef>
            </a:pPr>
            <a:r>
              <a:rPr sz="4400" u="none" dirty="0"/>
              <a:t>4.</a:t>
            </a:r>
            <a:r>
              <a:rPr sz="4400" u="none" spc="-105" dirty="0"/>
              <a:t> </a:t>
            </a:r>
            <a:r>
              <a:rPr sz="4400" u="none" dirty="0"/>
              <a:t>360-Degree-performance-  appraisal</a:t>
            </a:r>
            <a:r>
              <a:rPr sz="4400" u="none" spc="-50" dirty="0"/>
              <a:t> </a:t>
            </a:r>
            <a:r>
              <a:rPr sz="4400" u="none" dirty="0"/>
              <a:t>method</a:t>
            </a:r>
            <a:endParaRPr sz="4400"/>
          </a:p>
        </p:txBody>
      </p:sp>
      <p:sp>
        <p:nvSpPr>
          <p:cNvPr id="3" name="object 3"/>
          <p:cNvSpPr/>
          <p:nvPr/>
        </p:nvSpPr>
        <p:spPr>
          <a:xfrm>
            <a:off x="0" y="1600199"/>
            <a:ext cx="9144000" cy="5257797"/>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8739" y="552653"/>
            <a:ext cx="4589780" cy="4904105"/>
          </a:xfrm>
          <a:prstGeom prst="rect">
            <a:avLst/>
          </a:prstGeom>
        </p:spPr>
        <p:txBody>
          <a:bodyPr vert="horz" wrap="square" lIns="0" tIns="13335" rIns="0" bIns="0" rtlCol="0">
            <a:spAutoFit/>
          </a:bodyPr>
          <a:lstStyle/>
          <a:p>
            <a:pPr marL="355600" marR="5080" indent="-342900">
              <a:lnSpc>
                <a:spcPct val="100000"/>
              </a:lnSpc>
              <a:spcBef>
                <a:spcPts val="105"/>
              </a:spcBef>
              <a:buChar char="•"/>
              <a:tabLst>
                <a:tab pos="354965" algn="l"/>
                <a:tab pos="355600" algn="l"/>
              </a:tabLst>
            </a:pPr>
            <a:r>
              <a:rPr sz="3200" dirty="0">
                <a:solidFill>
                  <a:srgbClr val="FFFFFF"/>
                </a:solidFill>
                <a:latin typeface="Times New Roman"/>
                <a:cs typeface="Times New Roman"/>
              </a:rPr>
              <a:t>360 degree feedback,</a:t>
            </a:r>
            <a:r>
              <a:rPr sz="3200" spc="-114" dirty="0">
                <a:solidFill>
                  <a:srgbClr val="FFFFFF"/>
                </a:solidFill>
                <a:latin typeface="Times New Roman"/>
                <a:cs typeface="Times New Roman"/>
              </a:rPr>
              <a:t> </a:t>
            </a:r>
            <a:r>
              <a:rPr sz="3200" dirty="0">
                <a:solidFill>
                  <a:srgbClr val="FFFFFF"/>
                </a:solidFill>
                <a:latin typeface="Times New Roman"/>
                <a:cs typeface="Times New Roman"/>
              </a:rPr>
              <a:t>also  known as 'multi-rater  feedback', is the most  comprehensive appraisal  where the feedback about  the employees’  performance comes from  all the sources that come  in contact with the  employee on his</a:t>
            </a:r>
            <a:r>
              <a:rPr sz="3200" spc="-70" dirty="0">
                <a:solidFill>
                  <a:srgbClr val="FFFFFF"/>
                </a:solidFill>
                <a:latin typeface="Times New Roman"/>
                <a:cs typeface="Times New Roman"/>
              </a:rPr>
              <a:t> </a:t>
            </a:r>
            <a:r>
              <a:rPr sz="3200" dirty="0">
                <a:solidFill>
                  <a:srgbClr val="FFFFFF"/>
                </a:solidFill>
                <a:latin typeface="Times New Roman"/>
                <a:cs typeface="Times New Roman"/>
              </a:rPr>
              <a:t>job</a:t>
            </a:r>
            <a:endParaRPr sz="3200">
              <a:latin typeface="Times New Roman"/>
              <a:cs typeface="Times New Roman"/>
            </a:endParaRPr>
          </a:p>
        </p:txBody>
      </p:sp>
      <p:sp>
        <p:nvSpPr>
          <p:cNvPr id="3" name="object 3"/>
          <p:cNvSpPr/>
          <p:nvPr/>
        </p:nvSpPr>
        <p:spPr>
          <a:xfrm>
            <a:off x="4724400" y="0"/>
            <a:ext cx="4419599" cy="6857999"/>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205214" rIns="0" bIns="0" rtlCol="0">
            <a:spAutoFit/>
          </a:bodyPr>
          <a:lstStyle/>
          <a:p>
            <a:pPr marL="1944370" marR="5080" indent="-1000125">
              <a:lnSpc>
                <a:spcPct val="100000"/>
              </a:lnSpc>
              <a:spcBef>
                <a:spcPts val="100"/>
              </a:spcBef>
            </a:pPr>
            <a:r>
              <a:rPr sz="4400" u="none" dirty="0"/>
              <a:t>360 degree appraisal has</a:t>
            </a:r>
            <a:r>
              <a:rPr sz="4400" u="none" spc="-135" dirty="0"/>
              <a:t> </a:t>
            </a:r>
            <a:r>
              <a:rPr sz="4400" u="none" dirty="0"/>
              <a:t>four  integral</a:t>
            </a:r>
            <a:r>
              <a:rPr sz="4400" u="none" spc="-35" dirty="0"/>
              <a:t> </a:t>
            </a:r>
            <a:r>
              <a:rPr sz="4400" u="none" dirty="0"/>
              <a:t>components:</a:t>
            </a:r>
            <a:endParaRPr sz="4400"/>
          </a:p>
        </p:txBody>
      </p:sp>
      <p:sp>
        <p:nvSpPr>
          <p:cNvPr id="3" name="object 3"/>
          <p:cNvSpPr txBox="1"/>
          <p:nvPr/>
        </p:nvSpPr>
        <p:spPr>
          <a:xfrm>
            <a:off x="421640" y="2260219"/>
            <a:ext cx="4261485" cy="1977389"/>
          </a:xfrm>
          <a:prstGeom prst="rect">
            <a:avLst/>
          </a:prstGeom>
        </p:spPr>
        <p:txBody>
          <a:bodyPr vert="horz" wrap="square" lIns="0" tIns="13335" rIns="0" bIns="0" rtlCol="0">
            <a:spAutoFit/>
          </a:bodyPr>
          <a:lstStyle/>
          <a:p>
            <a:pPr marL="417830" indent="-405765">
              <a:lnSpc>
                <a:spcPct val="100000"/>
              </a:lnSpc>
              <a:spcBef>
                <a:spcPts val="105"/>
              </a:spcBef>
              <a:buAutoNum type="arabicPeriod"/>
              <a:tabLst>
                <a:tab pos="418465" algn="l"/>
              </a:tabLst>
            </a:pPr>
            <a:r>
              <a:rPr sz="3200" dirty="0">
                <a:solidFill>
                  <a:srgbClr val="FFFFFF"/>
                </a:solidFill>
                <a:latin typeface="Times New Roman"/>
                <a:cs typeface="Times New Roman"/>
              </a:rPr>
              <a:t>Self</a:t>
            </a:r>
            <a:r>
              <a:rPr sz="3200" spc="-30" dirty="0">
                <a:solidFill>
                  <a:srgbClr val="FFFFFF"/>
                </a:solidFill>
                <a:latin typeface="Times New Roman"/>
                <a:cs typeface="Times New Roman"/>
              </a:rPr>
              <a:t> </a:t>
            </a:r>
            <a:r>
              <a:rPr sz="3200" dirty="0">
                <a:solidFill>
                  <a:srgbClr val="FFFFFF"/>
                </a:solidFill>
                <a:latin typeface="Times New Roman"/>
                <a:cs typeface="Times New Roman"/>
              </a:rPr>
              <a:t>appraisal</a:t>
            </a:r>
            <a:endParaRPr sz="3200">
              <a:latin typeface="Times New Roman"/>
              <a:cs typeface="Times New Roman"/>
            </a:endParaRPr>
          </a:p>
          <a:p>
            <a:pPr marL="417830" indent="-405765">
              <a:lnSpc>
                <a:spcPct val="100000"/>
              </a:lnSpc>
              <a:buAutoNum type="arabicPeriod"/>
              <a:tabLst>
                <a:tab pos="418465" algn="l"/>
              </a:tabLst>
            </a:pPr>
            <a:r>
              <a:rPr sz="3200" spc="-5" dirty="0">
                <a:solidFill>
                  <a:srgbClr val="FFFFFF"/>
                </a:solidFill>
                <a:latin typeface="Times New Roman"/>
                <a:cs typeface="Times New Roman"/>
              </a:rPr>
              <a:t>Superior’s</a:t>
            </a:r>
            <a:r>
              <a:rPr sz="3200" spc="-50" dirty="0">
                <a:solidFill>
                  <a:srgbClr val="FFFFFF"/>
                </a:solidFill>
                <a:latin typeface="Times New Roman"/>
                <a:cs typeface="Times New Roman"/>
              </a:rPr>
              <a:t> </a:t>
            </a:r>
            <a:r>
              <a:rPr sz="3200" dirty="0">
                <a:solidFill>
                  <a:srgbClr val="FFFFFF"/>
                </a:solidFill>
                <a:latin typeface="Times New Roman"/>
                <a:cs typeface="Times New Roman"/>
              </a:rPr>
              <a:t>appraisal</a:t>
            </a:r>
            <a:endParaRPr sz="3200">
              <a:latin typeface="Times New Roman"/>
              <a:cs typeface="Times New Roman"/>
            </a:endParaRPr>
          </a:p>
          <a:p>
            <a:pPr marL="417830" indent="-405765">
              <a:lnSpc>
                <a:spcPct val="100000"/>
              </a:lnSpc>
              <a:buAutoNum type="arabicPeriod"/>
              <a:tabLst>
                <a:tab pos="418465" algn="l"/>
              </a:tabLst>
            </a:pPr>
            <a:r>
              <a:rPr sz="3200" dirty="0">
                <a:solidFill>
                  <a:srgbClr val="FFFFFF"/>
                </a:solidFill>
                <a:latin typeface="Times New Roman"/>
                <a:cs typeface="Times New Roman"/>
              </a:rPr>
              <a:t>Subordinate’s</a:t>
            </a:r>
            <a:r>
              <a:rPr sz="3200" spc="-95" dirty="0">
                <a:solidFill>
                  <a:srgbClr val="FFFFFF"/>
                </a:solidFill>
                <a:latin typeface="Times New Roman"/>
                <a:cs typeface="Times New Roman"/>
              </a:rPr>
              <a:t> </a:t>
            </a:r>
            <a:r>
              <a:rPr sz="3200" dirty="0">
                <a:solidFill>
                  <a:srgbClr val="FFFFFF"/>
                </a:solidFill>
                <a:latin typeface="Times New Roman"/>
                <a:cs typeface="Times New Roman"/>
              </a:rPr>
              <a:t>appraisal</a:t>
            </a:r>
            <a:endParaRPr sz="3200">
              <a:latin typeface="Times New Roman"/>
              <a:cs typeface="Times New Roman"/>
            </a:endParaRPr>
          </a:p>
          <a:p>
            <a:pPr marL="417830" indent="-405765">
              <a:lnSpc>
                <a:spcPct val="100000"/>
              </a:lnSpc>
              <a:buAutoNum type="arabicPeriod"/>
              <a:tabLst>
                <a:tab pos="418465" algn="l"/>
              </a:tabLst>
            </a:pPr>
            <a:r>
              <a:rPr sz="3200" dirty="0">
                <a:solidFill>
                  <a:srgbClr val="FFFFFF"/>
                </a:solidFill>
                <a:latin typeface="Times New Roman"/>
                <a:cs typeface="Times New Roman"/>
              </a:rPr>
              <a:t>Peer</a:t>
            </a:r>
            <a:r>
              <a:rPr sz="3200" spc="-25" dirty="0">
                <a:solidFill>
                  <a:srgbClr val="FFFFFF"/>
                </a:solidFill>
                <a:latin typeface="Times New Roman"/>
                <a:cs typeface="Times New Roman"/>
              </a:rPr>
              <a:t> </a:t>
            </a:r>
            <a:r>
              <a:rPr sz="3200" dirty="0">
                <a:solidFill>
                  <a:srgbClr val="FFFFFF"/>
                </a:solidFill>
                <a:latin typeface="Times New Roman"/>
                <a:cs typeface="Times New Roman"/>
              </a:rPr>
              <a:t>appraisal.</a:t>
            </a:r>
            <a:endParaRPr sz="3200">
              <a:latin typeface="Times New Roman"/>
              <a:cs typeface="Times New Roman"/>
            </a:endParaRPr>
          </a:p>
        </p:txBody>
      </p:sp>
      <p:sp>
        <p:nvSpPr>
          <p:cNvPr id="4" name="object 4"/>
          <p:cNvSpPr/>
          <p:nvPr/>
        </p:nvSpPr>
        <p:spPr>
          <a:xfrm>
            <a:off x="4800600" y="1676400"/>
            <a:ext cx="4343399" cy="5181596"/>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205214" rIns="0" bIns="0" rtlCol="0">
            <a:spAutoFit/>
          </a:bodyPr>
          <a:lstStyle/>
          <a:p>
            <a:pPr marL="3615054" marR="5080" indent="-2591435">
              <a:lnSpc>
                <a:spcPct val="100000"/>
              </a:lnSpc>
              <a:spcBef>
                <a:spcPts val="100"/>
              </a:spcBef>
            </a:pPr>
            <a:r>
              <a:rPr sz="4400" u="none" spc="-65" dirty="0"/>
              <a:t>„Management </a:t>
            </a:r>
            <a:r>
              <a:rPr sz="4400" u="none" spc="-5" dirty="0"/>
              <a:t>by </a:t>
            </a:r>
            <a:r>
              <a:rPr sz="4400" u="none" spc="-270" dirty="0"/>
              <a:t>Objectives‟  </a:t>
            </a:r>
            <a:r>
              <a:rPr sz="4400" u="none" dirty="0"/>
              <a:t>(MBO)</a:t>
            </a:r>
            <a:endParaRPr sz="4400"/>
          </a:p>
        </p:txBody>
      </p:sp>
      <p:sp>
        <p:nvSpPr>
          <p:cNvPr id="3" name="object 3"/>
          <p:cNvSpPr/>
          <p:nvPr/>
        </p:nvSpPr>
        <p:spPr>
          <a:xfrm>
            <a:off x="0" y="1682369"/>
            <a:ext cx="9143999" cy="5175628"/>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46668" rIns="0" bIns="0" rtlCol="0">
            <a:spAutoFit/>
          </a:bodyPr>
          <a:lstStyle/>
          <a:p>
            <a:pPr marL="953769" marR="5080" indent="1773555">
              <a:lnSpc>
                <a:spcPct val="100000"/>
              </a:lnSpc>
              <a:spcBef>
                <a:spcPts val="95"/>
              </a:spcBef>
            </a:pPr>
            <a:r>
              <a:rPr spc="-5" dirty="0"/>
              <a:t>PURPOSES OF </a:t>
            </a:r>
            <a:r>
              <a:rPr u="none" spc="-5" dirty="0"/>
              <a:t> </a:t>
            </a:r>
            <a:r>
              <a:rPr spc="-5" dirty="0"/>
              <a:t>PERFORMANCE</a:t>
            </a:r>
            <a:r>
              <a:rPr spc="-65" dirty="0"/>
              <a:t> </a:t>
            </a:r>
            <a:r>
              <a:rPr spc="-5" dirty="0"/>
              <a:t>APPRAISAL</a:t>
            </a:r>
          </a:p>
        </p:txBody>
      </p:sp>
      <p:sp>
        <p:nvSpPr>
          <p:cNvPr id="3" name="object 3"/>
          <p:cNvSpPr txBox="1"/>
          <p:nvPr/>
        </p:nvSpPr>
        <p:spPr>
          <a:xfrm>
            <a:off x="78739" y="1314957"/>
            <a:ext cx="5822950" cy="4709160"/>
          </a:xfrm>
          <a:prstGeom prst="rect">
            <a:avLst/>
          </a:prstGeom>
        </p:spPr>
        <p:txBody>
          <a:bodyPr vert="horz" wrap="square" lIns="0" tIns="13335" rIns="0" bIns="0" rtlCol="0">
            <a:spAutoFit/>
          </a:bodyPr>
          <a:lstStyle/>
          <a:p>
            <a:pPr marL="355600" marR="10795" indent="-342900">
              <a:lnSpc>
                <a:spcPct val="100000"/>
              </a:lnSpc>
              <a:spcBef>
                <a:spcPts val="105"/>
              </a:spcBef>
              <a:buChar char="•"/>
              <a:tabLst>
                <a:tab pos="354965" algn="l"/>
                <a:tab pos="355600" algn="l"/>
              </a:tabLst>
            </a:pPr>
            <a:r>
              <a:rPr sz="3200" dirty="0">
                <a:solidFill>
                  <a:srgbClr val="FFFFFF"/>
                </a:solidFill>
                <a:latin typeface="Times New Roman"/>
                <a:cs typeface="Times New Roman"/>
              </a:rPr>
              <a:t>To review the performance of</a:t>
            </a:r>
            <a:r>
              <a:rPr sz="3200" spc="-140" dirty="0">
                <a:solidFill>
                  <a:srgbClr val="FFFFFF"/>
                </a:solidFill>
                <a:latin typeface="Times New Roman"/>
                <a:cs typeface="Times New Roman"/>
              </a:rPr>
              <a:t> </a:t>
            </a:r>
            <a:r>
              <a:rPr sz="3200" dirty="0">
                <a:solidFill>
                  <a:srgbClr val="FFFFFF"/>
                </a:solidFill>
                <a:latin typeface="Times New Roman"/>
                <a:cs typeface="Times New Roman"/>
              </a:rPr>
              <a:t>the  employees.</a:t>
            </a:r>
            <a:endParaRPr sz="3200">
              <a:latin typeface="Times New Roman"/>
              <a:cs typeface="Times New Roman"/>
            </a:endParaRPr>
          </a:p>
          <a:p>
            <a:pPr marL="355600" marR="662940" indent="-342900">
              <a:lnSpc>
                <a:spcPct val="100000"/>
              </a:lnSpc>
              <a:spcBef>
                <a:spcPts val="770"/>
              </a:spcBef>
              <a:buChar char="•"/>
              <a:tabLst>
                <a:tab pos="354965" algn="l"/>
                <a:tab pos="355600" algn="l"/>
              </a:tabLst>
            </a:pPr>
            <a:r>
              <a:rPr sz="3200" dirty="0">
                <a:solidFill>
                  <a:srgbClr val="FFFFFF"/>
                </a:solidFill>
                <a:latin typeface="Times New Roman"/>
                <a:cs typeface="Times New Roman"/>
              </a:rPr>
              <a:t>To judge the gap between</a:t>
            </a:r>
            <a:r>
              <a:rPr sz="3200" spc="-120" dirty="0">
                <a:solidFill>
                  <a:srgbClr val="FFFFFF"/>
                </a:solidFill>
                <a:latin typeface="Times New Roman"/>
                <a:cs typeface="Times New Roman"/>
              </a:rPr>
              <a:t> </a:t>
            </a:r>
            <a:r>
              <a:rPr sz="3200" dirty="0">
                <a:solidFill>
                  <a:srgbClr val="FFFFFF"/>
                </a:solidFill>
                <a:latin typeface="Times New Roman"/>
                <a:cs typeface="Times New Roman"/>
              </a:rPr>
              <a:t>the  actual and the desired  performance.</a:t>
            </a:r>
            <a:endParaRPr sz="3200">
              <a:latin typeface="Times New Roman"/>
              <a:cs typeface="Times New Roman"/>
            </a:endParaRPr>
          </a:p>
          <a:p>
            <a:pPr marL="355600" marR="5080" indent="-342900">
              <a:lnSpc>
                <a:spcPct val="100000"/>
              </a:lnSpc>
              <a:spcBef>
                <a:spcPts val="770"/>
              </a:spcBef>
              <a:buChar char="•"/>
              <a:tabLst>
                <a:tab pos="354965" algn="l"/>
                <a:tab pos="355600" algn="l"/>
              </a:tabLst>
            </a:pPr>
            <a:r>
              <a:rPr sz="3200" dirty="0">
                <a:solidFill>
                  <a:srgbClr val="FFFFFF"/>
                </a:solidFill>
                <a:latin typeface="Times New Roman"/>
                <a:cs typeface="Times New Roman"/>
              </a:rPr>
              <a:t>To help the management in  exercising organizational</a:t>
            </a:r>
            <a:r>
              <a:rPr sz="3200" spc="-105" dirty="0">
                <a:solidFill>
                  <a:srgbClr val="FFFFFF"/>
                </a:solidFill>
                <a:latin typeface="Times New Roman"/>
                <a:cs typeface="Times New Roman"/>
              </a:rPr>
              <a:t> </a:t>
            </a:r>
            <a:r>
              <a:rPr sz="3200" dirty="0">
                <a:solidFill>
                  <a:srgbClr val="FFFFFF"/>
                </a:solidFill>
                <a:latin typeface="Times New Roman"/>
                <a:cs typeface="Times New Roman"/>
              </a:rPr>
              <a:t>control.</a:t>
            </a:r>
            <a:endParaRPr sz="3200">
              <a:latin typeface="Times New Roman"/>
              <a:cs typeface="Times New Roman"/>
            </a:endParaRPr>
          </a:p>
          <a:p>
            <a:pPr marL="355600" marR="118745" indent="-342900">
              <a:lnSpc>
                <a:spcPct val="100000"/>
              </a:lnSpc>
              <a:spcBef>
                <a:spcPts val="770"/>
              </a:spcBef>
              <a:buChar char="•"/>
              <a:tabLst>
                <a:tab pos="354965" algn="l"/>
                <a:tab pos="355600" algn="l"/>
              </a:tabLst>
            </a:pPr>
            <a:r>
              <a:rPr sz="3200" dirty="0">
                <a:solidFill>
                  <a:srgbClr val="FFFFFF"/>
                </a:solidFill>
                <a:latin typeface="Times New Roman"/>
                <a:cs typeface="Times New Roman"/>
              </a:rPr>
              <a:t>To diagnose the training and  development needs of the</a:t>
            </a:r>
            <a:r>
              <a:rPr sz="3200" spc="-114" dirty="0">
                <a:solidFill>
                  <a:srgbClr val="FFFFFF"/>
                </a:solidFill>
                <a:latin typeface="Times New Roman"/>
                <a:cs typeface="Times New Roman"/>
              </a:rPr>
              <a:t> </a:t>
            </a:r>
            <a:r>
              <a:rPr sz="3200" dirty="0">
                <a:solidFill>
                  <a:srgbClr val="FFFFFF"/>
                </a:solidFill>
                <a:latin typeface="Times New Roman"/>
                <a:cs typeface="Times New Roman"/>
              </a:rPr>
              <a:t>future.</a:t>
            </a:r>
            <a:endParaRPr sz="3200">
              <a:latin typeface="Times New Roman"/>
              <a:cs typeface="Times New Roman"/>
            </a:endParaRPr>
          </a:p>
        </p:txBody>
      </p:sp>
      <p:sp>
        <p:nvSpPr>
          <p:cNvPr id="4" name="object 4"/>
          <p:cNvSpPr/>
          <p:nvPr/>
        </p:nvSpPr>
        <p:spPr>
          <a:xfrm>
            <a:off x="6019800" y="1447800"/>
            <a:ext cx="3124199" cy="5410198"/>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8739" y="2077034"/>
            <a:ext cx="6342380" cy="4416425"/>
          </a:xfrm>
          <a:prstGeom prst="rect">
            <a:avLst/>
          </a:prstGeom>
        </p:spPr>
        <p:txBody>
          <a:bodyPr vert="horz" wrap="square" lIns="0" tIns="13335" rIns="0" bIns="0" rtlCol="0">
            <a:spAutoFit/>
          </a:bodyPr>
          <a:lstStyle/>
          <a:p>
            <a:pPr marL="355600" marR="5080" indent="-342900">
              <a:lnSpc>
                <a:spcPct val="100000"/>
              </a:lnSpc>
              <a:spcBef>
                <a:spcPts val="105"/>
              </a:spcBef>
              <a:buFont typeface="Times New Roman"/>
              <a:buChar char="•"/>
              <a:tabLst>
                <a:tab pos="354965" algn="l"/>
                <a:tab pos="355600" algn="l"/>
              </a:tabLst>
            </a:pPr>
            <a:r>
              <a:rPr sz="3200" b="1" dirty="0">
                <a:solidFill>
                  <a:srgbClr val="FFFFFF"/>
                </a:solidFill>
                <a:latin typeface="Times New Roman"/>
                <a:cs typeface="Times New Roman"/>
              </a:rPr>
              <a:t>Clarity of goals – </a:t>
            </a:r>
            <a:r>
              <a:rPr sz="3200" dirty="0">
                <a:solidFill>
                  <a:srgbClr val="FFFFFF"/>
                </a:solidFill>
                <a:latin typeface="Times New Roman"/>
                <a:cs typeface="Times New Roman"/>
              </a:rPr>
              <a:t>With MBO,</a:t>
            </a:r>
            <a:r>
              <a:rPr sz="3200" spc="-100" dirty="0">
                <a:solidFill>
                  <a:srgbClr val="FFFFFF"/>
                </a:solidFill>
                <a:latin typeface="Times New Roman"/>
                <a:cs typeface="Times New Roman"/>
              </a:rPr>
              <a:t> </a:t>
            </a:r>
            <a:r>
              <a:rPr sz="3200" dirty="0">
                <a:solidFill>
                  <a:srgbClr val="FFFFFF"/>
                </a:solidFill>
                <a:latin typeface="Times New Roman"/>
                <a:cs typeface="Times New Roman"/>
              </a:rPr>
              <a:t>came  the concept of SMART goals i.e.  goals that</a:t>
            </a:r>
            <a:r>
              <a:rPr sz="3200" spc="-35" dirty="0">
                <a:solidFill>
                  <a:srgbClr val="FFFFFF"/>
                </a:solidFill>
                <a:latin typeface="Times New Roman"/>
                <a:cs typeface="Times New Roman"/>
              </a:rPr>
              <a:t> </a:t>
            </a:r>
            <a:r>
              <a:rPr sz="3200" dirty="0">
                <a:solidFill>
                  <a:srgbClr val="FFFFFF"/>
                </a:solidFill>
                <a:latin typeface="Times New Roman"/>
                <a:cs typeface="Times New Roman"/>
              </a:rPr>
              <a:t>are:</a:t>
            </a:r>
            <a:endParaRPr sz="3200">
              <a:latin typeface="Times New Roman"/>
              <a:cs typeface="Times New Roman"/>
            </a:endParaRPr>
          </a:p>
          <a:p>
            <a:pPr>
              <a:lnSpc>
                <a:spcPct val="100000"/>
              </a:lnSpc>
              <a:spcBef>
                <a:spcPts val="45"/>
              </a:spcBef>
            </a:pPr>
            <a:endParaRPr sz="3300">
              <a:latin typeface="Times New Roman"/>
              <a:cs typeface="Times New Roman"/>
            </a:endParaRPr>
          </a:p>
          <a:p>
            <a:pPr marL="355600" marR="3764279">
              <a:lnSpc>
                <a:spcPct val="100000"/>
              </a:lnSpc>
            </a:pPr>
            <a:r>
              <a:rPr sz="3200" dirty="0">
                <a:solidFill>
                  <a:srgbClr val="FFFFFF"/>
                </a:solidFill>
                <a:latin typeface="Times New Roman"/>
                <a:cs typeface="Times New Roman"/>
              </a:rPr>
              <a:t>Specific  Measurable  Achievable  Realistic,</a:t>
            </a:r>
            <a:r>
              <a:rPr sz="3200" spc="-95" dirty="0">
                <a:solidFill>
                  <a:srgbClr val="FFFFFF"/>
                </a:solidFill>
                <a:latin typeface="Times New Roman"/>
                <a:cs typeface="Times New Roman"/>
              </a:rPr>
              <a:t> </a:t>
            </a:r>
            <a:r>
              <a:rPr sz="3200" dirty="0">
                <a:solidFill>
                  <a:srgbClr val="FFFFFF"/>
                </a:solidFill>
                <a:latin typeface="Times New Roman"/>
                <a:cs typeface="Times New Roman"/>
              </a:rPr>
              <a:t>and  Time</a:t>
            </a:r>
            <a:r>
              <a:rPr sz="3200" spc="-55" dirty="0">
                <a:solidFill>
                  <a:srgbClr val="FFFFFF"/>
                </a:solidFill>
                <a:latin typeface="Times New Roman"/>
                <a:cs typeface="Times New Roman"/>
              </a:rPr>
              <a:t> </a:t>
            </a:r>
            <a:r>
              <a:rPr sz="3200" dirty="0">
                <a:solidFill>
                  <a:srgbClr val="FFFFFF"/>
                </a:solidFill>
                <a:latin typeface="Times New Roman"/>
                <a:cs typeface="Times New Roman"/>
              </a:rPr>
              <a:t>bound</a:t>
            </a:r>
            <a:endParaRPr sz="3200">
              <a:latin typeface="Times New Roman"/>
              <a:cs typeface="Times New Roman"/>
            </a:endParaRPr>
          </a:p>
        </p:txBody>
      </p:sp>
      <p:sp>
        <p:nvSpPr>
          <p:cNvPr id="3" name="object 3"/>
          <p:cNvSpPr/>
          <p:nvPr/>
        </p:nvSpPr>
        <p:spPr>
          <a:xfrm>
            <a:off x="6477000" y="0"/>
            <a:ext cx="2666999" cy="6857998"/>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331707" rIns="0" bIns="0" rtlCol="0">
            <a:spAutoFit/>
          </a:bodyPr>
          <a:lstStyle/>
          <a:p>
            <a:pPr marL="930910" marR="5080" indent="1149985">
              <a:lnSpc>
                <a:spcPct val="100000"/>
              </a:lnSpc>
              <a:spcBef>
                <a:spcPts val="100"/>
              </a:spcBef>
            </a:pPr>
            <a:r>
              <a:rPr sz="3600" dirty="0"/>
              <a:t>ERRORS </a:t>
            </a:r>
            <a:r>
              <a:rPr sz="3600" spc="-5" dirty="0"/>
              <a:t>IN </a:t>
            </a:r>
            <a:r>
              <a:rPr sz="3600" dirty="0"/>
              <a:t>WRITING </a:t>
            </a:r>
            <a:r>
              <a:rPr sz="3600" u="none" dirty="0"/>
              <a:t> </a:t>
            </a:r>
            <a:r>
              <a:rPr sz="3600" dirty="0"/>
              <a:t>PERFORMANCE</a:t>
            </a:r>
            <a:r>
              <a:rPr sz="3600" spc="-65" dirty="0"/>
              <a:t> </a:t>
            </a:r>
            <a:r>
              <a:rPr sz="3600" dirty="0"/>
              <a:t>EVALUATIONS</a:t>
            </a:r>
            <a:endParaRPr sz="3600"/>
          </a:p>
        </p:txBody>
      </p:sp>
      <p:sp>
        <p:nvSpPr>
          <p:cNvPr id="3" name="object 3"/>
          <p:cNvSpPr txBox="1"/>
          <p:nvPr/>
        </p:nvSpPr>
        <p:spPr>
          <a:xfrm>
            <a:off x="78739" y="1903895"/>
            <a:ext cx="6339840" cy="4513580"/>
          </a:xfrm>
          <a:prstGeom prst="rect">
            <a:avLst/>
          </a:prstGeom>
        </p:spPr>
        <p:txBody>
          <a:bodyPr vert="horz" wrap="square" lIns="0" tIns="110490" rIns="0" bIns="0" rtlCol="0">
            <a:spAutoFit/>
          </a:bodyPr>
          <a:lstStyle/>
          <a:p>
            <a:pPr marL="355600" indent="-342900">
              <a:lnSpc>
                <a:spcPct val="100000"/>
              </a:lnSpc>
              <a:spcBef>
                <a:spcPts val="870"/>
              </a:spcBef>
              <a:buChar char="•"/>
              <a:tabLst>
                <a:tab pos="354965" algn="l"/>
                <a:tab pos="355600" algn="l"/>
              </a:tabLst>
            </a:pPr>
            <a:r>
              <a:rPr sz="3200" dirty="0">
                <a:solidFill>
                  <a:srgbClr val="FFFFFF"/>
                </a:solidFill>
                <a:latin typeface="Times New Roman"/>
                <a:cs typeface="Times New Roman"/>
              </a:rPr>
              <a:t>The </a:t>
            </a:r>
            <a:r>
              <a:rPr sz="3200" b="1" dirty="0">
                <a:solidFill>
                  <a:srgbClr val="FFFFFF"/>
                </a:solidFill>
                <a:latin typeface="Times New Roman"/>
                <a:cs typeface="Times New Roman"/>
              </a:rPr>
              <a:t>“ </a:t>
            </a:r>
            <a:r>
              <a:rPr sz="3200" b="1" spc="-5" dirty="0">
                <a:solidFill>
                  <a:srgbClr val="FFFFFF"/>
                </a:solidFill>
                <a:latin typeface="Times New Roman"/>
                <a:cs typeface="Times New Roman"/>
              </a:rPr>
              <a:t>halo</a:t>
            </a:r>
            <a:r>
              <a:rPr sz="3200" b="1" spc="-45" dirty="0">
                <a:solidFill>
                  <a:srgbClr val="FFFFFF"/>
                </a:solidFill>
                <a:latin typeface="Times New Roman"/>
                <a:cs typeface="Times New Roman"/>
              </a:rPr>
              <a:t> </a:t>
            </a:r>
            <a:r>
              <a:rPr sz="3200" b="1" dirty="0">
                <a:solidFill>
                  <a:srgbClr val="FFFFFF"/>
                </a:solidFill>
                <a:latin typeface="Times New Roman"/>
                <a:cs typeface="Times New Roman"/>
              </a:rPr>
              <a:t>effect”</a:t>
            </a:r>
            <a:endParaRPr sz="3200">
              <a:latin typeface="Times New Roman"/>
              <a:cs typeface="Times New Roman"/>
            </a:endParaRPr>
          </a:p>
          <a:p>
            <a:pPr marL="355600" marR="5080" indent="-342900">
              <a:lnSpc>
                <a:spcPct val="100000"/>
              </a:lnSpc>
              <a:spcBef>
                <a:spcPts val="765"/>
              </a:spcBef>
              <a:buChar char="•"/>
              <a:tabLst>
                <a:tab pos="354965" algn="l"/>
                <a:tab pos="355600" algn="l"/>
              </a:tabLst>
            </a:pPr>
            <a:r>
              <a:rPr sz="3200" dirty="0">
                <a:solidFill>
                  <a:srgbClr val="FFFFFF"/>
                </a:solidFill>
                <a:latin typeface="Times New Roman"/>
                <a:cs typeface="Times New Roman"/>
              </a:rPr>
              <a:t>The </a:t>
            </a:r>
            <a:r>
              <a:rPr sz="3200" b="1" dirty="0">
                <a:solidFill>
                  <a:srgbClr val="FFFFFF"/>
                </a:solidFill>
                <a:latin typeface="Times New Roman"/>
                <a:cs typeface="Times New Roman"/>
              </a:rPr>
              <a:t>“pitchfork effect” </a:t>
            </a:r>
            <a:r>
              <a:rPr sz="3200" dirty="0">
                <a:solidFill>
                  <a:srgbClr val="FFFFFF"/>
                </a:solidFill>
                <a:latin typeface="Times New Roman"/>
                <a:cs typeface="Times New Roman"/>
              </a:rPr>
              <a:t>or “</a:t>
            </a:r>
            <a:r>
              <a:rPr sz="3200" spc="-110" dirty="0">
                <a:solidFill>
                  <a:srgbClr val="FFFFFF"/>
                </a:solidFill>
                <a:latin typeface="Times New Roman"/>
                <a:cs typeface="Times New Roman"/>
              </a:rPr>
              <a:t> </a:t>
            </a:r>
            <a:r>
              <a:rPr sz="3200" b="1" dirty="0">
                <a:solidFill>
                  <a:srgbClr val="FFFFFF"/>
                </a:solidFill>
                <a:latin typeface="Times New Roman"/>
                <a:cs typeface="Times New Roman"/>
              </a:rPr>
              <a:t>recency  effect”</a:t>
            </a:r>
            <a:r>
              <a:rPr sz="3200" dirty="0">
                <a:solidFill>
                  <a:srgbClr val="FFFFFF"/>
                </a:solidFill>
                <a:latin typeface="Times New Roman"/>
                <a:cs typeface="Times New Roman"/>
              </a:rPr>
              <a:t>.</a:t>
            </a:r>
            <a:endParaRPr sz="3200">
              <a:latin typeface="Times New Roman"/>
              <a:cs typeface="Times New Roman"/>
            </a:endParaRPr>
          </a:p>
          <a:p>
            <a:pPr marL="355600" indent="-342900">
              <a:lnSpc>
                <a:spcPct val="100000"/>
              </a:lnSpc>
              <a:spcBef>
                <a:spcPts val="770"/>
              </a:spcBef>
              <a:buFont typeface="Times New Roman"/>
              <a:buChar char="•"/>
              <a:tabLst>
                <a:tab pos="354965" algn="l"/>
                <a:tab pos="355600" algn="l"/>
              </a:tabLst>
            </a:pPr>
            <a:r>
              <a:rPr sz="3200" b="1" dirty="0">
                <a:solidFill>
                  <a:srgbClr val="FFFFFF"/>
                </a:solidFill>
                <a:latin typeface="Times New Roman"/>
                <a:cs typeface="Times New Roman"/>
              </a:rPr>
              <a:t>“Stereotyping”</a:t>
            </a:r>
            <a:endParaRPr sz="3200">
              <a:latin typeface="Times New Roman"/>
              <a:cs typeface="Times New Roman"/>
            </a:endParaRPr>
          </a:p>
          <a:p>
            <a:pPr marL="355600" indent="-342900">
              <a:lnSpc>
                <a:spcPct val="100000"/>
              </a:lnSpc>
              <a:spcBef>
                <a:spcPts val="770"/>
              </a:spcBef>
              <a:buFont typeface="Times New Roman"/>
              <a:buChar char="•"/>
              <a:tabLst>
                <a:tab pos="354965" algn="l"/>
                <a:tab pos="355600" algn="l"/>
              </a:tabLst>
            </a:pPr>
            <a:r>
              <a:rPr sz="3200" b="1" dirty="0">
                <a:solidFill>
                  <a:srgbClr val="FFFFFF"/>
                </a:solidFill>
                <a:latin typeface="Times New Roman"/>
                <a:cs typeface="Times New Roman"/>
              </a:rPr>
              <a:t>“Comparing”</a:t>
            </a:r>
            <a:endParaRPr sz="3200">
              <a:latin typeface="Times New Roman"/>
              <a:cs typeface="Times New Roman"/>
            </a:endParaRPr>
          </a:p>
          <a:p>
            <a:pPr marL="355600" indent="-342900">
              <a:lnSpc>
                <a:spcPct val="100000"/>
              </a:lnSpc>
              <a:spcBef>
                <a:spcPts val="765"/>
              </a:spcBef>
              <a:buFont typeface="Times New Roman"/>
              <a:buChar char="•"/>
              <a:tabLst>
                <a:tab pos="354965" algn="l"/>
                <a:tab pos="355600" algn="l"/>
              </a:tabLst>
            </a:pPr>
            <a:r>
              <a:rPr sz="3200" b="1" dirty="0">
                <a:solidFill>
                  <a:srgbClr val="FFFFFF"/>
                </a:solidFill>
                <a:latin typeface="Times New Roman"/>
                <a:cs typeface="Times New Roman"/>
              </a:rPr>
              <a:t>“Mirroring”</a:t>
            </a:r>
            <a:endParaRPr sz="3200">
              <a:latin typeface="Times New Roman"/>
              <a:cs typeface="Times New Roman"/>
            </a:endParaRPr>
          </a:p>
          <a:p>
            <a:pPr marL="355600" marR="420370" indent="-342900">
              <a:lnSpc>
                <a:spcPct val="100000"/>
              </a:lnSpc>
              <a:spcBef>
                <a:spcPts val="775"/>
              </a:spcBef>
              <a:buChar char="•"/>
              <a:tabLst>
                <a:tab pos="354965" algn="l"/>
                <a:tab pos="355600" algn="l"/>
              </a:tabLst>
            </a:pPr>
            <a:r>
              <a:rPr sz="3200" dirty="0">
                <a:solidFill>
                  <a:srgbClr val="FFFFFF"/>
                </a:solidFill>
                <a:latin typeface="Times New Roman"/>
                <a:cs typeface="Times New Roman"/>
              </a:rPr>
              <a:t>Managers and supervisors want</a:t>
            </a:r>
            <a:r>
              <a:rPr sz="3200" spc="-110" dirty="0">
                <a:solidFill>
                  <a:srgbClr val="FFFFFF"/>
                </a:solidFill>
                <a:latin typeface="Times New Roman"/>
                <a:cs typeface="Times New Roman"/>
              </a:rPr>
              <a:t> </a:t>
            </a:r>
            <a:r>
              <a:rPr sz="3200" dirty="0">
                <a:solidFill>
                  <a:srgbClr val="FFFFFF"/>
                </a:solidFill>
                <a:latin typeface="Times New Roman"/>
                <a:cs typeface="Times New Roman"/>
              </a:rPr>
              <a:t>to  avoid being the </a:t>
            </a:r>
            <a:r>
              <a:rPr sz="3200" b="1" dirty="0">
                <a:solidFill>
                  <a:srgbClr val="FFFFFF"/>
                </a:solidFill>
                <a:latin typeface="Times New Roman"/>
                <a:cs typeface="Times New Roman"/>
              </a:rPr>
              <a:t>“ </a:t>
            </a:r>
            <a:r>
              <a:rPr sz="3200" b="1" spc="-5" dirty="0">
                <a:solidFill>
                  <a:srgbClr val="FFFFFF"/>
                </a:solidFill>
                <a:latin typeface="Times New Roman"/>
                <a:cs typeface="Times New Roman"/>
              </a:rPr>
              <a:t>bad</a:t>
            </a:r>
            <a:r>
              <a:rPr sz="3200" b="1" spc="-95" dirty="0">
                <a:solidFill>
                  <a:srgbClr val="FFFFFF"/>
                </a:solidFill>
                <a:latin typeface="Times New Roman"/>
                <a:cs typeface="Times New Roman"/>
              </a:rPr>
              <a:t> </a:t>
            </a:r>
            <a:r>
              <a:rPr sz="3200" b="1" dirty="0">
                <a:solidFill>
                  <a:srgbClr val="FFFFFF"/>
                </a:solidFill>
                <a:latin typeface="Times New Roman"/>
                <a:cs typeface="Times New Roman"/>
              </a:rPr>
              <a:t>guy”</a:t>
            </a:r>
            <a:r>
              <a:rPr sz="3200" dirty="0">
                <a:solidFill>
                  <a:srgbClr val="FFFFFF"/>
                </a:solidFill>
                <a:latin typeface="Times New Roman"/>
                <a:cs typeface="Times New Roman"/>
              </a:rPr>
              <a:t>.</a:t>
            </a:r>
            <a:endParaRPr sz="3200">
              <a:latin typeface="Times New Roman"/>
              <a:cs typeface="Times New Roman"/>
            </a:endParaRPr>
          </a:p>
        </p:txBody>
      </p:sp>
      <p:grpSp>
        <p:nvGrpSpPr>
          <p:cNvPr id="4" name="object 4"/>
          <p:cNvGrpSpPr/>
          <p:nvPr/>
        </p:nvGrpSpPr>
        <p:grpSpPr>
          <a:xfrm>
            <a:off x="6553200" y="1905123"/>
            <a:ext cx="2590800" cy="4800600"/>
            <a:chOff x="6553200" y="1905123"/>
            <a:chExt cx="2590800" cy="4800600"/>
          </a:xfrm>
        </p:grpSpPr>
        <p:sp>
          <p:nvSpPr>
            <p:cNvPr id="5" name="object 5"/>
            <p:cNvSpPr/>
            <p:nvPr/>
          </p:nvSpPr>
          <p:spPr>
            <a:xfrm>
              <a:off x="6925267" y="5616022"/>
              <a:ext cx="2045693" cy="1089577"/>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6683241" y="5482596"/>
              <a:ext cx="2323465" cy="145415"/>
            </a:xfrm>
            <a:custGeom>
              <a:avLst/>
              <a:gdLst/>
              <a:ahLst/>
              <a:cxnLst/>
              <a:rect l="l" t="t" r="r" b="b"/>
              <a:pathLst>
                <a:path w="2323465" h="145414">
                  <a:moveTo>
                    <a:pt x="145217" y="0"/>
                  </a:moveTo>
                  <a:lnTo>
                    <a:pt x="0" y="140327"/>
                  </a:lnTo>
                  <a:lnTo>
                    <a:pt x="2323444" y="144939"/>
                  </a:lnTo>
                  <a:lnTo>
                    <a:pt x="2077368" y="18383"/>
                  </a:lnTo>
                  <a:lnTo>
                    <a:pt x="145217" y="0"/>
                  </a:lnTo>
                  <a:close/>
                </a:path>
              </a:pathLst>
            </a:custGeom>
            <a:solidFill>
              <a:srgbClr val="FFFFFF"/>
            </a:solidFill>
          </p:spPr>
          <p:txBody>
            <a:bodyPr wrap="square" lIns="0" tIns="0" rIns="0" bIns="0" rtlCol="0"/>
            <a:lstStyle/>
            <a:p>
              <a:endParaRPr/>
            </a:p>
          </p:txBody>
        </p:sp>
        <p:sp>
          <p:nvSpPr>
            <p:cNvPr id="7" name="object 7"/>
            <p:cNvSpPr/>
            <p:nvPr/>
          </p:nvSpPr>
          <p:spPr>
            <a:xfrm>
              <a:off x="6655003" y="5494083"/>
              <a:ext cx="2396490" cy="142875"/>
            </a:xfrm>
            <a:custGeom>
              <a:avLst/>
              <a:gdLst/>
              <a:ahLst/>
              <a:cxnLst/>
              <a:rect l="l" t="t" r="r" b="b"/>
              <a:pathLst>
                <a:path w="2396490" h="142875">
                  <a:moveTo>
                    <a:pt x="2396032" y="142646"/>
                  </a:moveTo>
                  <a:lnTo>
                    <a:pt x="2363762" y="126555"/>
                  </a:lnTo>
                  <a:lnTo>
                    <a:pt x="2359241" y="124231"/>
                  </a:lnTo>
                  <a:lnTo>
                    <a:pt x="2117687" y="0"/>
                  </a:lnTo>
                  <a:lnTo>
                    <a:pt x="2093518" y="13804"/>
                  </a:lnTo>
                  <a:lnTo>
                    <a:pt x="2308009" y="124155"/>
                  </a:lnTo>
                  <a:lnTo>
                    <a:pt x="28232" y="119659"/>
                  </a:lnTo>
                  <a:lnTo>
                    <a:pt x="40335" y="133464"/>
                  </a:lnTo>
                  <a:lnTo>
                    <a:pt x="16129" y="124231"/>
                  </a:lnTo>
                  <a:lnTo>
                    <a:pt x="0" y="138074"/>
                  </a:lnTo>
                  <a:lnTo>
                    <a:pt x="28232" y="138074"/>
                  </a:lnTo>
                  <a:lnTo>
                    <a:pt x="2351671" y="142646"/>
                  </a:lnTo>
                  <a:lnTo>
                    <a:pt x="2396032" y="142646"/>
                  </a:lnTo>
                  <a:close/>
                </a:path>
              </a:pathLst>
            </a:custGeom>
            <a:solidFill>
              <a:srgbClr val="000000"/>
            </a:solidFill>
          </p:spPr>
          <p:txBody>
            <a:bodyPr wrap="square" lIns="0" tIns="0" rIns="0" bIns="0" rtlCol="0"/>
            <a:lstStyle/>
            <a:p>
              <a:endParaRPr/>
            </a:p>
          </p:txBody>
        </p:sp>
        <p:sp>
          <p:nvSpPr>
            <p:cNvPr id="8" name="object 8"/>
            <p:cNvSpPr/>
            <p:nvPr/>
          </p:nvSpPr>
          <p:spPr>
            <a:xfrm>
              <a:off x="6671141" y="5473372"/>
              <a:ext cx="169416" cy="154163"/>
            </a:xfrm>
            <a:prstGeom prst="rect">
              <a:avLst/>
            </a:prstGeom>
            <a:blipFill>
              <a:blip r:embed="rId3" cstate="print"/>
              <a:stretch>
                <a:fillRect/>
              </a:stretch>
            </a:blipFill>
          </p:spPr>
          <p:txBody>
            <a:bodyPr wrap="square" lIns="0" tIns="0" rIns="0" bIns="0" rtlCol="0"/>
            <a:lstStyle/>
            <a:p>
              <a:endParaRPr/>
            </a:p>
          </p:txBody>
        </p:sp>
        <p:sp>
          <p:nvSpPr>
            <p:cNvPr id="9" name="object 9"/>
            <p:cNvSpPr/>
            <p:nvPr/>
          </p:nvSpPr>
          <p:spPr>
            <a:xfrm>
              <a:off x="6828459" y="5473372"/>
              <a:ext cx="1944370" cy="36830"/>
            </a:xfrm>
            <a:custGeom>
              <a:avLst/>
              <a:gdLst/>
              <a:ahLst/>
              <a:cxnLst/>
              <a:rect l="l" t="t" r="r" b="b"/>
              <a:pathLst>
                <a:path w="1944370" h="36829">
                  <a:moveTo>
                    <a:pt x="0" y="0"/>
                  </a:moveTo>
                  <a:lnTo>
                    <a:pt x="0" y="18415"/>
                  </a:lnTo>
                  <a:lnTo>
                    <a:pt x="1932151" y="36831"/>
                  </a:lnTo>
                  <a:lnTo>
                    <a:pt x="1920068" y="34509"/>
                  </a:lnTo>
                  <a:lnTo>
                    <a:pt x="1944233" y="20705"/>
                  </a:lnTo>
                  <a:lnTo>
                    <a:pt x="1932151" y="18415"/>
                  </a:lnTo>
                  <a:lnTo>
                    <a:pt x="0" y="0"/>
                  </a:lnTo>
                  <a:close/>
                </a:path>
                <a:path w="1944370" h="36829">
                  <a:moveTo>
                    <a:pt x="1936178" y="18415"/>
                  </a:moveTo>
                  <a:lnTo>
                    <a:pt x="1932151" y="18415"/>
                  </a:lnTo>
                  <a:lnTo>
                    <a:pt x="1944233" y="20705"/>
                  </a:lnTo>
                  <a:lnTo>
                    <a:pt x="1936178" y="18415"/>
                  </a:lnTo>
                  <a:close/>
                </a:path>
              </a:pathLst>
            </a:custGeom>
            <a:solidFill>
              <a:srgbClr val="000000"/>
            </a:solidFill>
          </p:spPr>
          <p:txBody>
            <a:bodyPr wrap="square" lIns="0" tIns="0" rIns="0" bIns="0" rtlCol="0"/>
            <a:lstStyle/>
            <a:p>
              <a:endParaRPr/>
            </a:p>
          </p:txBody>
        </p:sp>
        <p:sp>
          <p:nvSpPr>
            <p:cNvPr id="10" name="object 10"/>
            <p:cNvSpPr/>
            <p:nvPr/>
          </p:nvSpPr>
          <p:spPr>
            <a:xfrm>
              <a:off x="6679208" y="5454989"/>
              <a:ext cx="2323465" cy="145415"/>
            </a:xfrm>
            <a:custGeom>
              <a:avLst/>
              <a:gdLst/>
              <a:ahLst/>
              <a:cxnLst/>
              <a:rect l="l" t="t" r="r" b="b"/>
              <a:pathLst>
                <a:path w="2323465" h="145414">
                  <a:moveTo>
                    <a:pt x="145212" y="0"/>
                  </a:moveTo>
                  <a:lnTo>
                    <a:pt x="0" y="140327"/>
                  </a:lnTo>
                  <a:lnTo>
                    <a:pt x="2323450" y="144939"/>
                  </a:lnTo>
                  <a:lnTo>
                    <a:pt x="2077374" y="18383"/>
                  </a:lnTo>
                  <a:lnTo>
                    <a:pt x="145212" y="0"/>
                  </a:lnTo>
                  <a:close/>
                </a:path>
              </a:pathLst>
            </a:custGeom>
            <a:solidFill>
              <a:srgbClr val="FFFFFF"/>
            </a:solidFill>
          </p:spPr>
          <p:txBody>
            <a:bodyPr wrap="square" lIns="0" tIns="0" rIns="0" bIns="0" rtlCol="0"/>
            <a:lstStyle/>
            <a:p>
              <a:endParaRPr/>
            </a:p>
          </p:txBody>
        </p:sp>
        <p:sp>
          <p:nvSpPr>
            <p:cNvPr id="11" name="object 11"/>
            <p:cNvSpPr/>
            <p:nvPr/>
          </p:nvSpPr>
          <p:spPr>
            <a:xfrm>
              <a:off x="6650964" y="5466473"/>
              <a:ext cx="2396490" cy="142875"/>
            </a:xfrm>
            <a:custGeom>
              <a:avLst/>
              <a:gdLst/>
              <a:ahLst/>
              <a:cxnLst/>
              <a:rect l="l" t="t" r="r" b="b"/>
              <a:pathLst>
                <a:path w="2396490" h="142875">
                  <a:moveTo>
                    <a:pt x="2396045" y="142659"/>
                  </a:moveTo>
                  <a:lnTo>
                    <a:pt x="2363774" y="126555"/>
                  </a:lnTo>
                  <a:lnTo>
                    <a:pt x="2359253" y="124244"/>
                  </a:lnTo>
                  <a:lnTo>
                    <a:pt x="2117699" y="0"/>
                  </a:lnTo>
                  <a:lnTo>
                    <a:pt x="2093531" y="13804"/>
                  </a:lnTo>
                  <a:lnTo>
                    <a:pt x="2308047" y="124167"/>
                  </a:lnTo>
                  <a:lnTo>
                    <a:pt x="28232" y="119659"/>
                  </a:lnTo>
                  <a:lnTo>
                    <a:pt x="40335" y="133464"/>
                  </a:lnTo>
                  <a:lnTo>
                    <a:pt x="16141" y="124244"/>
                  </a:lnTo>
                  <a:lnTo>
                    <a:pt x="0" y="138036"/>
                  </a:lnTo>
                  <a:lnTo>
                    <a:pt x="28232" y="138036"/>
                  </a:lnTo>
                  <a:lnTo>
                    <a:pt x="2351684" y="142659"/>
                  </a:lnTo>
                  <a:lnTo>
                    <a:pt x="2396045" y="142659"/>
                  </a:lnTo>
                  <a:close/>
                </a:path>
              </a:pathLst>
            </a:custGeom>
            <a:solidFill>
              <a:srgbClr val="000000"/>
            </a:solidFill>
          </p:spPr>
          <p:txBody>
            <a:bodyPr wrap="square" lIns="0" tIns="0" rIns="0" bIns="0" rtlCol="0"/>
            <a:lstStyle/>
            <a:p>
              <a:endParaRPr/>
            </a:p>
          </p:txBody>
        </p:sp>
        <p:sp>
          <p:nvSpPr>
            <p:cNvPr id="12" name="object 12"/>
            <p:cNvSpPr/>
            <p:nvPr/>
          </p:nvSpPr>
          <p:spPr>
            <a:xfrm>
              <a:off x="6667108" y="5445765"/>
              <a:ext cx="169416" cy="154163"/>
            </a:xfrm>
            <a:prstGeom prst="rect">
              <a:avLst/>
            </a:prstGeom>
            <a:blipFill>
              <a:blip r:embed="rId3" cstate="print"/>
              <a:stretch>
                <a:fillRect/>
              </a:stretch>
            </a:blipFill>
          </p:spPr>
          <p:txBody>
            <a:bodyPr wrap="square" lIns="0" tIns="0" rIns="0" bIns="0" rtlCol="0"/>
            <a:lstStyle/>
            <a:p>
              <a:endParaRPr/>
            </a:p>
          </p:txBody>
        </p:sp>
        <p:sp>
          <p:nvSpPr>
            <p:cNvPr id="13" name="object 13"/>
            <p:cNvSpPr/>
            <p:nvPr/>
          </p:nvSpPr>
          <p:spPr>
            <a:xfrm>
              <a:off x="6824420" y="5445765"/>
              <a:ext cx="1944370" cy="36830"/>
            </a:xfrm>
            <a:custGeom>
              <a:avLst/>
              <a:gdLst/>
              <a:ahLst/>
              <a:cxnLst/>
              <a:rect l="l" t="t" r="r" b="b"/>
              <a:pathLst>
                <a:path w="1944370" h="36829">
                  <a:moveTo>
                    <a:pt x="0" y="0"/>
                  </a:moveTo>
                  <a:lnTo>
                    <a:pt x="0" y="18415"/>
                  </a:lnTo>
                  <a:lnTo>
                    <a:pt x="1932162" y="36831"/>
                  </a:lnTo>
                  <a:lnTo>
                    <a:pt x="1920079" y="34509"/>
                  </a:lnTo>
                  <a:lnTo>
                    <a:pt x="1944245" y="20705"/>
                  </a:lnTo>
                  <a:lnTo>
                    <a:pt x="1932162" y="18415"/>
                  </a:lnTo>
                  <a:lnTo>
                    <a:pt x="0" y="0"/>
                  </a:lnTo>
                  <a:close/>
                </a:path>
                <a:path w="1944370" h="36829">
                  <a:moveTo>
                    <a:pt x="1936189" y="18415"/>
                  </a:moveTo>
                  <a:lnTo>
                    <a:pt x="1932162" y="18415"/>
                  </a:lnTo>
                  <a:lnTo>
                    <a:pt x="1944245" y="20705"/>
                  </a:lnTo>
                  <a:lnTo>
                    <a:pt x="1936189" y="18415"/>
                  </a:lnTo>
                  <a:close/>
                </a:path>
              </a:pathLst>
            </a:custGeom>
            <a:solidFill>
              <a:srgbClr val="000000"/>
            </a:solidFill>
          </p:spPr>
          <p:txBody>
            <a:bodyPr wrap="square" lIns="0" tIns="0" rIns="0" bIns="0" rtlCol="0"/>
            <a:lstStyle/>
            <a:p>
              <a:endParaRPr/>
            </a:p>
          </p:txBody>
        </p:sp>
        <p:sp>
          <p:nvSpPr>
            <p:cNvPr id="14" name="object 14"/>
            <p:cNvSpPr/>
            <p:nvPr/>
          </p:nvSpPr>
          <p:spPr>
            <a:xfrm>
              <a:off x="6671141" y="5427381"/>
              <a:ext cx="2323465" cy="145415"/>
            </a:xfrm>
            <a:custGeom>
              <a:avLst/>
              <a:gdLst/>
              <a:ahLst/>
              <a:cxnLst/>
              <a:rect l="l" t="t" r="r" b="b"/>
              <a:pathLst>
                <a:path w="2323465" h="145414">
                  <a:moveTo>
                    <a:pt x="145212" y="0"/>
                  </a:moveTo>
                  <a:lnTo>
                    <a:pt x="0" y="140327"/>
                  </a:lnTo>
                  <a:lnTo>
                    <a:pt x="2323405" y="144939"/>
                  </a:lnTo>
                  <a:lnTo>
                    <a:pt x="2077385" y="18383"/>
                  </a:lnTo>
                  <a:lnTo>
                    <a:pt x="145212" y="0"/>
                  </a:lnTo>
                  <a:close/>
                </a:path>
              </a:pathLst>
            </a:custGeom>
            <a:solidFill>
              <a:srgbClr val="FFFFFF"/>
            </a:solidFill>
          </p:spPr>
          <p:txBody>
            <a:bodyPr wrap="square" lIns="0" tIns="0" rIns="0" bIns="0" rtlCol="0"/>
            <a:lstStyle/>
            <a:p>
              <a:endParaRPr/>
            </a:p>
          </p:txBody>
        </p:sp>
        <p:sp>
          <p:nvSpPr>
            <p:cNvPr id="15" name="object 15"/>
            <p:cNvSpPr/>
            <p:nvPr/>
          </p:nvSpPr>
          <p:spPr>
            <a:xfrm>
              <a:off x="6642900" y="5438863"/>
              <a:ext cx="2396490" cy="142875"/>
            </a:xfrm>
            <a:custGeom>
              <a:avLst/>
              <a:gdLst/>
              <a:ahLst/>
              <a:cxnLst/>
              <a:rect l="l" t="t" r="r" b="b"/>
              <a:pathLst>
                <a:path w="2396490" h="142875">
                  <a:moveTo>
                    <a:pt x="2396058" y="142659"/>
                  </a:moveTo>
                  <a:lnTo>
                    <a:pt x="2363774" y="126568"/>
                  </a:lnTo>
                  <a:lnTo>
                    <a:pt x="2359266" y="124244"/>
                  </a:lnTo>
                  <a:lnTo>
                    <a:pt x="2117699" y="0"/>
                  </a:lnTo>
                  <a:lnTo>
                    <a:pt x="2093480" y="13804"/>
                  </a:lnTo>
                  <a:lnTo>
                    <a:pt x="2308047" y="124167"/>
                  </a:lnTo>
                  <a:lnTo>
                    <a:pt x="28232" y="119659"/>
                  </a:lnTo>
                  <a:lnTo>
                    <a:pt x="40335" y="133464"/>
                  </a:lnTo>
                  <a:lnTo>
                    <a:pt x="16141" y="124244"/>
                  </a:lnTo>
                  <a:lnTo>
                    <a:pt x="0" y="138049"/>
                  </a:lnTo>
                  <a:lnTo>
                    <a:pt x="28232" y="138049"/>
                  </a:lnTo>
                  <a:lnTo>
                    <a:pt x="2351646" y="142659"/>
                  </a:lnTo>
                  <a:lnTo>
                    <a:pt x="2396058" y="142659"/>
                  </a:lnTo>
                  <a:close/>
                </a:path>
              </a:pathLst>
            </a:custGeom>
            <a:solidFill>
              <a:srgbClr val="000000"/>
            </a:solidFill>
          </p:spPr>
          <p:txBody>
            <a:bodyPr wrap="square" lIns="0" tIns="0" rIns="0" bIns="0" rtlCol="0"/>
            <a:lstStyle/>
            <a:p>
              <a:endParaRPr/>
            </a:p>
          </p:txBody>
        </p:sp>
        <p:sp>
          <p:nvSpPr>
            <p:cNvPr id="16" name="object 16"/>
            <p:cNvSpPr/>
            <p:nvPr/>
          </p:nvSpPr>
          <p:spPr>
            <a:xfrm>
              <a:off x="6659042" y="5418157"/>
              <a:ext cx="169416" cy="154163"/>
            </a:xfrm>
            <a:prstGeom prst="rect">
              <a:avLst/>
            </a:prstGeom>
            <a:blipFill>
              <a:blip r:embed="rId4" cstate="print"/>
              <a:stretch>
                <a:fillRect/>
              </a:stretch>
            </a:blipFill>
          </p:spPr>
          <p:txBody>
            <a:bodyPr wrap="square" lIns="0" tIns="0" rIns="0" bIns="0" rtlCol="0"/>
            <a:lstStyle/>
            <a:p>
              <a:endParaRPr/>
            </a:p>
          </p:txBody>
        </p:sp>
        <p:sp>
          <p:nvSpPr>
            <p:cNvPr id="17" name="object 17"/>
            <p:cNvSpPr/>
            <p:nvPr/>
          </p:nvSpPr>
          <p:spPr>
            <a:xfrm>
              <a:off x="6816353" y="5418157"/>
              <a:ext cx="1944370" cy="36830"/>
            </a:xfrm>
            <a:custGeom>
              <a:avLst/>
              <a:gdLst/>
              <a:ahLst/>
              <a:cxnLst/>
              <a:rect l="l" t="t" r="r" b="b"/>
              <a:pathLst>
                <a:path w="1944370" h="36829">
                  <a:moveTo>
                    <a:pt x="0" y="0"/>
                  </a:moveTo>
                  <a:lnTo>
                    <a:pt x="0" y="18415"/>
                  </a:lnTo>
                  <a:lnTo>
                    <a:pt x="1932173" y="36831"/>
                  </a:lnTo>
                  <a:lnTo>
                    <a:pt x="1920034" y="34509"/>
                  </a:lnTo>
                  <a:lnTo>
                    <a:pt x="1944256" y="20705"/>
                  </a:lnTo>
                  <a:lnTo>
                    <a:pt x="1932173" y="18415"/>
                  </a:lnTo>
                  <a:lnTo>
                    <a:pt x="0" y="0"/>
                  </a:lnTo>
                  <a:close/>
                </a:path>
                <a:path w="1944370" h="36829">
                  <a:moveTo>
                    <a:pt x="1936201" y="18415"/>
                  </a:moveTo>
                  <a:lnTo>
                    <a:pt x="1932173" y="18415"/>
                  </a:lnTo>
                  <a:lnTo>
                    <a:pt x="1944256" y="20705"/>
                  </a:lnTo>
                  <a:lnTo>
                    <a:pt x="1936201" y="18415"/>
                  </a:lnTo>
                  <a:close/>
                </a:path>
              </a:pathLst>
            </a:custGeom>
            <a:solidFill>
              <a:srgbClr val="000000"/>
            </a:solidFill>
          </p:spPr>
          <p:txBody>
            <a:bodyPr wrap="square" lIns="0" tIns="0" rIns="0" bIns="0" rtlCol="0"/>
            <a:lstStyle/>
            <a:p>
              <a:endParaRPr/>
            </a:p>
          </p:txBody>
        </p:sp>
        <p:sp>
          <p:nvSpPr>
            <p:cNvPr id="18" name="object 18"/>
            <p:cNvSpPr/>
            <p:nvPr/>
          </p:nvSpPr>
          <p:spPr>
            <a:xfrm>
              <a:off x="6642903" y="5379036"/>
              <a:ext cx="2323465" cy="145415"/>
            </a:xfrm>
            <a:custGeom>
              <a:avLst/>
              <a:gdLst/>
              <a:ahLst/>
              <a:cxnLst/>
              <a:rect l="l" t="t" r="r" b="b"/>
              <a:pathLst>
                <a:path w="2323465" h="145414">
                  <a:moveTo>
                    <a:pt x="145217" y="0"/>
                  </a:moveTo>
                  <a:lnTo>
                    <a:pt x="0" y="140359"/>
                  </a:lnTo>
                  <a:lnTo>
                    <a:pt x="2323450" y="144971"/>
                  </a:lnTo>
                  <a:lnTo>
                    <a:pt x="2077374" y="18415"/>
                  </a:lnTo>
                  <a:lnTo>
                    <a:pt x="145217" y="0"/>
                  </a:lnTo>
                  <a:close/>
                </a:path>
              </a:pathLst>
            </a:custGeom>
            <a:solidFill>
              <a:srgbClr val="FFFFFF"/>
            </a:solidFill>
          </p:spPr>
          <p:txBody>
            <a:bodyPr wrap="square" lIns="0" tIns="0" rIns="0" bIns="0" rtlCol="0"/>
            <a:lstStyle/>
            <a:p>
              <a:endParaRPr/>
            </a:p>
          </p:txBody>
        </p:sp>
        <p:sp>
          <p:nvSpPr>
            <p:cNvPr id="19" name="object 19"/>
            <p:cNvSpPr/>
            <p:nvPr/>
          </p:nvSpPr>
          <p:spPr>
            <a:xfrm>
              <a:off x="6614668" y="5390553"/>
              <a:ext cx="2396490" cy="142875"/>
            </a:xfrm>
            <a:custGeom>
              <a:avLst/>
              <a:gdLst/>
              <a:ahLst/>
              <a:cxnLst/>
              <a:rect l="l" t="t" r="r" b="b"/>
              <a:pathLst>
                <a:path w="2396490" h="142875">
                  <a:moveTo>
                    <a:pt x="2396032" y="142659"/>
                  </a:moveTo>
                  <a:lnTo>
                    <a:pt x="2363762" y="126555"/>
                  </a:lnTo>
                  <a:lnTo>
                    <a:pt x="2359253" y="124231"/>
                  </a:lnTo>
                  <a:lnTo>
                    <a:pt x="2117687" y="0"/>
                  </a:lnTo>
                  <a:lnTo>
                    <a:pt x="2093518" y="13804"/>
                  </a:lnTo>
                  <a:lnTo>
                    <a:pt x="2308009" y="124155"/>
                  </a:lnTo>
                  <a:lnTo>
                    <a:pt x="28232" y="119659"/>
                  </a:lnTo>
                  <a:lnTo>
                    <a:pt x="40335" y="133464"/>
                  </a:lnTo>
                  <a:lnTo>
                    <a:pt x="16129" y="124231"/>
                  </a:lnTo>
                  <a:lnTo>
                    <a:pt x="0" y="138036"/>
                  </a:lnTo>
                  <a:lnTo>
                    <a:pt x="28232" y="138036"/>
                  </a:lnTo>
                  <a:lnTo>
                    <a:pt x="2351684" y="142659"/>
                  </a:lnTo>
                  <a:lnTo>
                    <a:pt x="2396032" y="142659"/>
                  </a:lnTo>
                  <a:close/>
                </a:path>
              </a:pathLst>
            </a:custGeom>
            <a:solidFill>
              <a:srgbClr val="000000"/>
            </a:solidFill>
          </p:spPr>
          <p:txBody>
            <a:bodyPr wrap="square" lIns="0" tIns="0" rIns="0" bIns="0" rtlCol="0"/>
            <a:lstStyle/>
            <a:p>
              <a:endParaRPr/>
            </a:p>
          </p:txBody>
        </p:sp>
        <p:sp>
          <p:nvSpPr>
            <p:cNvPr id="20" name="object 20"/>
            <p:cNvSpPr/>
            <p:nvPr/>
          </p:nvSpPr>
          <p:spPr>
            <a:xfrm>
              <a:off x="6630804" y="5369844"/>
              <a:ext cx="169416" cy="154163"/>
            </a:xfrm>
            <a:prstGeom prst="rect">
              <a:avLst/>
            </a:prstGeom>
            <a:blipFill>
              <a:blip r:embed="rId5" cstate="print"/>
              <a:stretch>
                <a:fillRect/>
              </a:stretch>
            </a:blipFill>
          </p:spPr>
          <p:txBody>
            <a:bodyPr wrap="square" lIns="0" tIns="0" rIns="0" bIns="0" rtlCol="0"/>
            <a:lstStyle/>
            <a:p>
              <a:endParaRPr/>
            </a:p>
          </p:txBody>
        </p:sp>
        <p:sp>
          <p:nvSpPr>
            <p:cNvPr id="21" name="object 21"/>
            <p:cNvSpPr/>
            <p:nvPr/>
          </p:nvSpPr>
          <p:spPr>
            <a:xfrm>
              <a:off x="6788121" y="5369844"/>
              <a:ext cx="1944370" cy="36830"/>
            </a:xfrm>
            <a:custGeom>
              <a:avLst/>
              <a:gdLst/>
              <a:ahLst/>
              <a:cxnLst/>
              <a:rect l="l" t="t" r="r" b="b"/>
              <a:pathLst>
                <a:path w="1944370" h="36829">
                  <a:moveTo>
                    <a:pt x="0" y="0"/>
                  </a:moveTo>
                  <a:lnTo>
                    <a:pt x="0" y="18415"/>
                  </a:lnTo>
                  <a:lnTo>
                    <a:pt x="1932156" y="36831"/>
                  </a:lnTo>
                  <a:lnTo>
                    <a:pt x="1920073" y="34509"/>
                  </a:lnTo>
                  <a:lnTo>
                    <a:pt x="1944239" y="20705"/>
                  </a:lnTo>
                  <a:lnTo>
                    <a:pt x="1932156" y="18415"/>
                  </a:lnTo>
                  <a:lnTo>
                    <a:pt x="0" y="0"/>
                  </a:lnTo>
                  <a:close/>
                </a:path>
                <a:path w="1944370" h="36829">
                  <a:moveTo>
                    <a:pt x="1936184" y="18415"/>
                  </a:moveTo>
                  <a:lnTo>
                    <a:pt x="1932156" y="18415"/>
                  </a:lnTo>
                  <a:lnTo>
                    <a:pt x="1944239" y="20705"/>
                  </a:lnTo>
                  <a:lnTo>
                    <a:pt x="1936184" y="18415"/>
                  </a:lnTo>
                  <a:close/>
                </a:path>
              </a:pathLst>
            </a:custGeom>
            <a:solidFill>
              <a:srgbClr val="000000"/>
            </a:solidFill>
          </p:spPr>
          <p:txBody>
            <a:bodyPr wrap="square" lIns="0" tIns="0" rIns="0" bIns="0" rtlCol="0"/>
            <a:lstStyle/>
            <a:p>
              <a:endParaRPr/>
            </a:p>
          </p:txBody>
        </p:sp>
        <p:sp>
          <p:nvSpPr>
            <p:cNvPr id="22" name="object 22"/>
            <p:cNvSpPr/>
            <p:nvPr/>
          </p:nvSpPr>
          <p:spPr>
            <a:xfrm>
              <a:off x="6723579" y="5277829"/>
              <a:ext cx="2323465" cy="145415"/>
            </a:xfrm>
            <a:custGeom>
              <a:avLst/>
              <a:gdLst/>
              <a:ahLst/>
              <a:cxnLst/>
              <a:rect l="l" t="t" r="r" b="b"/>
              <a:pathLst>
                <a:path w="2323465" h="145414">
                  <a:moveTo>
                    <a:pt x="145217" y="0"/>
                  </a:moveTo>
                  <a:lnTo>
                    <a:pt x="0" y="140327"/>
                  </a:lnTo>
                  <a:lnTo>
                    <a:pt x="2323438" y="144939"/>
                  </a:lnTo>
                  <a:lnTo>
                    <a:pt x="2073335" y="18383"/>
                  </a:lnTo>
                  <a:lnTo>
                    <a:pt x="145217" y="0"/>
                  </a:lnTo>
                  <a:close/>
                </a:path>
              </a:pathLst>
            </a:custGeom>
            <a:solidFill>
              <a:srgbClr val="FFFFFF"/>
            </a:solidFill>
          </p:spPr>
          <p:txBody>
            <a:bodyPr wrap="square" lIns="0" tIns="0" rIns="0" bIns="0" rtlCol="0"/>
            <a:lstStyle/>
            <a:p>
              <a:endParaRPr/>
            </a:p>
          </p:txBody>
        </p:sp>
        <p:sp>
          <p:nvSpPr>
            <p:cNvPr id="23" name="object 23"/>
            <p:cNvSpPr/>
            <p:nvPr/>
          </p:nvSpPr>
          <p:spPr>
            <a:xfrm>
              <a:off x="6695338" y="5289321"/>
              <a:ext cx="2396490" cy="142875"/>
            </a:xfrm>
            <a:custGeom>
              <a:avLst/>
              <a:gdLst/>
              <a:ahLst/>
              <a:cxnLst/>
              <a:rect l="l" t="t" r="r" b="b"/>
              <a:pathLst>
                <a:path w="2396490" h="142875">
                  <a:moveTo>
                    <a:pt x="2396032" y="142646"/>
                  </a:moveTo>
                  <a:lnTo>
                    <a:pt x="2359723" y="126555"/>
                  </a:lnTo>
                  <a:lnTo>
                    <a:pt x="2355202" y="124256"/>
                  </a:lnTo>
                  <a:lnTo>
                    <a:pt x="2109622" y="0"/>
                  </a:lnTo>
                  <a:lnTo>
                    <a:pt x="2093518" y="13804"/>
                  </a:lnTo>
                  <a:lnTo>
                    <a:pt x="2311628" y="124180"/>
                  </a:lnTo>
                  <a:lnTo>
                    <a:pt x="28232" y="119646"/>
                  </a:lnTo>
                  <a:lnTo>
                    <a:pt x="40335" y="133451"/>
                  </a:lnTo>
                  <a:lnTo>
                    <a:pt x="16129" y="124256"/>
                  </a:lnTo>
                  <a:lnTo>
                    <a:pt x="0" y="138061"/>
                  </a:lnTo>
                  <a:lnTo>
                    <a:pt x="28232" y="138061"/>
                  </a:lnTo>
                  <a:lnTo>
                    <a:pt x="2351671" y="142646"/>
                  </a:lnTo>
                  <a:lnTo>
                    <a:pt x="2396032" y="142646"/>
                  </a:lnTo>
                  <a:close/>
                </a:path>
              </a:pathLst>
            </a:custGeom>
            <a:solidFill>
              <a:srgbClr val="000000"/>
            </a:solidFill>
          </p:spPr>
          <p:txBody>
            <a:bodyPr wrap="square" lIns="0" tIns="0" rIns="0" bIns="0" rtlCol="0"/>
            <a:lstStyle/>
            <a:p>
              <a:endParaRPr/>
            </a:p>
          </p:txBody>
        </p:sp>
        <p:sp>
          <p:nvSpPr>
            <p:cNvPr id="24" name="object 24"/>
            <p:cNvSpPr/>
            <p:nvPr/>
          </p:nvSpPr>
          <p:spPr>
            <a:xfrm>
              <a:off x="6711479" y="5268605"/>
              <a:ext cx="169416" cy="154163"/>
            </a:xfrm>
            <a:prstGeom prst="rect">
              <a:avLst/>
            </a:prstGeom>
            <a:blipFill>
              <a:blip r:embed="rId6" cstate="print"/>
              <a:stretch>
                <a:fillRect/>
              </a:stretch>
            </a:blipFill>
          </p:spPr>
          <p:txBody>
            <a:bodyPr wrap="square" lIns="0" tIns="0" rIns="0" bIns="0" rtlCol="0"/>
            <a:lstStyle/>
            <a:p>
              <a:endParaRPr/>
            </a:p>
          </p:txBody>
        </p:sp>
        <p:sp>
          <p:nvSpPr>
            <p:cNvPr id="25" name="object 25"/>
            <p:cNvSpPr/>
            <p:nvPr/>
          </p:nvSpPr>
          <p:spPr>
            <a:xfrm>
              <a:off x="6868796" y="5268605"/>
              <a:ext cx="1936750" cy="36830"/>
            </a:xfrm>
            <a:custGeom>
              <a:avLst/>
              <a:gdLst/>
              <a:ahLst/>
              <a:cxnLst/>
              <a:rect l="l" t="t" r="r" b="b"/>
              <a:pathLst>
                <a:path w="1936750" h="36829">
                  <a:moveTo>
                    <a:pt x="0" y="0"/>
                  </a:moveTo>
                  <a:lnTo>
                    <a:pt x="0" y="18415"/>
                  </a:lnTo>
                  <a:lnTo>
                    <a:pt x="1928117" y="36831"/>
                  </a:lnTo>
                  <a:lnTo>
                    <a:pt x="1920062" y="34509"/>
                  </a:lnTo>
                  <a:lnTo>
                    <a:pt x="1936173" y="20705"/>
                  </a:lnTo>
                  <a:lnTo>
                    <a:pt x="1928117" y="18415"/>
                  </a:lnTo>
                  <a:lnTo>
                    <a:pt x="0" y="0"/>
                  </a:lnTo>
                  <a:close/>
                </a:path>
                <a:path w="1936750" h="36829">
                  <a:moveTo>
                    <a:pt x="1932145" y="18415"/>
                  </a:moveTo>
                  <a:lnTo>
                    <a:pt x="1928117" y="18415"/>
                  </a:lnTo>
                  <a:lnTo>
                    <a:pt x="1936173" y="20705"/>
                  </a:lnTo>
                  <a:lnTo>
                    <a:pt x="1932145" y="18415"/>
                  </a:lnTo>
                  <a:close/>
                </a:path>
              </a:pathLst>
            </a:custGeom>
            <a:solidFill>
              <a:srgbClr val="000000"/>
            </a:solidFill>
          </p:spPr>
          <p:txBody>
            <a:bodyPr wrap="square" lIns="0" tIns="0" rIns="0" bIns="0" rtlCol="0"/>
            <a:lstStyle/>
            <a:p>
              <a:endParaRPr/>
            </a:p>
          </p:txBody>
        </p:sp>
        <p:sp>
          <p:nvSpPr>
            <p:cNvPr id="26" name="object 26"/>
            <p:cNvSpPr/>
            <p:nvPr/>
          </p:nvSpPr>
          <p:spPr>
            <a:xfrm>
              <a:off x="6723579" y="5222614"/>
              <a:ext cx="2323465" cy="147320"/>
            </a:xfrm>
            <a:custGeom>
              <a:avLst/>
              <a:gdLst/>
              <a:ahLst/>
              <a:cxnLst/>
              <a:rect l="l" t="t" r="r" b="b"/>
              <a:pathLst>
                <a:path w="2323465" h="147320">
                  <a:moveTo>
                    <a:pt x="145217" y="0"/>
                  </a:moveTo>
                  <a:lnTo>
                    <a:pt x="0" y="142618"/>
                  </a:lnTo>
                  <a:lnTo>
                    <a:pt x="2323438" y="147229"/>
                  </a:lnTo>
                  <a:lnTo>
                    <a:pt x="2073335" y="18383"/>
                  </a:lnTo>
                  <a:lnTo>
                    <a:pt x="145217" y="0"/>
                  </a:lnTo>
                  <a:close/>
                </a:path>
              </a:pathLst>
            </a:custGeom>
            <a:solidFill>
              <a:srgbClr val="FFFFFF"/>
            </a:solidFill>
          </p:spPr>
          <p:txBody>
            <a:bodyPr wrap="square" lIns="0" tIns="0" rIns="0" bIns="0" rtlCol="0"/>
            <a:lstStyle/>
            <a:p>
              <a:endParaRPr/>
            </a:p>
          </p:txBody>
        </p:sp>
        <p:sp>
          <p:nvSpPr>
            <p:cNvPr id="27" name="object 27"/>
            <p:cNvSpPr/>
            <p:nvPr/>
          </p:nvSpPr>
          <p:spPr>
            <a:xfrm>
              <a:off x="6695338" y="5234101"/>
              <a:ext cx="2396490" cy="145415"/>
            </a:xfrm>
            <a:custGeom>
              <a:avLst/>
              <a:gdLst/>
              <a:ahLst/>
              <a:cxnLst/>
              <a:rect l="l" t="t" r="r" b="b"/>
              <a:pathLst>
                <a:path w="2396490" h="145414">
                  <a:moveTo>
                    <a:pt x="2396032" y="144945"/>
                  </a:moveTo>
                  <a:lnTo>
                    <a:pt x="2363762" y="128841"/>
                  </a:lnTo>
                  <a:lnTo>
                    <a:pt x="2359317" y="126555"/>
                  </a:lnTo>
                  <a:lnTo>
                    <a:pt x="2113648" y="0"/>
                  </a:lnTo>
                  <a:lnTo>
                    <a:pt x="2089492" y="13804"/>
                  </a:lnTo>
                  <a:lnTo>
                    <a:pt x="2308187" y="126479"/>
                  </a:lnTo>
                  <a:lnTo>
                    <a:pt x="28232" y="121945"/>
                  </a:lnTo>
                  <a:lnTo>
                    <a:pt x="40335" y="135750"/>
                  </a:lnTo>
                  <a:lnTo>
                    <a:pt x="16129" y="126555"/>
                  </a:lnTo>
                  <a:lnTo>
                    <a:pt x="0" y="140360"/>
                  </a:lnTo>
                  <a:lnTo>
                    <a:pt x="28232" y="140360"/>
                  </a:lnTo>
                  <a:lnTo>
                    <a:pt x="2351671" y="144945"/>
                  </a:lnTo>
                  <a:lnTo>
                    <a:pt x="2396032" y="144945"/>
                  </a:lnTo>
                  <a:close/>
                </a:path>
              </a:pathLst>
            </a:custGeom>
            <a:solidFill>
              <a:srgbClr val="000000"/>
            </a:solidFill>
          </p:spPr>
          <p:txBody>
            <a:bodyPr wrap="square" lIns="0" tIns="0" rIns="0" bIns="0" rtlCol="0"/>
            <a:lstStyle/>
            <a:p>
              <a:endParaRPr/>
            </a:p>
          </p:txBody>
        </p:sp>
        <p:sp>
          <p:nvSpPr>
            <p:cNvPr id="28" name="object 28"/>
            <p:cNvSpPr/>
            <p:nvPr/>
          </p:nvSpPr>
          <p:spPr>
            <a:xfrm>
              <a:off x="6711479" y="5213390"/>
              <a:ext cx="169416" cy="156453"/>
            </a:xfrm>
            <a:prstGeom prst="rect">
              <a:avLst/>
            </a:prstGeom>
            <a:blipFill>
              <a:blip r:embed="rId7" cstate="print"/>
              <a:stretch>
                <a:fillRect/>
              </a:stretch>
            </a:blipFill>
          </p:spPr>
          <p:txBody>
            <a:bodyPr wrap="square" lIns="0" tIns="0" rIns="0" bIns="0" rtlCol="0"/>
            <a:lstStyle/>
            <a:p>
              <a:endParaRPr/>
            </a:p>
          </p:txBody>
        </p:sp>
        <p:sp>
          <p:nvSpPr>
            <p:cNvPr id="29" name="object 29"/>
            <p:cNvSpPr/>
            <p:nvPr/>
          </p:nvSpPr>
          <p:spPr>
            <a:xfrm>
              <a:off x="6868796" y="5213390"/>
              <a:ext cx="1940560" cy="36830"/>
            </a:xfrm>
            <a:custGeom>
              <a:avLst/>
              <a:gdLst/>
              <a:ahLst/>
              <a:cxnLst/>
              <a:rect l="l" t="t" r="r" b="b"/>
              <a:pathLst>
                <a:path w="1940559" h="36829">
                  <a:moveTo>
                    <a:pt x="0" y="0"/>
                  </a:moveTo>
                  <a:lnTo>
                    <a:pt x="0" y="18415"/>
                  </a:lnTo>
                  <a:lnTo>
                    <a:pt x="1928117" y="36831"/>
                  </a:lnTo>
                  <a:lnTo>
                    <a:pt x="1916034" y="34509"/>
                  </a:lnTo>
                  <a:lnTo>
                    <a:pt x="1940200" y="20705"/>
                  </a:lnTo>
                  <a:lnTo>
                    <a:pt x="1928117" y="18415"/>
                  </a:lnTo>
                  <a:lnTo>
                    <a:pt x="0" y="0"/>
                  </a:lnTo>
                  <a:close/>
                </a:path>
                <a:path w="1940559" h="36829">
                  <a:moveTo>
                    <a:pt x="1932145" y="18415"/>
                  </a:moveTo>
                  <a:lnTo>
                    <a:pt x="1928117" y="18415"/>
                  </a:lnTo>
                  <a:lnTo>
                    <a:pt x="1940200" y="20705"/>
                  </a:lnTo>
                  <a:lnTo>
                    <a:pt x="1932145" y="18415"/>
                  </a:lnTo>
                  <a:close/>
                </a:path>
              </a:pathLst>
            </a:custGeom>
            <a:solidFill>
              <a:srgbClr val="000000"/>
            </a:solidFill>
          </p:spPr>
          <p:txBody>
            <a:bodyPr wrap="square" lIns="0" tIns="0" rIns="0" bIns="0" rtlCol="0"/>
            <a:lstStyle/>
            <a:p>
              <a:endParaRPr/>
            </a:p>
          </p:txBody>
        </p:sp>
        <p:sp>
          <p:nvSpPr>
            <p:cNvPr id="30" name="object 30"/>
            <p:cNvSpPr/>
            <p:nvPr/>
          </p:nvSpPr>
          <p:spPr>
            <a:xfrm>
              <a:off x="6659042" y="5148983"/>
              <a:ext cx="2323465" cy="147320"/>
            </a:xfrm>
            <a:custGeom>
              <a:avLst/>
              <a:gdLst/>
              <a:ahLst/>
              <a:cxnLst/>
              <a:rect l="l" t="t" r="r" b="b"/>
              <a:pathLst>
                <a:path w="2323465" h="147320">
                  <a:moveTo>
                    <a:pt x="145212" y="0"/>
                  </a:moveTo>
                  <a:lnTo>
                    <a:pt x="0" y="142649"/>
                  </a:lnTo>
                  <a:lnTo>
                    <a:pt x="2323422" y="147229"/>
                  </a:lnTo>
                  <a:lnTo>
                    <a:pt x="2077346" y="18415"/>
                  </a:lnTo>
                  <a:lnTo>
                    <a:pt x="145212" y="0"/>
                  </a:lnTo>
                  <a:close/>
                </a:path>
              </a:pathLst>
            </a:custGeom>
            <a:solidFill>
              <a:srgbClr val="FFFFFF"/>
            </a:solidFill>
          </p:spPr>
          <p:txBody>
            <a:bodyPr wrap="square" lIns="0" tIns="0" rIns="0" bIns="0" rtlCol="0"/>
            <a:lstStyle/>
            <a:p>
              <a:endParaRPr/>
            </a:p>
          </p:txBody>
        </p:sp>
        <p:sp>
          <p:nvSpPr>
            <p:cNvPr id="31" name="object 31"/>
            <p:cNvSpPr/>
            <p:nvPr/>
          </p:nvSpPr>
          <p:spPr>
            <a:xfrm>
              <a:off x="6630797" y="5160505"/>
              <a:ext cx="2396490" cy="145415"/>
            </a:xfrm>
            <a:custGeom>
              <a:avLst/>
              <a:gdLst/>
              <a:ahLst/>
              <a:cxnLst/>
              <a:rect l="l" t="t" r="r" b="b"/>
              <a:pathLst>
                <a:path w="2396490" h="145414">
                  <a:moveTo>
                    <a:pt x="2396020" y="144932"/>
                  </a:moveTo>
                  <a:lnTo>
                    <a:pt x="2363749" y="128816"/>
                  </a:lnTo>
                  <a:lnTo>
                    <a:pt x="2359368" y="126517"/>
                  </a:lnTo>
                  <a:lnTo>
                    <a:pt x="2117725" y="0"/>
                  </a:lnTo>
                  <a:lnTo>
                    <a:pt x="2093506" y="13804"/>
                  </a:lnTo>
                  <a:lnTo>
                    <a:pt x="2308644" y="126441"/>
                  </a:lnTo>
                  <a:lnTo>
                    <a:pt x="28244" y="121907"/>
                  </a:lnTo>
                  <a:lnTo>
                    <a:pt x="40335" y="135712"/>
                  </a:lnTo>
                  <a:lnTo>
                    <a:pt x="16129" y="126517"/>
                  </a:lnTo>
                  <a:lnTo>
                    <a:pt x="0" y="140322"/>
                  </a:lnTo>
                  <a:lnTo>
                    <a:pt x="28244" y="140322"/>
                  </a:lnTo>
                  <a:lnTo>
                    <a:pt x="2351659" y="144932"/>
                  </a:lnTo>
                  <a:lnTo>
                    <a:pt x="2396020" y="144932"/>
                  </a:lnTo>
                  <a:close/>
                </a:path>
              </a:pathLst>
            </a:custGeom>
            <a:solidFill>
              <a:srgbClr val="000000"/>
            </a:solidFill>
          </p:spPr>
          <p:txBody>
            <a:bodyPr wrap="square" lIns="0" tIns="0" rIns="0" bIns="0" rtlCol="0"/>
            <a:lstStyle/>
            <a:p>
              <a:endParaRPr/>
            </a:p>
          </p:txBody>
        </p:sp>
        <p:sp>
          <p:nvSpPr>
            <p:cNvPr id="32" name="object 32"/>
            <p:cNvSpPr/>
            <p:nvPr/>
          </p:nvSpPr>
          <p:spPr>
            <a:xfrm>
              <a:off x="6646936" y="5139759"/>
              <a:ext cx="169416" cy="156453"/>
            </a:xfrm>
            <a:prstGeom prst="rect">
              <a:avLst/>
            </a:prstGeom>
            <a:blipFill>
              <a:blip r:embed="rId8" cstate="print"/>
              <a:stretch>
                <a:fillRect/>
              </a:stretch>
            </a:blipFill>
          </p:spPr>
          <p:txBody>
            <a:bodyPr wrap="square" lIns="0" tIns="0" rIns="0" bIns="0" rtlCol="0"/>
            <a:lstStyle/>
            <a:p>
              <a:endParaRPr/>
            </a:p>
          </p:txBody>
        </p:sp>
        <p:sp>
          <p:nvSpPr>
            <p:cNvPr id="33" name="object 33"/>
            <p:cNvSpPr/>
            <p:nvPr/>
          </p:nvSpPr>
          <p:spPr>
            <a:xfrm>
              <a:off x="6804254" y="5139759"/>
              <a:ext cx="1944370" cy="36830"/>
            </a:xfrm>
            <a:custGeom>
              <a:avLst/>
              <a:gdLst/>
              <a:ahLst/>
              <a:cxnLst/>
              <a:rect l="l" t="t" r="r" b="b"/>
              <a:pathLst>
                <a:path w="1944370" h="36829">
                  <a:moveTo>
                    <a:pt x="0" y="0"/>
                  </a:moveTo>
                  <a:lnTo>
                    <a:pt x="0" y="18415"/>
                  </a:lnTo>
                  <a:lnTo>
                    <a:pt x="1932134" y="36831"/>
                  </a:lnTo>
                  <a:lnTo>
                    <a:pt x="1920051" y="34541"/>
                  </a:lnTo>
                  <a:lnTo>
                    <a:pt x="1944273" y="20737"/>
                  </a:lnTo>
                  <a:lnTo>
                    <a:pt x="1932134" y="18415"/>
                  </a:lnTo>
                  <a:lnTo>
                    <a:pt x="0" y="0"/>
                  </a:lnTo>
                  <a:close/>
                </a:path>
                <a:path w="1944370" h="36829">
                  <a:moveTo>
                    <a:pt x="1936217" y="18415"/>
                  </a:moveTo>
                  <a:lnTo>
                    <a:pt x="1932134" y="18415"/>
                  </a:lnTo>
                  <a:lnTo>
                    <a:pt x="1944273" y="20737"/>
                  </a:lnTo>
                  <a:lnTo>
                    <a:pt x="1936217" y="18415"/>
                  </a:lnTo>
                  <a:close/>
                </a:path>
              </a:pathLst>
            </a:custGeom>
            <a:solidFill>
              <a:srgbClr val="000000"/>
            </a:solidFill>
          </p:spPr>
          <p:txBody>
            <a:bodyPr wrap="square" lIns="0" tIns="0" rIns="0" bIns="0" rtlCol="0"/>
            <a:lstStyle/>
            <a:p>
              <a:endParaRPr/>
            </a:p>
          </p:txBody>
        </p:sp>
        <p:sp>
          <p:nvSpPr>
            <p:cNvPr id="34" name="object 34"/>
            <p:cNvSpPr/>
            <p:nvPr/>
          </p:nvSpPr>
          <p:spPr>
            <a:xfrm>
              <a:off x="6659042" y="5059259"/>
              <a:ext cx="2323465" cy="145415"/>
            </a:xfrm>
            <a:custGeom>
              <a:avLst/>
              <a:gdLst/>
              <a:ahLst/>
              <a:cxnLst/>
              <a:rect l="l" t="t" r="r" b="b"/>
              <a:pathLst>
                <a:path w="2323465" h="145414">
                  <a:moveTo>
                    <a:pt x="145212" y="0"/>
                  </a:moveTo>
                  <a:lnTo>
                    <a:pt x="0" y="140327"/>
                  </a:lnTo>
                  <a:lnTo>
                    <a:pt x="2323422" y="144939"/>
                  </a:lnTo>
                  <a:lnTo>
                    <a:pt x="2077346" y="18383"/>
                  </a:lnTo>
                  <a:lnTo>
                    <a:pt x="145212" y="0"/>
                  </a:lnTo>
                  <a:close/>
                </a:path>
              </a:pathLst>
            </a:custGeom>
            <a:solidFill>
              <a:srgbClr val="FFFFFF"/>
            </a:solidFill>
          </p:spPr>
          <p:txBody>
            <a:bodyPr wrap="square" lIns="0" tIns="0" rIns="0" bIns="0" rtlCol="0"/>
            <a:lstStyle/>
            <a:p>
              <a:endParaRPr/>
            </a:p>
          </p:txBody>
        </p:sp>
        <p:sp>
          <p:nvSpPr>
            <p:cNvPr id="35" name="object 35"/>
            <p:cNvSpPr/>
            <p:nvPr/>
          </p:nvSpPr>
          <p:spPr>
            <a:xfrm>
              <a:off x="6630797" y="5070741"/>
              <a:ext cx="2396490" cy="142875"/>
            </a:xfrm>
            <a:custGeom>
              <a:avLst/>
              <a:gdLst/>
              <a:ahLst/>
              <a:cxnLst/>
              <a:rect l="l" t="t" r="r" b="b"/>
              <a:pathLst>
                <a:path w="2396490" h="142875">
                  <a:moveTo>
                    <a:pt x="2396020" y="142659"/>
                  </a:moveTo>
                  <a:lnTo>
                    <a:pt x="2363749" y="126555"/>
                  </a:lnTo>
                  <a:lnTo>
                    <a:pt x="2359291" y="124269"/>
                  </a:lnTo>
                  <a:lnTo>
                    <a:pt x="2117725" y="0"/>
                  </a:lnTo>
                  <a:lnTo>
                    <a:pt x="2093506" y="13804"/>
                  </a:lnTo>
                  <a:lnTo>
                    <a:pt x="2308123" y="124193"/>
                  </a:lnTo>
                  <a:lnTo>
                    <a:pt x="28244" y="119659"/>
                  </a:lnTo>
                  <a:lnTo>
                    <a:pt x="40335" y="133464"/>
                  </a:lnTo>
                  <a:lnTo>
                    <a:pt x="16129" y="124269"/>
                  </a:lnTo>
                  <a:lnTo>
                    <a:pt x="0" y="138074"/>
                  </a:lnTo>
                  <a:lnTo>
                    <a:pt x="28244" y="138074"/>
                  </a:lnTo>
                  <a:lnTo>
                    <a:pt x="2351659" y="142659"/>
                  </a:lnTo>
                  <a:lnTo>
                    <a:pt x="2396020" y="142659"/>
                  </a:lnTo>
                  <a:close/>
                </a:path>
              </a:pathLst>
            </a:custGeom>
            <a:solidFill>
              <a:srgbClr val="000000"/>
            </a:solidFill>
          </p:spPr>
          <p:txBody>
            <a:bodyPr wrap="square" lIns="0" tIns="0" rIns="0" bIns="0" rtlCol="0"/>
            <a:lstStyle/>
            <a:p>
              <a:endParaRPr/>
            </a:p>
          </p:txBody>
        </p:sp>
        <p:sp>
          <p:nvSpPr>
            <p:cNvPr id="36" name="object 36"/>
            <p:cNvSpPr/>
            <p:nvPr/>
          </p:nvSpPr>
          <p:spPr>
            <a:xfrm>
              <a:off x="6646936" y="5050035"/>
              <a:ext cx="169416" cy="154163"/>
            </a:xfrm>
            <a:prstGeom prst="rect">
              <a:avLst/>
            </a:prstGeom>
            <a:blipFill>
              <a:blip r:embed="rId9" cstate="print"/>
              <a:stretch>
                <a:fillRect/>
              </a:stretch>
            </a:blipFill>
          </p:spPr>
          <p:txBody>
            <a:bodyPr wrap="square" lIns="0" tIns="0" rIns="0" bIns="0" rtlCol="0"/>
            <a:lstStyle/>
            <a:p>
              <a:endParaRPr/>
            </a:p>
          </p:txBody>
        </p:sp>
        <p:sp>
          <p:nvSpPr>
            <p:cNvPr id="37" name="object 37"/>
            <p:cNvSpPr/>
            <p:nvPr/>
          </p:nvSpPr>
          <p:spPr>
            <a:xfrm>
              <a:off x="6804254" y="5050035"/>
              <a:ext cx="1944370" cy="36830"/>
            </a:xfrm>
            <a:custGeom>
              <a:avLst/>
              <a:gdLst/>
              <a:ahLst/>
              <a:cxnLst/>
              <a:rect l="l" t="t" r="r" b="b"/>
              <a:pathLst>
                <a:path w="1944370" h="36829">
                  <a:moveTo>
                    <a:pt x="0" y="0"/>
                  </a:moveTo>
                  <a:lnTo>
                    <a:pt x="0" y="18415"/>
                  </a:lnTo>
                  <a:lnTo>
                    <a:pt x="1932134" y="36831"/>
                  </a:lnTo>
                  <a:lnTo>
                    <a:pt x="1920051" y="34509"/>
                  </a:lnTo>
                  <a:lnTo>
                    <a:pt x="1944273" y="20705"/>
                  </a:lnTo>
                  <a:lnTo>
                    <a:pt x="1932134" y="18415"/>
                  </a:lnTo>
                  <a:lnTo>
                    <a:pt x="0" y="0"/>
                  </a:lnTo>
                  <a:close/>
                </a:path>
                <a:path w="1944370" h="36829">
                  <a:moveTo>
                    <a:pt x="1936217" y="18415"/>
                  </a:moveTo>
                  <a:lnTo>
                    <a:pt x="1932134" y="18415"/>
                  </a:lnTo>
                  <a:lnTo>
                    <a:pt x="1944273" y="20705"/>
                  </a:lnTo>
                  <a:lnTo>
                    <a:pt x="1936217" y="18415"/>
                  </a:lnTo>
                  <a:close/>
                </a:path>
              </a:pathLst>
            </a:custGeom>
            <a:solidFill>
              <a:srgbClr val="000000"/>
            </a:solidFill>
          </p:spPr>
          <p:txBody>
            <a:bodyPr wrap="square" lIns="0" tIns="0" rIns="0" bIns="0" rtlCol="0"/>
            <a:lstStyle/>
            <a:p>
              <a:endParaRPr/>
            </a:p>
          </p:txBody>
        </p:sp>
        <p:sp>
          <p:nvSpPr>
            <p:cNvPr id="38" name="object 38"/>
            <p:cNvSpPr/>
            <p:nvPr/>
          </p:nvSpPr>
          <p:spPr>
            <a:xfrm>
              <a:off x="6675174" y="4967212"/>
              <a:ext cx="2323465" cy="145415"/>
            </a:xfrm>
            <a:custGeom>
              <a:avLst/>
              <a:gdLst/>
              <a:ahLst/>
              <a:cxnLst/>
              <a:rect l="l" t="t" r="r" b="b"/>
              <a:pathLst>
                <a:path w="2323465" h="145414">
                  <a:moveTo>
                    <a:pt x="145212" y="0"/>
                  </a:moveTo>
                  <a:lnTo>
                    <a:pt x="0" y="140359"/>
                  </a:lnTo>
                  <a:lnTo>
                    <a:pt x="2323455" y="144939"/>
                  </a:lnTo>
                  <a:lnTo>
                    <a:pt x="2077379" y="18415"/>
                  </a:lnTo>
                  <a:lnTo>
                    <a:pt x="145212" y="0"/>
                  </a:lnTo>
                  <a:close/>
                </a:path>
              </a:pathLst>
            </a:custGeom>
            <a:solidFill>
              <a:srgbClr val="FFFFFF"/>
            </a:solidFill>
          </p:spPr>
          <p:txBody>
            <a:bodyPr wrap="square" lIns="0" tIns="0" rIns="0" bIns="0" rtlCol="0"/>
            <a:lstStyle/>
            <a:p>
              <a:endParaRPr/>
            </a:p>
          </p:txBody>
        </p:sp>
        <p:sp>
          <p:nvSpPr>
            <p:cNvPr id="39" name="object 39"/>
            <p:cNvSpPr/>
            <p:nvPr/>
          </p:nvSpPr>
          <p:spPr>
            <a:xfrm>
              <a:off x="6646926" y="4978730"/>
              <a:ext cx="2396490" cy="142875"/>
            </a:xfrm>
            <a:custGeom>
              <a:avLst/>
              <a:gdLst/>
              <a:ahLst/>
              <a:cxnLst/>
              <a:rect l="l" t="t" r="r" b="b"/>
              <a:pathLst>
                <a:path w="2396490" h="142875">
                  <a:moveTo>
                    <a:pt x="2396058" y="142646"/>
                  </a:moveTo>
                  <a:lnTo>
                    <a:pt x="2363774" y="126530"/>
                  </a:lnTo>
                  <a:lnTo>
                    <a:pt x="2359329" y="124231"/>
                  </a:lnTo>
                  <a:lnTo>
                    <a:pt x="2117699" y="0"/>
                  </a:lnTo>
                  <a:lnTo>
                    <a:pt x="2093544" y="13804"/>
                  </a:lnTo>
                  <a:lnTo>
                    <a:pt x="2308072" y="124155"/>
                  </a:lnTo>
                  <a:lnTo>
                    <a:pt x="28244" y="119621"/>
                  </a:lnTo>
                  <a:lnTo>
                    <a:pt x="40347" y="133426"/>
                  </a:lnTo>
                  <a:lnTo>
                    <a:pt x="16141" y="124231"/>
                  </a:lnTo>
                  <a:lnTo>
                    <a:pt x="0" y="138036"/>
                  </a:lnTo>
                  <a:lnTo>
                    <a:pt x="28244" y="138036"/>
                  </a:lnTo>
                  <a:lnTo>
                    <a:pt x="2351697" y="142646"/>
                  </a:lnTo>
                  <a:lnTo>
                    <a:pt x="2396058" y="142646"/>
                  </a:lnTo>
                  <a:close/>
                </a:path>
              </a:pathLst>
            </a:custGeom>
            <a:solidFill>
              <a:srgbClr val="000000"/>
            </a:solidFill>
          </p:spPr>
          <p:txBody>
            <a:bodyPr wrap="square" lIns="0" tIns="0" rIns="0" bIns="0" rtlCol="0"/>
            <a:lstStyle/>
            <a:p>
              <a:endParaRPr/>
            </a:p>
          </p:txBody>
        </p:sp>
        <p:sp>
          <p:nvSpPr>
            <p:cNvPr id="40" name="object 40"/>
            <p:cNvSpPr/>
            <p:nvPr/>
          </p:nvSpPr>
          <p:spPr>
            <a:xfrm>
              <a:off x="6663075" y="4958020"/>
              <a:ext cx="169416" cy="154131"/>
            </a:xfrm>
            <a:prstGeom prst="rect">
              <a:avLst/>
            </a:prstGeom>
            <a:blipFill>
              <a:blip r:embed="rId10" cstate="print"/>
              <a:stretch>
                <a:fillRect/>
              </a:stretch>
            </a:blipFill>
          </p:spPr>
          <p:txBody>
            <a:bodyPr wrap="square" lIns="0" tIns="0" rIns="0" bIns="0" rtlCol="0"/>
            <a:lstStyle/>
            <a:p>
              <a:endParaRPr/>
            </a:p>
          </p:txBody>
        </p:sp>
        <p:sp>
          <p:nvSpPr>
            <p:cNvPr id="41" name="object 41"/>
            <p:cNvSpPr/>
            <p:nvPr/>
          </p:nvSpPr>
          <p:spPr>
            <a:xfrm>
              <a:off x="6820387" y="4958020"/>
              <a:ext cx="1944370" cy="36830"/>
            </a:xfrm>
            <a:custGeom>
              <a:avLst/>
              <a:gdLst/>
              <a:ahLst/>
              <a:cxnLst/>
              <a:rect l="l" t="t" r="r" b="b"/>
              <a:pathLst>
                <a:path w="1944370" h="36829">
                  <a:moveTo>
                    <a:pt x="0" y="0"/>
                  </a:moveTo>
                  <a:lnTo>
                    <a:pt x="0" y="18415"/>
                  </a:lnTo>
                  <a:lnTo>
                    <a:pt x="1932167" y="36799"/>
                  </a:lnTo>
                  <a:lnTo>
                    <a:pt x="1920084" y="34509"/>
                  </a:lnTo>
                  <a:lnTo>
                    <a:pt x="1944250" y="20705"/>
                  </a:lnTo>
                  <a:lnTo>
                    <a:pt x="1932167" y="18415"/>
                  </a:lnTo>
                  <a:lnTo>
                    <a:pt x="0" y="0"/>
                  </a:lnTo>
                  <a:close/>
                </a:path>
                <a:path w="1944370" h="36829">
                  <a:moveTo>
                    <a:pt x="1936195" y="18415"/>
                  </a:moveTo>
                  <a:lnTo>
                    <a:pt x="1932167" y="18415"/>
                  </a:lnTo>
                  <a:lnTo>
                    <a:pt x="1944250" y="20705"/>
                  </a:lnTo>
                  <a:lnTo>
                    <a:pt x="1936195" y="18415"/>
                  </a:lnTo>
                  <a:close/>
                </a:path>
              </a:pathLst>
            </a:custGeom>
            <a:solidFill>
              <a:srgbClr val="000000"/>
            </a:solidFill>
          </p:spPr>
          <p:txBody>
            <a:bodyPr wrap="square" lIns="0" tIns="0" rIns="0" bIns="0" rtlCol="0"/>
            <a:lstStyle/>
            <a:p>
              <a:endParaRPr/>
            </a:p>
          </p:txBody>
        </p:sp>
        <p:sp>
          <p:nvSpPr>
            <p:cNvPr id="42" name="object 42"/>
            <p:cNvSpPr/>
            <p:nvPr/>
          </p:nvSpPr>
          <p:spPr>
            <a:xfrm>
              <a:off x="6614671" y="4868296"/>
              <a:ext cx="2323465" cy="145415"/>
            </a:xfrm>
            <a:custGeom>
              <a:avLst/>
              <a:gdLst/>
              <a:ahLst/>
              <a:cxnLst/>
              <a:rect l="l" t="t" r="r" b="b"/>
              <a:pathLst>
                <a:path w="2323465" h="145414">
                  <a:moveTo>
                    <a:pt x="145212" y="0"/>
                  </a:moveTo>
                  <a:lnTo>
                    <a:pt x="0" y="140327"/>
                  </a:lnTo>
                  <a:lnTo>
                    <a:pt x="2323433" y="144939"/>
                  </a:lnTo>
                  <a:lnTo>
                    <a:pt x="2077357" y="18383"/>
                  </a:lnTo>
                  <a:lnTo>
                    <a:pt x="145212" y="0"/>
                  </a:lnTo>
                  <a:close/>
                </a:path>
              </a:pathLst>
            </a:custGeom>
            <a:solidFill>
              <a:srgbClr val="FFFFFF"/>
            </a:solidFill>
          </p:spPr>
          <p:txBody>
            <a:bodyPr wrap="square" lIns="0" tIns="0" rIns="0" bIns="0" rtlCol="0"/>
            <a:lstStyle/>
            <a:p>
              <a:endParaRPr/>
            </a:p>
          </p:txBody>
        </p:sp>
        <p:sp>
          <p:nvSpPr>
            <p:cNvPr id="43" name="object 43"/>
            <p:cNvSpPr/>
            <p:nvPr/>
          </p:nvSpPr>
          <p:spPr>
            <a:xfrm>
              <a:off x="6586423" y="4879784"/>
              <a:ext cx="2396490" cy="142875"/>
            </a:xfrm>
            <a:custGeom>
              <a:avLst/>
              <a:gdLst/>
              <a:ahLst/>
              <a:cxnLst/>
              <a:rect l="l" t="t" r="r" b="b"/>
              <a:pathLst>
                <a:path w="2396490" h="142875">
                  <a:moveTo>
                    <a:pt x="2396032" y="142646"/>
                  </a:moveTo>
                  <a:lnTo>
                    <a:pt x="2363762" y="126555"/>
                  </a:lnTo>
                  <a:lnTo>
                    <a:pt x="2359304" y="124269"/>
                  </a:lnTo>
                  <a:lnTo>
                    <a:pt x="2117737" y="0"/>
                  </a:lnTo>
                  <a:lnTo>
                    <a:pt x="2093518" y="13804"/>
                  </a:lnTo>
                  <a:lnTo>
                    <a:pt x="2308136" y="124193"/>
                  </a:lnTo>
                  <a:lnTo>
                    <a:pt x="28244" y="119659"/>
                  </a:lnTo>
                  <a:lnTo>
                    <a:pt x="40335" y="133451"/>
                  </a:lnTo>
                  <a:lnTo>
                    <a:pt x="16141" y="124269"/>
                  </a:lnTo>
                  <a:lnTo>
                    <a:pt x="0" y="138074"/>
                  </a:lnTo>
                  <a:lnTo>
                    <a:pt x="28244" y="138074"/>
                  </a:lnTo>
                  <a:lnTo>
                    <a:pt x="2351671" y="142646"/>
                  </a:lnTo>
                  <a:lnTo>
                    <a:pt x="2396032" y="142646"/>
                  </a:lnTo>
                  <a:close/>
                </a:path>
              </a:pathLst>
            </a:custGeom>
            <a:solidFill>
              <a:srgbClr val="000000"/>
            </a:solidFill>
          </p:spPr>
          <p:txBody>
            <a:bodyPr wrap="square" lIns="0" tIns="0" rIns="0" bIns="0" rtlCol="0"/>
            <a:lstStyle/>
            <a:p>
              <a:endParaRPr/>
            </a:p>
          </p:txBody>
        </p:sp>
        <p:sp>
          <p:nvSpPr>
            <p:cNvPr id="44" name="object 44"/>
            <p:cNvSpPr/>
            <p:nvPr/>
          </p:nvSpPr>
          <p:spPr>
            <a:xfrm>
              <a:off x="6602567" y="4859072"/>
              <a:ext cx="169415" cy="154163"/>
            </a:xfrm>
            <a:prstGeom prst="rect">
              <a:avLst/>
            </a:prstGeom>
            <a:blipFill>
              <a:blip r:embed="rId11" cstate="print"/>
              <a:stretch>
                <a:fillRect/>
              </a:stretch>
            </a:blipFill>
          </p:spPr>
          <p:txBody>
            <a:bodyPr wrap="square" lIns="0" tIns="0" rIns="0" bIns="0" rtlCol="0"/>
            <a:lstStyle/>
            <a:p>
              <a:endParaRPr/>
            </a:p>
          </p:txBody>
        </p:sp>
        <p:sp>
          <p:nvSpPr>
            <p:cNvPr id="45" name="object 45"/>
            <p:cNvSpPr/>
            <p:nvPr/>
          </p:nvSpPr>
          <p:spPr>
            <a:xfrm>
              <a:off x="6759883" y="4859072"/>
              <a:ext cx="1944370" cy="36830"/>
            </a:xfrm>
            <a:custGeom>
              <a:avLst/>
              <a:gdLst/>
              <a:ahLst/>
              <a:cxnLst/>
              <a:rect l="l" t="t" r="r" b="b"/>
              <a:pathLst>
                <a:path w="1944370" h="36829">
                  <a:moveTo>
                    <a:pt x="0" y="0"/>
                  </a:moveTo>
                  <a:lnTo>
                    <a:pt x="0" y="18415"/>
                  </a:lnTo>
                  <a:lnTo>
                    <a:pt x="1932145" y="36831"/>
                  </a:lnTo>
                  <a:lnTo>
                    <a:pt x="1920062" y="34509"/>
                  </a:lnTo>
                  <a:lnTo>
                    <a:pt x="1944284" y="20705"/>
                  </a:lnTo>
                  <a:lnTo>
                    <a:pt x="1932145" y="18415"/>
                  </a:lnTo>
                  <a:lnTo>
                    <a:pt x="0" y="0"/>
                  </a:lnTo>
                  <a:close/>
                </a:path>
                <a:path w="1944370" h="36829">
                  <a:moveTo>
                    <a:pt x="1936173" y="18415"/>
                  </a:moveTo>
                  <a:lnTo>
                    <a:pt x="1932145" y="18415"/>
                  </a:lnTo>
                  <a:lnTo>
                    <a:pt x="1944284" y="20705"/>
                  </a:lnTo>
                  <a:lnTo>
                    <a:pt x="1936173" y="18415"/>
                  </a:lnTo>
                  <a:close/>
                </a:path>
              </a:pathLst>
            </a:custGeom>
            <a:solidFill>
              <a:srgbClr val="000000"/>
            </a:solidFill>
          </p:spPr>
          <p:txBody>
            <a:bodyPr wrap="square" lIns="0" tIns="0" rIns="0" bIns="0" rtlCol="0"/>
            <a:lstStyle/>
            <a:p>
              <a:endParaRPr/>
            </a:p>
          </p:txBody>
        </p:sp>
        <p:sp>
          <p:nvSpPr>
            <p:cNvPr id="46" name="object 46"/>
            <p:cNvSpPr/>
            <p:nvPr/>
          </p:nvSpPr>
          <p:spPr>
            <a:xfrm>
              <a:off x="6606600" y="4840688"/>
              <a:ext cx="2323465" cy="145415"/>
            </a:xfrm>
            <a:custGeom>
              <a:avLst/>
              <a:gdLst/>
              <a:ahLst/>
              <a:cxnLst/>
              <a:rect l="l" t="t" r="r" b="b"/>
              <a:pathLst>
                <a:path w="2323465" h="145414">
                  <a:moveTo>
                    <a:pt x="145216" y="0"/>
                  </a:moveTo>
                  <a:lnTo>
                    <a:pt x="0" y="140327"/>
                  </a:lnTo>
                  <a:lnTo>
                    <a:pt x="2323448" y="144939"/>
                  </a:lnTo>
                  <a:lnTo>
                    <a:pt x="2077372" y="18383"/>
                  </a:lnTo>
                  <a:lnTo>
                    <a:pt x="145216" y="0"/>
                  </a:lnTo>
                  <a:close/>
                </a:path>
              </a:pathLst>
            </a:custGeom>
            <a:solidFill>
              <a:srgbClr val="FFFFFF"/>
            </a:solidFill>
          </p:spPr>
          <p:txBody>
            <a:bodyPr wrap="square" lIns="0" tIns="0" rIns="0" bIns="0" rtlCol="0"/>
            <a:lstStyle/>
            <a:p>
              <a:endParaRPr/>
            </a:p>
          </p:txBody>
        </p:sp>
        <p:sp>
          <p:nvSpPr>
            <p:cNvPr id="47" name="object 47"/>
            <p:cNvSpPr/>
            <p:nvPr/>
          </p:nvSpPr>
          <p:spPr>
            <a:xfrm>
              <a:off x="6578358" y="4852174"/>
              <a:ext cx="2396490" cy="142875"/>
            </a:xfrm>
            <a:custGeom>
              <a:avLst/>
              <a:gdLst/>
              <a:ahLst/>
              <a:cxnLst/>
              <a:rect l="l" t="t" r="r" b="b"/>
              <a:pathLst>
                <a:path w="2396490" h="142875">
                  <a:moveTo>
                    <a:pt x="2396045" y="142646"/>
                  </a:moveTo>
                  <a:lnTo>
                    <a:pt x="2363762" y="126555"/>
                  </a:lnTo>
                  <a:lnTo>
                    <a:pt x="2359317" y="124269"/>
                  </a:lnTo>
                  <a:lnTo>
                    <a:pt x="2117687" y="0"/>
                  </a:lnTo>
                  <a:lnTo>
                    <a:pt x="2093531" y="13804"/>
                  </a:lnTo>
                  <a:lnTo>
                    <a:pt x="2308085" y="124193"/>
                  </a:lnTo>
                  <a:lnTo>
                    <a:pt x="28232" y="119659"/>
                  </a:lnTo>
                  <a:lnTo>
                    <a:pt x="40335" y="133464"/>
                  </a:lnTo>
                  <a:lnTo>
                    <a:pt x="16129" y="124269"/>
                  </a:lnTo>
                  <a:lnTo>
                    <a:pt x="0" y="138074"/>
                  </a:lnTo>
                  <a:lnTo>
                    <a:pt x="28232" y="138074"/>
                  </a:lnTo>
                  <a:lnTo>
                    <a:pt x="2351684" y="142646"/>
                  </a:lnTo>
                  <a:lnTo>
                    <a:pt x="2396045" y="142646"/>
                  </a:lnTo>
                  <a:close/>
                </a:path>
              </a:pathLst>
            </a:custGeom>
            <a:solidFill>
              <a:srgbClr val="000000"/>
            </a:solidFill>
          </p:spPr>
          <p:txBody>
            <a:bodyPr wrap="square" lIns="0" tIns="0" rIns="0" bIns="0" rtlCol="0"/>
            <a:lstStyle/>
            <a:p>
              <a:endParaRPr/>
            </a:p>
          </p:txBody>
        </p:sp>
        <p:sp>
          <p:nvSpPr>
            <p:cNvPr id="48" name="object 48"/>
            <p:cNvSpPr/>
            <p:nvPr/>
          </p:nvSpPr>
          <p:spPr>
            <a:xfrm>
              <a:off x="6594499" y="4831464"/>
              <a:ext cx="169416" cy="154163"/>
            </a:xfrm>
            <a:prstGeom prst="rect">
              <a:avLst/>
            </a:prstGeom>
            <a:blipFill>
              <a:blip r:embed="rId9" cstate="print"/>
              <a:stretch>
                <a:fillRect/>
              </a:stretch>
            </a:blipFill>
          </p:spPr>
          <p:txBody>
            <a:bodyPr wrap="square" lIns="0" tIns="0" rIns="0" bIns="0" rtlCol="0"/>
            <a:lstStyle/>
            <a:p>
              <a:endParaRPr/>
            </a:p>
          </p:txBody>
        </p:sp>
        <p:sp>
          <p:nvSpPr>
            <p:cNvPr id="49" name="object 49"/>
            <p:cNvSpPr/>
            <p:nvPr/>
          </p:nvSpPr>
          <p:spPr>
            <a:xfrm>
              <a:off x="6751817" y="4831464"/>
              <a:ext cx="1944370" cy="36830"/>
            </a:xfrm>
            <a:custGeom>
              <a:avLst/>
              <a:gdLst/>
              <a:ahLst/>
              <a:cxnLst/>
              <a:rect l="l" t="t" r="r" b="b"/>
              <a:pathLst>
                <a:path w="1944370" h="36829">
                  <a:moveTo>
                    <a:pt x="0" y="0"/>
                  </a:moveTo>
                  <a:lnTo>
                    <a:pt x="0" y="18415"/>
                  </a:lnTo>
                  <a:lnTo>
                    <a:pt x="1932156" y="36831"/>
                  </a:lnTo>
                  <a:lnTo>
                    <a:pt x="1920073" y="34509"/>
                  </a:lnTo>
                  <a:lnTo>
                    <a:pt x="1944239" y="20705"/>
                  </a:lnTo>
                  <a:lnTo>
                    <a:pt x="1932156" y="18415"/>
                  </a:lnTo>
                  <a:lnTo>
                    <a:pt x="0" y="0"/>
                  </a:lnTo>
                  <a:close/>
                </a:path>
                <a:path w="1944370" h="36829">
                  <a:moveTo>
                    <a:pt x="1936184" y="18415"/>
                  </a:moveTo>
                  <a:lnTo>
                    <a:pt x="1932156" y="18415"/>
                  </a:lnTo>
                  <a:lnTo>
                    <a:pt x="1944239" y="20705"/>
                  </a:lnTo>
                  <a:lnTo>
                    <a:pt x="1936184" y="18415"/>
                  </a:lnTo>
                  <a:close/>
                </a:path>
              </a:pathLst>
            </a:custGeom>
            <a:solidFill>
              <a:srgbClr val="000000"/>
            </a:solidFill>
          </p:spPr>
          <p:txBody>
            <a:bodyPr wrap="square" lIns="0" tIns="0" rIns="0" bIns="0" rtlCol="0"/>
            <a:lstStyle/>
            <a:p>
              <a:endParaRPr/>
            </a:p>
          </p:txBody>
        </p:sp>
        <p:sp>
          <p:nvSpPr>
            <p:cNvPr id="50" name="object 50"/>
            <p:cNvSpPr/>
            <p:nvPr/>
          </p:nvSpPr>
          <p:spPr>
            <a:xfrm>
              <a:off x="6578365" y="4792375"/>
              <a:ext cx="2323465" cy="145415"/>
            </a:xfrm>
            <a:custGeom>
              <a:avLst/>
              <a:gdLst/>
              <a:ahLst/>
              <a:cxnLst/>
              <a:rect l="l" t="t" r="r" b="b"/>
              <a:pathLst>
                <a:path w="2323465" h="145414">
                  <a:moveTo>
                    <a:pt x="145213" y="0"/>
                  </a:moveTo>
                  <a:lnTo>
                    <a:pt x="0" y="140327"/>
                  </a:lnTo>
                  <a:lnTo>
                    <a:pt x="2323435" y="144939"/>
                  </a:lnTo>
                  <a:lnTo>
                    <a:pt x="2077359" y="18383"/>
                  </a:lnTo>
                  <a:lnTo>
                    <a:pt x="145213" y="0"/>
                  </a:lnTo>
                  <a:close/>
                </a:path>
              </a:pathLst>
            </a:custGeom>
            <a:solidFill>
              <a:srgbClr val="FFFFFF"/>
            </a:solidFill>
          </p:spPr>
          <p:txBody>
            <a:bodyPr wrap="square" lIns="0" tIns="0" rIns="0" bIns="0" rtlCol="0"/>
            <a:lstStyle/>
            <a:p>
              <a:endParaRPr/>
            </a:p>
          </p:txBody>
        </p:sp>
        <p:sp>
          <p:nvSpPr>
            <p:cNvPr id="51" name="object 51"/>
            <p:cNvSpPr/>
            <p:nvPr/>
          </p:nvSpPr>
          <p:spPr>
            <a:xfrm>
              <a:off x="6553200" y="4803863"/>
              <a:ext cx="2393315" cy="142875"/>
            </a:xfrm>
            <a:custGeom>
              <a:avLst/>
              <a:gdLst/>
              <a:ahLst/>
              <a:cxnLst/>
              <a:rect l="l" t="t" r="r" b="b"/>
              <a:pathLst>
                <a:path w="2393315" h="142875">
                  <a:moveTo>
                    <a:pt x="2392959" y="142646"/>
                  </a:moveTo>
                  <a:lnTo>
                    <a:pt x="2360676" y="126555"/>
                  </a:lnTo>
                  <a:lnTo>
                    <a:pt x="2356231" y="124269"/>
                  </a:lnTo>
                  <a:lnTo>
                    <a:pt x="2114651" y="0"/>
                  </a:lnTo>
                  <a:lnTo>
                    <a:pt x="2090432" y="13804"/>
                  </a:lnTo>
                  <a:lnTo>
                    <a:pt x="2305050" y="124193"/>
                  </a:lnTo>
                  <a:lnTo>
                    <a:pt x="25158" y="119659"/>
                  </a:lnTo>
                  <a:lnTo>
                    <a:pt x="37261" y="133451"/>
                  </a:lnTo>
                  <a:lnTo>
                    <a:pt x="13055" y="124269"/>
                  </a:lnTo>
                  <a:lnTo>
                    <a:pt x="0" y="135445"/>
                  </a:lnTo>
                  <a:lnTo>
                    <a:pt x="0" y="138074"/>
                  </a:lnTo>
                  <a:lnTo>
                    <a:pt x="25158" y="138074"/>
                  </a:lnTo>
                  <a:lnTo>
                    <a:pt x="2348598" y="142646"/>
                  </a:lnTo>
                  <a:lnTo>
                    <a:pt x="2392959" y="142646"/>
                  </a:lnTo>
                  <a:close/>
                </a:path>
              </a:pathLst>
            </a:custGeom>
            <a:solidFill>
              <a:srgbClr val="000000"/>
            </a:solidFill>
          </p:spPr>
          <p:txBody>
            <a:bodyPr wrap="square" lIns="0" tIns="0" rIns="0" bIns="0" rtlCol="0"/>
            <a:lstStyle/>
            <a:p>
              <a:endParaRPr/>
            </a:p>
          </p:txBody>
        </p:sp>
        <p:sp>
          <p:nvSpPr>
            <p:cNvPr id="52" name="object 52"/>
            <p:cNvSpPr/>
            <p:nvPr/>
          </p:nvSpPr>
          <p:spPr>
            <a:xfrm>
              <a:off x="6566263" y="4783151"/>
              <a:ext cx="169414" cy="154163"/>
            </a:xfrm>
            <a:prstGeom prst="rect">
              <a:avLst/>
            </a:prstGeom>
            <a:blipFill>
              <a:blip r:embed="rId9" cstate="print"/>
              <a:stretch>
                <a:fillRect/>
              </a:stretch>
            </a:blipFill>
          </p:spPr>
          <p:txBody>
            <a:bodyPr wrap="square" lIns="0" tIns="0" rIns="0" bIns="0" rtlCol="0"/>
            <a:lstStyle/>
            <a:p>
              <a:endParaRPr/>
            </a:p>
          </p:txBody>
        </p:sp>
        <p:sp>
          <p:nvSpPr>
            <p:cNvPr id="53" name="object 53"/>
            <p:cNvSpPr/>
            <p:nvPr/>
          </p:nvSpPr>
          <p:spPr>
            <a:xfrm>
              <a:off x="6723579" y="4783151"/>
              <a:ext cx="1944370" cy="36830"/>
            </a:xfrm>
            <a:custGeom>
              <a:avLst/>
              <a:gdLst/>
              <a:ahLst/>
              <a:cxnLst/>
              <a:rect l="l" t="t" r="r" b="b"/>
              <a:pathLst>
                <a:path w="1944370" h="36829">
                  <a:moveTo>
                    <a:pt x="0" y="0"/>
                  </a:moveTo>
                  <a:lnTo>
                    <a:pt x="0" y="18415"/>
                  </a:lnTo>
                  <a:lnTo>
                    <a:pt x="1932145" y="36831"/>
                  </a:lnTo>
                  <a:lnTo>
                    <a:pt x="1920062" y="34509"/>
                  </a:lnTo>
                  <a:lnTo>
                    <a:pt x="1944284" y="20705"/>
                  </a:lnTo>
                  <a:lnTo>
                    <a:pt x="1932145" y="18415"/>
                  </a:lnTo>
                  <a:lnTo>
                    <a:pt x="0" y="0"/>
                  </a:lnTo>
                  <a:close/>
                </a:path>
                <a:path w="1944370" h="36829">
                  <a:moveTo>
                    <a:pt x="1936173" y="18415"/>
                  </a:moveTo>
                  <a:lnTo>
                    <a:pt x="1932145" y="18415"/>
                  </a:lnTo>
                  <a:lnTo>
                    <a:pt x="1944284" y="20705"/>
                  </a:lnTo>
                  <a:lnTo>
                    <a:pt x="1936173" y="18415"/>
                  </a:lnTo>
                  <a:close/>
                </a:path>
              </a:pathLst>
            </a:custGeom>
            <a:solidFill>
              <a:srgbClr val="000000"/>
            </a:solidFill>
          </p:spPr>
          <p:txBody>
            <a:bodyPr wrap="square" lIns="0" tIns="0" rIns="0" bIns="0" rtlCol="0"/>
            <a:lstStyle/>
            <a:p>
              <a:endParaRPr/>
            </a:p>
          </p:txBody>
        </p:sp>
        <p:sp>
          <p:nvSpPr>
            <p:cNvPr id="54" name="object 54"/>
            <p:cNvSpPr/>
            <p:nvPr/>
          </p:nvSpPr>
          <p:spPr>
            <a:xfrm>
              <a:off x="6626770" y="4739450"/>
              <a:ext cx="2323465" cy="145415"/>
            </a:xfrm>
            <a:custGeom>
              <a:avLst/>
              <a:gdLst/>
              <a:ahLst/>
              <a:cxnLst/>
              <a:rect l="l" t="t" r="r" b="b"/>
              <a:pathLst>
                <a:path w="2323465" h="145414">
                  <a:moveTo>
                    <a:pt x="145212" y="0"/>
                  </a:moveTo>
                  <a:lnTo>
                    <a:pt x="0" y="140327"/>
                  </a:lnTo>
                  <a:lnTo>
                    <a:pt x="2323416" y="144939"/>
                  </a:lnTo>
                  <a:lnTo>
                    <a:pt x="2077396" y="18415"/>
                  </a:lnTo>
                  <a:lnTo>
                    <a:pt x="145212" y="0"/>
                  </a:lnTo>
                  <a:close/>
                </a:path>
              </a:pathLst>
            </a:custGeom>
            <a:solidFill>
              <a:srgbClr val="FFFFFF"/>
            </a:solidFill>
          </p:spPr>
          <p:txBody>
            <a:bodyPr wrap="square" lIns="0" tIns="0" rIns="0" bIns="0" rtlCol="0"/>
            <a:lstStyle/>
            <a:p>
              <a:endParaRPr/>
            </a:p>
          </p:txBody>
        </p:sp>
        <p:sp>
          <p:nvSpPr>
            <p:cNvPr id="55" name="object 55"/>
            <p:cNvSpPr/>
            <p:nvPr/>
          </p:nvSpPr>
          <p:spPr>
            <a:xfrm>
              <a:off x="6598526" y="4750968"/>
              <a:ext cx="2396490" cy="142875"/>
            </a:xfrm>
            <a:custGeom>
              <a:avLst/>
              <a:gdLst/>
              <a:ahLst/>
              <a:cxnLst/>
              <a:rect l="l" t="t" r="r" b="b"/>
              <a:pathLst>
                <a:path w="2396490" h="142875">
                  <a:moveTo>
                    <a:pt x="2396020" y="142621"/>
                  </a:moveTo>
                  <a:lnTo>
                    <a:pt x="2363787" y="126530"/>
                  </a:lnTo>
                  <a:lnTo>
                    <a:pt x="2359342" y="124231"/>
                  </a:lnTo>
                  <a:lnTo>
                    <a:pt x="2117712" y="0"/>
                  </a:lnTo>
                  <a:lnTo>
                    <a:pt x="2093493" y="13804"/>
                  </a:lnTo>
                  <a:lnTo>
                    <a:pt x="2308072" y="124155"/>
                  </a:lnTo>
                  <a:lnTo>
                    <a:pt x="28232" y="119621"/>
                  </a:lnTo>
                  <a:lnTo>
                    <a:pt x="40335" y="133426"/>
                  </a:lnTo>
                  <a:lnTo>
                    <a:pt x="16141" y="124231"/>
                  </a:lnTo>
                  <a:lnTo>
                    <a:pt x="0" y="138036"/>
                  </a:lnTo>
                  <a:lnTo>
                    <a:pt x="28232" y="138036"/>
                  </a:lnTo>
                  <a:lnTo>
                    <a:pt x="2351659" y="142621"/>
                  </a:lnTo>
                  <a:lnTo>
                    <a:pt x="2396020" y="142621"/>
                  </a:lnTo>
                  <a:close/>
                </a:path>
              </a:pathLst>
            </a:custGeom>
            <a:solidFill>
              <a:srgbClr val="000000"/>
            </a:solidFill>
          </p:spPr>
          <p:txBody>
            <a:bodyPr wrap="square" lIns="0" tIns="0" rIns="0" bIns="0" rtlCol="0"/>
            <a:lstStyle/>
            <a:p>
              <a:endParaRPr/>
            </a:p>
          </p:txBody>
        </p:sp>
        <p:sp>
          <p:nvSpPr>
            <p:cNvPr id="56" name="object 56"/>
            <p:cNvSpPr/>
            <p:nvPr/>
          </p:nvSpPr>
          <p:spPr>
            <a:xfrm>
              <a:off x="6614671" y="4730257"/>
              <a:ext cx="169416" cy="154131"/>
            </a:xfrm>
            <a:prstGeom prst="rect">
              <a:avLst/>
            </a:prstGeom>
            <a:blipFill>
              <a:blip r:embed="rId12" cstate="print"/>
              <a:stretch>
                <a:fillRect/>
              </a:stretch>
            </a:blipFill>
          </p:spPr>
          <p:txBody>
            <a:bodyPr wrap="square" lIns="0" tIns="0" rIns="0" bIns="0" rtlCol="0"/>
            <a:lstStyle/>
            <a:p>
              <a:endParaRPr/>
            </a:p>
          </p:txBody>
        </p:sp>
        <p:sp>
          <p:nvSpPr>
            <p:cNvPr id="57" name="object 57"/>
            <p:cNvSpPr/>
            <p:nvPr/>
          </p:nvSpPr>
          <p:spPr>
            <a:xfrm>
              <a:off x="6771983" y="4730257"/>
              <a:ext cx="1944370" cy="36830"/>
            </a:xfrm>
            <a:custGeom>
              <a:avLst/>
              <a:gdLst/>
              <a:ahLst/>
              <a:cxnLst/>
              <a:rect l="l" t="t" r="r" b="b"/>
              <a:pathLst>
                <a:path w="1944370" h="36829">
                  <a:moveTo>
                    <a:pt x="0" y="0"/>
                  </a:moveTo>
                  <a:lnTo>
                    <a:pt x="0" y="18383"/>
                  </a:lnTo>
                  <a:lnTo>
                    <a:pt x="1932184" y="36799"/>
                  </a:lnTo>
                  <a:lnTo>
                    <a:pt x="1920045" y="34509"/>
                  </a:lnTo>
                  <a:lnTo>
                    <a:pt x="1944267" y="20705"/>
                  </a:lnTo>
                  <a:lnTo>
                    <a:pt x="1932184" y="18383"/>
                  </a:lnTo>
                  <a:lnTo>
                    <a:pt x="0" y="0"/>
                  </a:lnTo>
                  <a:close/>
                </a:path>
                <a:path w="1944370" h="36829">
                  <a:moveTo>
                    <a:pt x="1936212" y="18383"/>
                  </a:moveTo>
                  <a:lnTo>
                    <a:pt x="1932184" y="18383"/>
                  </a:lnTo>
                  <a:lnTo>
                    <a:pt x="1944267" y="20705"/>
                  </a:lnTo>
                  <a:lnTo>
                    <a:pt x="1936212" y="18383"/>
                  </a:lnTo>
                  <a:close/>
                </a:path>
              </a:pathLst>
            </a:custGeom>
            <a:solidFill>
              <a:srgbClr val="000000"/>
            </a:solidFill>
          </p:spPr>
          <p:txBody>
            <a:bodyPr wrap="square" lIns="0" tIns="0" rIns="0" bIns="0" rtlCol="0"/>
            <a:lstStyle/>
            <a:p>
              <a:endParaRPr/>
            </a:p>
          </p:txBody>
        </p:sp>
        <p:sp>
          <p:nvSpPr>
            <p:cNvPr id="58" name="object 58"/>
            <p:cNvSpPr/>
            <p:nvPr/>
          </p:nvSpPr>
          <p:spPr>
            <a:xfrm>
              <a:off x="6626770" y="4647403"/>
              <a:ext cx="2323465" cy="147320"/>
            </a:xfrm>
            <a:custGeom>
              <a:avLst/>
              <a:gdLst/>
              <a:ahLst/>
              <a:cxnLst/>
              <a:rect l="l" t="t" r="r" b="b"/>
              <a:pathLst>
                <a:path w="2323465" h="147320">
                  <a:moveTo>
                    <a:pt x="145212" y="0"/>
                  </a:moveTo>
                  <a:lnTo>
                    <a:pt x="0" y="142649"/>
                  </a:lnTo>
                  <a:lnTo>
                    <a:pt x="2323416" y="147261"/>
                  </a:lnTo>
                  <a:lnTo>
                    <a:pt x="2077396" y="18415"/>
                  </a:lnTo>
                  <a:lnTo>
                    <a:pt x="145212" y="0"/>
                  </a:lnTo>
                  <a:close/>
                </a:path>
              </a:pathLst>
            </a:custGeom>
            <a:solidFill>
              <a:srgbClr val="FFFFFF"/>
            </a:solidFill>
          </p:spPr>
          <p:txBody>
            <a:bodyPr wrap="square" lIns="0" tIns="0" rIns="0" bIns="0" rtlCol="0"/>
            <a:lstStyle/>
            <a:p>
              <a:endParaRPr/>
            </a:p>
          </p:txBody>
        </p:sp>
        <p:sp>
          <p:nvSpPr>
            <p:cNvPr id="59" name="object 59"/>
            <p:cNvSpPr/>
            <p:nvPr/>
          </p:nvSpPr>
          <p:spPr>
            <a:xfrm>
              <a:off x="6598526" y="4658918"/>
              <a:ext cx="2396490" cy="145415"/>
            </a:xfrm>
            <a:custGeom>
              <a:avLst/>
              <a:gdLst/>
              <a:ahLst/>
              <a:cxnLst/>
              <a:rect l="l" t="t" r="r" b="b"/>
              <a:pathLst>
                <a:path w="2396490" h="145414">
                  <a:moveTo>
                    <a:pt x="2396020" y="144945"/>
                  </a:moveTo>
                  <a:lnTo>
                    <a:pt x="2363787" y="128854"/>
                  </a:lnTo>
                  <a:lnTo>
                    <a:pt x="2359418" y="126555"/>
                  </a:lnTo>
                  <a:lnTo>
                    <a:pt x="2117712" y="0"/>
                  </a:lnTo>
                  <a:lnTo>
                    <a:pt x="2093493" y="13804"/>
                  </a:lnTo>
                  <a:lnTo>
                    <a:pt x="2308644" y="126479"/>
                  </a:lnTo>
                  <a:lnTo>
                    <a:pt x="28232" y="121945"/>
                  </a:lnTo>
                  <a:lnTo>
                    <a:pt x="40335" y="135750"/>
                  </a:lnTo>
                  <a:lnTo>
                    <a:pt x="16141" y="126555"/>
                  </a:lnTo>
                  <a:lnTo>
                    <a:pt x="0" y="140360"/>
                  </a:lnTo>
                  <a:lnTo>
                    <a:pt x="28232" y="140360"/>
                  </a:lnTo>
                  <a:lnTo>
                    <a:pt x="2351659" y="144945"/>
                  </a:lnTo>
                  <a:lnTo>
                    <a:pt x="2396020" y="144945"/>
                  </a:lnTo>
                  <a:close/>
                </a:path>
              </a:pathLst>
            </a:custGeom>
            <a:solidFill>
              <a:srgbClr val="000000"/>
            </a:solidFill>
          </p:spPr>
          <p:txBody>
            <a:bodyPr wrap="square" lIns="0" tIns="0" rIns="0" bIns="0" rtlCol="0"/>
            <a:lstStyle/>
            <a:p>
              <a:endParaRPr/>
            </a:p>
          </p:txBody>
        </p:sp>
        <p:sp>
          <p:nvSpPr>
            <p:cNvPr id="60" name="object 60"/>
            <p:cNvSpPr/>
            <p:nvPr/>
          </p:nvSpPr>
          <p:spPr>
            <a:xfrm>
              <a:off x="6614671" y="4638211"/>
              <a:ext cx="169416" cy="156453"/>
            </a:xfrm>
            <a:prstGeom prst="rect">
              <a:avLst/>
            </a:prstGeom>
            <a:blipFill>
              <a:blip r:embed="rId13" cstate="print"/>
              <a:stretch>
                <a:fillRect/>
              </a:stretch>
            </a:blipFill>
          </p:spPr>
          <p:txBody>
            <a:bodyPr wrap="square" lIns="0" tIns="0" rIns="0" bIns="0" rtlCol="0"/>
            <a:lstStyle/>
            <a:p>
              <a:endParaRPr/>
            </a:p>
          </p:txBody>
        </p:sp>
        <p:sp>
          <p:nvSpPr>
            <p:cNvPr id="61" name="object 61"/>
            <p:cNvSpPr/>
            <p:nvPr/>
          </p:nvSpPr>
          <p:spPr>
            <a:xfrm>
              <a:off x="6771983" y="4638211"/>
              <a:ext cx="1944370" cy="36830"/>
            </a:xfrm>
            <a:custGeom>
              <a:avLst/>
              <a:gdLst/>
              <a:ahLst/>
              <a:cxnLst/>
              <a:rect l="l" t="t" r="r" b="b"/>
              <a:pathLst>
                <a:path w="1944370" h="36829">
                  <a:moveTo>
                    <a:pt x="0" y="0"/>
                  </a:moveTo>
                  <a:lnTo>
                    <a:pt x="0" y="18415"/>
                  </a:lnTo>
                  <a:lnTo>
                    <a:pt x="1932184" y="36831"/>
                  </a:lnTo>
                  <a:lnTo>
                    <a:pt x="1920045" y="34509"/>
                  </a:lnTo>
                  <a:lnTo>
                    <a:pt x="1944267" y="20705"/>
                  </a:lnTo>
                  <a:lnTo>
                    <a:pt x="1932184" y="18415"/>
                  </a:lnTo>
                  <a:lnTo>
                    <a:pt x="0" y="0"/>
                  </a:lnTo>
                  <a:close/>
                </a:path>
                <a:path w="1944370" h="36829">
                  <a:moveTo>
                    <a:pt x="1936212" y="18415"/>
                  </a:moveTo>
                  <a:lnTo>
                    <a:pt x="1932184" y="18415"/>
                  </a:lnTo>
                  <a:lnTo>
                    <a:pt x="1944267" y="20705"/>
                  </a:lnTo>
                  <a:lnTo>
                    <a:pt x="1936212" y="18415"/>
                  </a:lnTo>
                  <a:close/>
                </a:path>
              </a:pathLst>
            </a:custGeom>
            <a:solidFill>
              <a:srgbClr val="000000"/>
            </a:solidFill>
          </p:spPr>
          <p:txBody>
            <a:bodyPr wrap="square" lIns="0" tIns="0" rIns="0" bIns="0" rtlCol="0"/>
            <a:lstStyle/>
            <a:p>
              <a:endParaRPr/>
            </a:p>
          </p:txBody>
        </p:sp>
        <p:sp>
          <p:nvSpPr>
            <p:cNvPr id="62" name="object 62"/>
            <p:cNvSpPr/>
            <p:nvPr/>
          </p:nvSpPr>
          <p:spPr>
            <a:xfrm>
              <a:off x="6642903" y="4557678"/>
              <a:ext cx="2323465" cy="145415"/>
            </a:xfrm>
            <a:custGeom>
              <a:avLst/>
              <a:gdLst/>
              <a:ahLst/>
              <a:cxnLst/>
              <a:rect l="l" t="t" r="r" b="b"/>
              <a:pathLst>
                <a:path w="2323465" h="145414">
                  <a:moveTo>
                    <a:pt x="145217" y="0"/>
                  </a:moveTo>
                  <a:lnTo>
                    <a:pt x="0" y="140359"/>
                  </a:lnTo>
                  <a:lnTo>
                    <a:pt x="2323450" y="144971"/>
                  </a:lnTo>
                  <a:lnTo>
                    <a:pt x="2077374" y="16125"/>
                  </a:lnTo>
                  <a:lnTo>
                    <a:pt x="145217" y="0"/>
                  </a:lnTo>
                  <a:close/>
                </a:path>
              </a:pathLst>
            </a:custGeom>
            <a:solidFill>
              <a:srgbClr val="FFFFFF"/>
            </a:solidFill>
          </p:spPr>
          <p:txBody>
            <a:bodyPr wrap="square" lIns="0" tIns="0" rIns="0" bIns="0" rtlCol="0"/>
            <a:lstStyle/>
            <a:p>
              <a:endParaRPr/>
            </a:p>
          </p:txBody>
        </p:sp>
        <p:sp>
          <p:nvSpPr>
            <p:cNvPr id="63" name="object 63"/>
            <p:cNvSpPr/>
            <p:nvPr/>
          </p:nvSpPr>
          <p:spPr>
            <a:xfrm>
              <a:off x="6614668" y="4566907"/>
              <a:ext cx="2396490" cy="145415"/>
            </a:xfrm>
            <a:custGeom>
              <a:avLst/>
              <a:gdLst/>
              <a:ahLst/>
              <a:cxnLst/>
              <a:rect l="l" t="t" r="r" b="b"/>
              <a:pathLst>
                <a:path w="2396490" h="145414">
                  <a:moveTo>
                    <a:pt x="2396032" y="144945"/>
                  </a:moveTo>
                  <a:lnTo>
                    <a:pt x="2363762" y="128841"/>
                  </a:lnTo>
                  <a:lnTo>
                    <a:pt x="2359329" y="126530"/>
                  </a:lnTo>
                  <a:lnTo>
                    <a:pt x="2117687" y="0"/>
                  </a:lnTo>
                  <a:lnTo>
                    <a:pt x="2093518" y="13804"/>
                  </a:lnTo>
                  <a:lnTo>
                    <a:pt x="2308606" y="126453"/>
                  </a:lnTo>
                  <a:lnTo>
                    <a:pt x="28232" y="121945"/>
                  </a:lnTo>
                  <a:lnTo>
                    <a:pt x="40335" y="135750"/>
                  </a:lnTo>
                  <a:lnTo>
                    <a:pt x="16129" y="126530"/>
                  </a:lnTo>
                  <a:lnTo>
                    <a:pt x="0" y="140335"/>
                  </a:lnTo>
                  <a:lnTo>
                    <a:pt x="28232" y="140335"/>
                  </a:lnTo>
                  <a:lnTo>
                    <a:pt x="2351684" y="144945"/>
                  </a:lnTo>
                  <a:lnTo>
                    <a:pt x="2396032" y="144945"/>
                  </a:lnTo>
                  <a:close/>
                </a:path>
              </a:pathLst>
            </a:custGeom>
            <a:solidFill>
              <a:srgbClr val="000000"/>
            </a:solidFill>
          </p:spPr>
          <p:txBody>
            <a:bodyPr wrap="square" lIns="0" tIns="0" rIns="0" bIns="0" rtlCol="0"/>
            <a:lstStyle/>
            <a:p>
              <a:endParaRPr/>
            </a:p>
          </p:txBody>
        </p:sp>
        <p:sp>
          <p:nvSpPr>
            <p:cNvPr id="64" name="object 64"/>
            <p:cNvSpPr/>
            <p:nvPr/>
          </p:nvSpPr>
          <p:spPr>
            <a:xfrm>
              <a:off x="6630804" y="4548486"/>
              <a:ext cx="169416" cy="154163"/>
            </a:xfrm>
            <a:prstGeom prst="rect">
              <a:avLst/>
            </a:prstGeom>
            <a:blipFill>
              <a:blip r:embed="rId5" cstate="print"/>
              <a:stretch>
                <a:fillRect/>
              </a:stretch>
            </a:blipFill>
          </p:spPr>
          <p:txBody>
            <a:bodyPr wrap="square" lIns="0" tIns="0" rIns="0" bIns="0" rtlCol="0"/>
            <a:lstStyle/>
            <a:p>
              <a:endParaRPr/>
            </a:p>
          </p:txBody>
        </p:sp>
        <p:sp>
          <p:nvSpPr>
            <p:cNvPr id="65" name="object 65"/>
            <p:cNvSpPr/>
            <p:nvPr/>
          </p:nvSpPr>
          <p:spPr>
            <a:xfrm>
              <a:off x="6788121" y="4548486"/>
              <a:ext cx="1944370" cy="34925"/>
            </a:xfrm>
            <a:custGeom>
              <a:avLst/>
              <a:gdLst/>
              <a:ahLst/>
              <a:cxnLst/>
              <a:rect l="l" t="t" r="r" b="b"/>
              <a:pathLst>
                <a:path w="1944370" h="34925">
                  <a:moveTo>
                    <a:pt x="0" y="0"/>
                  </a:moveTo>
                  <a:lnTo>
                    <a:pt x="0" y="18415"/>
                  </a:lnTo>
                  <a:lnTo>
                    <a:pt x="1932156" y="34509"/>
                  </a:lnTo>
                  <a:lnTo>
                    <a:pt x="1920073" y="32219"/>
                  </a:lnTo>
                  <a:lnTo>
                    <a:pt x="1944239" y="18415"/>
                  </a:lnTo>
                  <a:lnTo>
                    <a:pt x="1932156" y="16093"/>
                  </a:lnTo>
                  <a:lnTo>
                    <a:pt x="0" y="0"/>
                  </a:lnTo>
                  <a:close/>
                </a:path>
                <a:path w="1944370" h="34925">
                  <a:moveTo>
                    <a:pt x="1936184" y="16093"/>
                  </a:moveTo>
                  <a:lnTo>
                    <a:pt x="1932156" y="16093"/>
                  </a:lnTo>
                  <a:lnTo>
                    <a:pt x="1944239" y="18415"/>
                  </a:lnTo>
                  <a:lnTo>
                    <a:pt x="1936184" y="16093"/>
                  </a:lnTo>
                  <a:close/>
                </a:path>
              </a:pathLst>
            </a:custGeom>
            <a:solidFill>
              <a:srgbClr val="000000"/>
            </a:solidFill>
          </p:spPr>
          <p:txBody>
            <a:bodyPr wrap="square" lIns="0" tIns="0" rIns="0" bIns="0" rtlCol="0"/>
            <a:lstStyle/>
            <a:p>
              <a:endParaRPr/>
            </a:p>
          </p:txBody>
        </p:sp>
        <p:sp>
          <p:nvSpPr>
            <p:cNvPr id="66" name="object 66"/>
            <p:cNvSpPr/>
            <p:nvPr/>
          </p:nvSpPr>
          <p:spPr>
            <a:xfrm>
              <a:off x="6739711" y="4481758"/>
              <a:ext cx="2323465" cy="145415"/>
            </a:xfrm>
            <a:custGeom>
              <a:avLst/>
              <a:gdLst/>
              <a:ahLst/>
              <a:cxnLst/>
              <a:rect l="l" t="t" r="r" b="b"/>
              <a:pathLst>
                <a:path w="2323465" h="145414">
                  <a:moveTo>
                    <a:pt x="145217" y="0"/>
                  </a:moveTo>
                  <a:lnTo>
                    <a:pt x="0" y="140359"/>
                  </a:lnTo>
                  <a:lnTo>
                    <a:pt x="2323416" y="144939"/>
                  </a:lnTo>
                  <a:lnTo>
                    <a:pt x="2077396" y="18415"/>
                  </a:lnTo>
                  <a:lnTo>
                    <a:pt x="145217" y="0"/>
                  </a:lnTo>
                  <a:close/>
                </a:path>
              </a:pathLst>
            </a:custGeom>
            <a:solidFill>
              <a:srgbClr val="FFFFFF"/>
            </a:solidFill>
          </p:spPr>
          <p:txBody>
            <a:bodyPr wrap="square" lIns="0" tIns="0" rIns="0" bIns="0" rtlCol="0"/>
            <a:lstStyle/>
            <a:p>
              <a:endParaRPr/>
            </a:p>
          </p:txBody>
        </p:sp>
        <p:sp>
          <p:nvSpPr>
            <p:cNvPr id="67" name="object 67"/>
            <p:cNvSpPr/>
            <p:nvPr/>
          </p:nvSpPr>
          <p:spPr>
            <a:xfrm>
              <a:off x="6711467" y="4493272"/>
              <a:ext cx="2396490" cy="142875"/>
            </a:xfrm>
            <a:custGeom>
              <a:avLst/>
              <a:gdLst/>
              <a:ahLst/>
              <a:cxnLst/>
              <a:rect l="l" t="t" r="r" b="b"/>
              <a:pathLst>
                <a:path w="2396490" h="142875">
                  <a:moveTo>
                    <a:pt x="2396071" y="142659"/>
                  </a:moveTo>
                  <a:lnTo>
                    <a:pt x="2363787" y="126530"/>
                  </a:lnTo>
                  <a:lnTo>
                    <a:pt x="2359342" y="124244"/>
                  </a:lnTo>
                  <a:lnTo>
                    <a:pt x="2117712" y="0"/>
                  </a:lnTo>
                  <a:lnTo>
                    <a:pt x="2093493" y="13804"/>
                  </a:lnTo>
                  <a:lnTo>
                    <a:pt x="2308098" y="124167"/>
                  </a:lnTo>
                  <a:lnTo>
                    <a:pt x="28232" y="119634"/>
                  </a:lnTo>
                  <a:lnTo>
                    <a:pt x="40347" y="133426"/>
                  </a:lnTo>
                  <a:lnTo>
                    <a:pt x="16141" y="124244"/>
                  </a:lnTo>
                  <a:lnTo>
                    <a:pt x="0" y="138049"/>
                  </a:lnTo>
                  <a:lnTo>
                    <a:pt x="28232" y="138049"/>
                  </a:lnTo>
                  <a:lnTo>
                    <a:pt x="2351659" y="142659"/>
                  </a:lnTo>
                  <a:lnTo>
                    <a:pt x="2396071" y="142659"/>
                  </a:lnTo>
                  <a:close/>
                </a:path>
              </a:pathLst>
            </a:custGeom>
            <a:solidFill>
              <a:srgbClr val="000000"/>
            </a:solidFill>
          </p:spPr>
          <p:txBody>
            <a:bodyPr wrap="square" lIns="0" tIns="0" rIns="0" bIns="0" rtlCol="0"/>
            <a:lstStyle/>
            <a:p>
              <a:endParaRPr/>
            </a:p>
          </p:txBody>
        </p:sp>
        <p:sp>
          <p:nvSpPr>
            <p:cNvPr id="68" name="object 68"/>
            <p:cNvSpPr/>
            <p:nvPr/>
          </p:nvSpPr>
          <p:spPr>
            <a:xfrm>
              <a:off x="6727612" y="4472565"/>
              <a:ext cx="169416" cy="154131"/>
            </a:xfrm>
            <a:prstGeom prst="rect">
              <a:avLst/>
            </a:prstGeom>
            <a:blipFill>
              <a:blip r:embed="rId14" cstate="print"/>
              <a:stretch>
                <a:fillRect/>
              </a:stretch>
            </a:blipFill>
          </p:spPr>
          <p:txBody>
            <a:bodyPr wrap="square" lIns="0" tIns="0" rIns="0" bIns="0" rtlCol="0"/>
            <a:lstStyle/>
            <a:p>
              <a:endParaRPr/>
            </a:p>
          </p:txBody>
        </p:sp>
        <p:sp>
          <p:nvSpPr>
            <p:cNvPr id="69" name="object 69"/>
            <p:cNvSpPr/>
            <p:nvPr/>
          </p:nvSpPr>
          <p:spPr>
            <a:xfrm>
              <a:off x="6884929" y="4472565"/>
              <a:ext cx="1944370" cy="36830"/>
            </a:xfrm>
            <a:custGeom>
              <a:avLst/>
              <a:gdLst/>
              <a:ahLst/>
              <a:cxnLst/>
              <a:rect l="l" t="t" r="r" b="b"/>
              <a:pathLst>
                <a:path w="1944370" h="36829">
                  <a:moveTo>
                    <a:pt x="0" y="0"/>
                  </a:moveTo>
                  <a:lnTo>
                    <a:pt x="0" y="18415"/>
                  </a:lnTo>
                  <a:lnTo>
                    <a:pt x="1932178" y="36799"/>
                  </a:lnTo>
                  <a:lnTo>
                    <a:pt x="1920040" y="34509"/>
                  </a:lnTo>
                  <a:lnTo>
                    <a:pt x="1944261" y="20705"/>
                  </a:lnTo>
                  <a:lnTo>
                    <a:pt x="1932178" y="18415"/>
                  </a:lnTo>
                  <a:lnTo>
                    <a:pt x="0" y="0"/>
                  </a:lnTo>
                  <a:close/>
                </a:path>
                <a:path w="1944370" h="36829">
                  <a:moveTo>
                    <a:pt x="1936206" y="18415"/>
                  </a:moveTo>
                  <a:lnTo>
                    <a:pt x="1932178" y="18415"/>
                  </a:lnTo>
                  <a:lnTo>
                    <a:pt x="1944261" y="20705"/>
                  </a:lnTo>
                  <a:lnTo>
                    <a:pt x="1936206" y="18415"/>
                  </a:lnTo>
                  <a:close/>
                </a:path>
              </a:pathLst>
            </a:custGeom>
            <a:solidFill>
              <a:srgbClr val="000000"/>
            </a:solidFill>
          </p:spPr>
          <p:txBody>
            <a:bodyPr wrap="square" lIns="0" tIns="0" rIns="0" bIns="0" rtlCol="0"/>
            <a:lstStyle/>
            <a:p>
              <a:endParaRPr/>
            </a:p>
          </p:txBody>
        </p:sp>
        <p:sp>
          <p:nvSpPr>
            <p:cNvPr id="70" name="object 70"/>
            <p:cNvSpPr/>
            <p:nvPr/>
          </p:nvSpPr>
          <p:spPr>
            <a:xfrm>
              <a:off x="6675174" y="4408127"/>
              <a:ext cx="2323465" cy="145415"/>
            </a:xfrm>
            <a:custGeom>
              <a:avLst/>
              <a:gdLst/>
              <a:ahLst/>
              <a:cxnLst/>
              <a:rect l="l" t="t" r="r" b="b"/>
              <a:pathLst>
                <a:path w="2323465" h="145414">
                  <a:moveTo>
                    <a:pt x="145212" y="0"/>
                  </a:moveTo>
                  <a:lnTo>
                    <a:pt x="0" y="140359"/>
                  </a:lnTo>
                  <a:lnTo>
                    <a:pt x="2323455" y="144971"/>
                  </a:lnTo>
                  <a:lnTo>
                    <a:pt x="2077379" y="18415"/>
                  </a:lnTo>
                  <a:lnTo>
                    <a:pt x="145212" y="0"/>
                  </a:lnTo>
                  <a:close/>
                </a:path>
              </a:pathLst>
            </a:custGeom>
            <a:solidFill>
              <a:srgbClr val="FFFFFF"/>
            </a:solidFill>
          </p:spPr>
          <p:txBody>
            <a:bodyPr wrap="square" lIns="0" tIns="0" rIns="0" bIns="0" rtlCol="0"/>
            <a:lstStyle/>
            <a:p>
              <a:endParaRPr/>
            </a:p>
          </p:txBody>
        </p:sp>
        <p:sp>
          <p:nvSpPr>
            <p:cNvPr id="71" name="object 71"/>
            <p:cNvSpPr/>
            <p:nvPr/>
          </p:nvSpPr>
          <p:spPr>
            <a:xfrm>
              <a:off x="6646926" y="4419650"/>
              <a:ext cx="2396490" cy="142875"/>
            </a:xfrm>
            <a:custGeom>
              <a:avLst/>
              <a:gdLst/>
              <a:ahLst/>
              <a:cxnLst/>
              <a:rect l="l" t="t" r="r" b="b"/>
              <a:pathLst>
                <a:path w="2396490" h="142875">
                  <a:moveTo>
                    <a:pt x="2396058" y="142646"/>
                  </a:moveTo>
                  <a:lnTo>
                    <a:pt x="2363774" y="126555"/>
                  </a:lnTo>
                  <a:lnTo>
                    <a:pt x="2359266" y="124231"/>
                  </a:lnTo>
                  <a:lnTo>
                    <a:pt x="2117699" y="0"/>
                  </a:lnTo>
                  <a:lnTo>
                    <a:pt x="2093544" y="13804"/>
                  </a:lnTo>
                  <a:lnTo>
                    <a:pt x="2308034" y="124155"/>
                  </a:lnTo>
                  <a:lnTo>
                    <a:pt x="28244" y="119646"/>
                  </a:lnTo>
                  <a:lnTo>
                    <a:pt x="40347" y="133451"/>
                  </a:lnTo>
                  <a:lnTo>
                    <a:pt x="16141" y="124231"/>
                  </a:lnTo>
                  <a:lnTo>
                    <a:pt x="0" y="138036"/>
                  </a:lnTo>
                  <a:lnTo>
                    <a:pt x="28244" y="138036"/>
                  </a:lnTo>
                  <a:lnTo>
                    <a:pt x="2351697" y="142646"/>
                  </a:lnTo>
                  <a:lnTo>
                    <a:pt x="2396058" y="142646"/>
                  </a:lnTo>
                  <a:close/>
                </a:path>
              </a:pathLst>
            </a:custGeom>
            <a:solidFill>
              <a:srgbClr val="000000"/>
            </a:solidFill>
          </p:spPr>
          <p:txBody>
            <a:bodyPr wrap="square" lIns="0" tIns="0" rIns="0" bIns="0" rtlCol="0"/>
            <a:lstStyle/>
            <a:p>
              <a:endParaRPr/>
            </a:p>
          </p:txBody>
        </p:sp>
        <p:sp>
          <p:nvSpPr>
            <p:cNvPr id="72" name="object 72"/>
            <p:cNvSpPr/>
            <p:nvPr/>
          </p:nvSpPr>
          <p:spPr>
            <a:xfrm>
              <a:off x="6663075" y="4398935"/>
              <a:ext cx="169416" cy="154163"/>
            </a:xfrm>
            <a:prstGeom prst="rect">
              <a:avLst/>
            </a:prstGeom>
            <a:blipFill>
              <a:blip r:embed="rId4" cstate="print"/>
              <a:stretch>
                <a:fillRect/>
              </a:stretch>
            </a:blipFill>
          </p:spPr>
          <p:txBody>
            <a:bodyPr wrap="square" lIns="0" tIns="0" rIns="0" bIns="0" rtlCol="0"/>
            <a:lstStyle/>
            <a:p>
              <a:endParaRPr/>
            </a:p>
          </p:txBody>
        </p:sp>
        <p:sp>
          <p:nvSpPr>
            <p:cNvPr id="73" name="object 73"/>
            <p:cNvSpPr/>
            <p:nvPr/>
          </p:nvSpPr>
          <p:spPr>
            <a:xfrm>
              <a:off x="6820387" y="4398935"/>
              <a:ext cx="1944370" cy="36830"/>
            </a:xfrm>
            <a:custGeom>
              <a:avLst/>
              <a:gdLst/>
              <a:ahLst/>
              <a:cxnLst/>
              <a:rect l="l" t="t" r="r" b="b"/>
              <a:pathLst>
                <a:path w="1944370" h="36829">
                  <a:moveTo>
                    <a:pt x="0" y="0"/>
                  </a:moveTo>
                  <a:lnTo>
                    <a:pt x="0" y="18415"/>
                  </a:lnTo>
                  <a:lnTo>
                    <a:pt x="1932167" y="36799"/>
                  </a:lnTo>
                  <a:lnTo>
                    <a:pt x="1920084" y="34509"/>
                  </a:lnTo>
                  <a:lnTo>
                    <a:pt x="1944250" y="20705"/>
                  </a:lnTo>
                  <a:lnTo>
                    <a:pt x="1932167" y="18415"/>
                  </a:lnTo>
                  <a:lnTo>
                    <a:pt x="0" y="0"/>
                  </a:lnTo>
                  <a:close/>
                </a:path>
                <a:path w="1944370" h="36829">
                  <a:moveTo>
                    <a:pt x="1936195" y="18415"/>
                  </a:moveTo>
                  <a:lnTo>
                    <a:pt x="1932167" y="18415"/>
                  </a:lnTo>
                  <a:lnTo>
                    <a:pt x="1944250" y="20705"/>
                  </a:lnTo>
                  <a:lnTo>
                    <a:pt x="1936195" y="18415"/>
                  </a:lnTo>
                  <a:close/>
                </a:path>
              </a:pathLst>
            </a:custGeom>
            <a:solidFill>
              <a:srgbClr val="000000"/>
            </a:solidFill>
          </p:spPr>
          <p:txBody>
            <a:bodyPr wrap="square" lIns="0" tIns="0" rIns="0" bIns="0" rtlCol="0"/>
            <a:lstStyle/>
            <a:p>
              <a:endParaRPr/>
            </a:p>
          </p:txBody>
        </p:sp>
        <p:sp>
          <p:nvSpPr>
            <p:cNvPr id="74" name="object 74"/>
            <p:cNvSpPr/>
            <p:nvPr/>
          </p:nvSpPr>
          <p:spPr>
            <a:xfrm>
              <a:off x="6675174" y="4316112"/>
              <a:ext cx="2323465" cy="147320"/>
            </a:xfrm>
            <a:custGeom>
              <a:avLst/>
              <a:gdLst/>
              <a:ahLst/>
              <a:cxnLst/>
              <a:rect l="l" t="t" r="r" b="b"/>
              <a:pathLst>
                <a:path w="2323465" h="147320">
                  <a:moveTo>
                    <a:pt x="145212" y="0"/>
                  </a:moveTo>
                  <a:lnTo>
                    <a:pt x="0" y="142649"/>
                  </a:lnTo>
                  <a:lnTo>
                    <a:pt x="2323455" y="147261"/>
                  </a:lnTo>
                  <a:lnTo>
                    <a:pt x="2077379" y="18415"/>
                  </a:lnTo>
                  <a:lnTo>
                    <a:pt x="145212" y="0"/>
                  </a:lnTo>
                  <a:close/>
                </a:path>
              </a:pathLst>
            </a:custGeom>
            <a:solidFill>
              <a:srgbClr val="FFFFFF"/>
            </a:solidFill>
          </p:spPr>
          <p:txBody>
            <a:bodyPr wrap="square" lIns="0" tIns="0" rIns="0" bIns="0" rtlCol="0"/>
            <a:lstStyle/>
            <a:p>
              <a:endParaRPr/>
            </a:p>
          </p:txBody>
        </p:sp>
        <p:sp>
          <p:nvSpPr>
            <p:cNvPr id="75" name="object 75"/>
            <p:cNvSpPr/>
            <p:nvPr/>
          </p:nvSpPr>
          <p:spPr>
            <a:xfrm>
              <a:off x="6646926" y="4327626"/>
              <a:ext cx="2396490" cy="145415"/>
            </a:xfrm>
            <a:custGeom>
              <a:avLst/>
              <a:gdLst/>
              <a:ahLst/>
              <a:cxnLst/>
              <a:rect l="l" t="t" r="r" b="b"/>
              <a:pathLst>
                <a:path w="2396490" h="145414">
                  <a:moveTo>
                    <a:pt x="2396058" y="144945"/>
                  </a:moveTo>
                  <a:lnTo>
                    <a:pt x="2363774" y="128854"/>
                  </a:lnTo>
                  <a:lnTo>
                    <a:pt x="2359342" y="126530"/>
                  </a:lnTo>
                  <a:lnTo>
                    <a:pt x="2117699" y="0"/>
                  </a:lnTo>
                  <a:lnTo>
                    <a:pt x="2093544" y="13804"/>
                  </a:lnTo>
                  <a:lnTo>
                    <a:pt x="2308593" y="126453"/>
                  </a:lnTo>
                  <a:lnTo>
                    <a:pt x="28244" y="121945"/>
                  </a:lnTo>
                  <a:lnTo>
                    <a:pt x="40347" y="135750"/>
                  </a:lnTo>
                  <a:lnTo>
                    <a:pt x="16141" y="126530"/>
                  </a:lnTo>
                  <a:lnTo>
                    <a:pt x="0" y="140335"/>
                  </a:lnTo>
                  <a:lnTo>
                    <a:pt x="28244" y="140335"/>
                  </a:lnTo>
                  <a:lnTo>
                    <a:pt x="2351697" y="144945"/>
                  </a:lnTo>
                  <a:lnTo>
                    <a:pt x="2396058" y="144945"/>
                  </a:lnTo>
                  <a:close/>
                </a:path>
              </a:pathLst>
            </a:custGeom>
            <a:solidFill>
              <a:srgbClr val="000000"/>
            </a:solidFill>
          </p:spPr>
          <p:txBody>
            <a:bodyPr wrap="square" lIns="0" tIns="0" rIns="0" bIns="0" rtlCol="0"/>
            <a:lstStyle/>
            <a:p>
              <a:endParaRPr/>
            </a:p>
          </p:txBody>
        </p:sp>
        <p:sp>
          <p:nvSpPr>
            <p:cNvPr id="76" name="object 76"/>
            <p:cNvSpPr/>
            <p:nvPr/>
          </p:nvSpPr>
          <p:spPr>
            <a:xfrm>
              <a:off x="6663075" y="4306920"/>
              <a:ext cx="169416" cy="156453"/>
            </a:xfrm>
            <a:prstGeom prst="rect">
              <a:avLst/>
            </a:prstGeom>
            <a:blipFill>
              <a:blip r:embed="rId15" cstate="print"/>
              <a:stretch>
                <a:fillRect/>
              </a:stretch>
            </a:blipFill>
          </p:spPr>
          <p:txBody>
            <a:bodyPr wrap="square" lIns="0" tIns="0" rIns="0" bIns="0" rtlCol="0"/>
            <a:lstStyle/>
            <a:p>
              <a:endParaRPr/>
            </a:p>
          </p:txBody>
        </p:sp>
        <p:sp>
          <p:nvSpPr>
            <p:cNvPr id="77" name="object 77"/>
            <p:cNvSpPr/>
            <p:nvPr/>
          </p:nvSpPr>
          <p:spPr>
            <a:xfrm>
              <a:off x="6820387" y="4306920"/>
              <a:ext cx="1944370" cy="36830"/>
            </a:xfrm>
            <a:custGeom>
              <a:avLst/>
              <a:gdLst/>
              <a:ahLst/>
              <a:cxnLst/>
              <a:rect l="l" t="t" r="r" b="b"/>
              <a:pathLst>
                <a:path w="1944370" h="36829">
                  <a:moveTo>
                    <a:pt x="0" y="0"/>
                  </a:moveTo>
                  <a:lnTo>
                    <a:pt x="0" y="18383"/>
                  </a:lnTo>
                  <a:lnTo>
                    <a:pt x="1932167" y="36799"/>
                  </a:lnTo>
                  <a:lnTo>
                    <a:pt x="1920084" y="34509"/>
                  </a:lnTo>
                  <a:lnTo>
                    <a:pt x="1944250" y="20705"/>
                  </a:lnTo>
                  <a:lnTo>
                    <a:pt x="1932167" y="18383"/>
                  </a:lnTo>
                  <a:lnTo>
                    <a:pt x="0" y="0"/>
                  </a:lnTo>
                  <a:close/>
                </a:path>
                <a:path w="1944370" h="36829">
                  <a:moveTo>
                    <a:pt x="1936195" y="18383"/>
                  </a:moveTo>
                  <a:lnTo>
                    <a:pt x="1932167" y="18383"/>
                  </a:lnTo>
                  <a:lnTo>
                    <a:pt x="1944250" y="20705"/>
                  </a:lnTo>
                  <a:lnTo>
                    <a:pt x="1936195" y="18383"/>
                  </a:lnTo>
                  <a:close/>
                </a:path>
              </a:pathLst>
            </a:custGeom>
            <a:solidFill>
              <a:srgbClr val="000000"/>
            </a:solidFill>
          </p:spPr>
          <p:txBody>
            <a:bodyPr wrap="square" lIns="0" tIns="0" rIns="0" bIns="0" rtlCol="0"/>
            <a:lstStyle/>
            <a:p>
              <a:endParaRPr/>
            </a:p>
          </p:txBody>
        </p:sp>
        <p:sp>
          <p:nvSpPr>
            <p:cNvPr id="78" name="object 78"/>
            <p:cNvSpPr/>
            <p:nvPr/>
          </p:nvSpPr>
          <p:spPr>
            <a:xfrm>
              <a:off x="6582398" y="4290794"/>
              <a:ext cx="2323465" cy="147320"/>
            </a:xfrm>
            <a:custGeom>
              <a:avLst/>
              <a:gdLst/>
              <a:ahLst/>
              <a:cxnLst/>
              <a:rect l="l" t="t" r="r" b="b"/>
              <a:pathLst>
                <a:path w="2323465" h="147320">
                  <a:moveTo>
                    <a:pt x="145213" y="0"/>
                  </a:moveTo>
                  <a:lnTo>
                    <a:pt x="0" y="142649"/>
                  </a:lnTo>
                  <a:lnTo>
                    <a:pt x="2323428" y="147261"/>
                  </a:lnTo>
                  <a:lnTo>
                    <a:pt x="2073325" y="18415"/>
                  </a:lnTo>
                  <a:lnTo>
                    <a:pt x="145213" y="0"/>
                  </a:lnTo>
                  <a:close/>
                </a:path>
              </a:pathLst>
            </a:custGeom>
            <a:solidFill>
              <a:srgbClr val="FFFFFF"/>
            </a:solidFill>
          </p:spPr>
          <p:txBody>
            <a:bodyPr wrap="square" lIns="0" tIns="0" rIns="0" bIns="0" rtlCol="0"/>
            <a:lstStyle/>
            <a:p>
              <a:endParaRPr/>
            </a:p>
          </p:txBody>
        </p:sp>
        <p:sp>
          <p:nvSpPr>
            <p:cNvPr id="79" name="object 79"/>
            <p:cNvSpPr/>
            <p:nvPr/>
          </p:nvSpPr>
          <p:spPr>
            <a:xfrm>
              <a:off x="6554152" y="4302315"/>
              <a:ext cx="2396490" cy="145415"/>
            </a:xfrm>
            <a:custGeom>
              <a:avLst/>
              <a:gdLst/>
              <a:ahLst/>
              <a:cxnLst/>
              <a:rect l="l" t="t" r="r" b="b"/>
              <a:pathLst>
                <a:path w="2396490" h="145414">
                  <a:moveTo>
                    <a:pt x="2396032" y="144945"/>
                  </a:moveTo>
                  <a:lnTo>
                    <a:pt x="2363749" y="128841"/>
                  </a:lnTo>
                  <a:lnTo>
                    <a:pt x="2359241" y="126530"/>
                  </a:lnTo>
                  <a:lnTo>
                    <a:pt x="2113699" y="0"/>
                  </a:lnTo>
                  <a:lnTo>
                    <a:pt x="2089480" y="13804"/>
                  </a:lnTo>
                  <a:lnTo>
                    <a:pt x="2308123" y="126453"/>
                  </a:lnTo>
                  <a:lnTo>
                    <a:pt x="28244" y="121945"/>
                  </a:lnTo>
                  <a:lnTo>
                    <a:pt x="40335" y="135750"/>
                  </a:lnTo>
                  <a:lnTo>
                    <a:pt x="16141" y="126530"/>
                  </a:lnTo>
                  <a:lnTo>
                    <a:pt x="0" y="140360"/>
                  </a:lnTo>
                  <a:lnTo>
                    <a:pt x="28244" y="140360"/>
                  </a:lnTo>
                  <a:lnTo>
                    <a:pt x="2351671" y="144945"/>
                  </a:lnTo>
                  <a:lnTo>
                    <a:pt x="2396032" y="144945"/>
                  </a:lnTo>
                  <a:close/>
                </a:path>
              </a:pathLst>
            </a:custGeom>
            <a:solidFill>
              <a:srgbClr val="000000"/>
            </a:solidFill>
          </p:spPr>
          <p:txBody>
            <a:bodyPr wrap="square" lIns="0" tIns="0" rIns="0" bIns="0" rtlCol="0"/>
            <a:lstStyle/>
            <a:p>
              <a:endParaRPr/>
            </a:p>
          </p:txBody>
        </p:sp>
        <p:sp>
          <p:nvSpPr>
            <p:cNvPr id="80" name="object 80"/>
            <p:cNvSpPr/>
            <p:nvPr/>
          </p:nvSpPr>
          <p:spPr>
            <a:xfrm>
              <a:off x="6570297" y="4281602"/>
              <a:ext cx="169414" cy="156453"/>
            </a:xfrm>
            <a:prstGeom prst="rect">
              <a:avLst/>
            </a:prstGeom>
            <a:blipFill>
              <a:blip r:embed="rId16" cstate="print"/>
              <a:stretch>
                <a:fillRect/>
              </a:stretch>
            </a:blipFill>
          </p:spPr>
          <p:txBody>
            <a:bodyPr wrap="square" lIns="0" tIns="0" rIns="0" bIns="0" rtlCol="0"/>
            <a:lstStyle/>
            <a:p>
              <a:endParaRPr/>
            </a:p>
          </p:txBody>
        </p:sp>
        <p:sp>
          <p:nvSpPr>
            <p:cNvPr id="81" name="object 81"/>
            <p:cNvSpPr/>
            <p:nvPr/>
          </p:nvSpPr>
          <p:spPr>
            <a:xfrm>
              <a:off x="6727612" y="4281602"/>
              <a:ext cx="1940560" cy="36830"/>
            </a:xfrm>
            <a:custGeom>
              <a:avLst/>
              <a:gdLst/>
              <a:ahLst/>
              <a:cxnLst/>
              <a:rect l="l" t="t" r="r" b="b"/>
              <a:pathLst>
                <a:path w="1940559" h="36829">
                  <a:moveTo>
                    <a:pt x="0" y="0"/>
                  </a:moveTo>
                  <a:lnTo>
                    <a:pt x="0" y="18415"/>
                  </a:lnTo>
                  <a:lnTo>
                    <a:pt x="1928112" y="36799"/>
                  </a:lnTo>
                  <a:lnTo>
                    <a:pt x="1916029" y="34509"/>
                  </a:lnTo>
                  <a:lnTo>
                    <a:pt x="1940250" y="20705"/>
                  </a:lnTo>
                  <a:lnTo>
                    <a:pt x="1928112" y="18415"/>
                  </a:lnTo>
                  <a:lnTo>
                    <a:pt x="0" y="0"/>
                  </a:lnTo>
                  <a:close/>
                </a:path>
                <a:path w="1940559" h="36829">
                  <a:moveTo>
                    <a:pt x="1932139" y="18415"/>
                  </a:moveTo>
                  <a:lnTo>
                    <a:pt x="1928112" y="18415"/>
                  </a:lnTo>
                  <a:lnTo>
                    <a:pt x="1940250" y="20705"/>
                  </a:lnTo>
                  <a:lnTo>
                    <a:pt x="1932139" y="18415"/>
                  </a:lnTo>
                  <a:close/>
                </a:path>
              </a:pathLst>
            </a:custGeom>
            <a:solidFill>
              <a:srgbClr val="000000"/>
            </a:solidFill>
          </p:spPr>
          <p:txBody>
            <a:bodyPr wrap="square" lIns="0" tIns="0" rIns="0" bIns="0" rtlCol="0"/>
            <a:lstStyle/>
            <a:p>
              <a:endParaRPr/>
            </a:p>
          </p:txBody>
        </p:sp>
        <p:sp>
          <p:nvSpPr>
            <p:cNvPr id="82" name="object 82"/>
            <p:cNvSpPr/>
            <p:nvPr/>
          </p:nvSpPr>
          <p:spPr>
            <a:xfrm>
              <a:off x="6574331" y="4263187"/>
              <a:ext cx="2323465" cy="147320"/>
            </a:xfrm>
            <a:custGeom>
              <a:avLst/>
              <a:gdLst/>
              <a:ahLst/>
              <a:cxnLst/>
              <a:rect l="l" t="t" r="r" b="b"/>
              <a:pathLst>
                <a:path w="2323465" h="147320">
                  <a:moveTo>
                    <a:pt x="145214" y="0"/>
                  </a:moveTo>
                  <a:lnTo>
                    <a:pt x="0" y="142649"/>
                  </a:lnTo>
                  <a:lnTo>
                    <a:pt x="2323441" y="147261"/>
                  </a:lnTo>
                  <a:lnTo>
                    <a:pt x="2073337" y="18415"/>
                  </a:lnTo>
                  <a:lnTo>
                    <a:pt x="145214" y="0"/>
                  </a:lnTo>
                  <a:close/>
                </a:path>
              </a:pathLst>
            </a:custGeom>
            <a:solidFill>
              <a:srgbClr val="FFFFFF"/>
            </a:solidFill>
          </p:spPr>
          <p:txBody>
            <a:bodyPr wrap="square" lIns="0" tIns="0" rIns="0" bIns="0" rtlCol="0"/>
            <a:lstStyle/>
            <a:p>
              <a:endParaRPr/>
            </a:p>
          </p:txBody>
        </p:sp>
        <p:sp>
          <p:nvSpPr>
            <p:cNvPr id="83" name="object 83"/>
            <p:cNvSpPr/>
            <p:nvPr/>
          </p:nvSpPr>
          <p:spPr>
            <a:xfrm>
              <a:off x="6553200" y="4274705"/>
              <a:ext cx="2389505" cy="145415"/>
            </a:xfrm>
            <a:custGeom>
              <a:avLst/>
              <a:gdLst/>
              <a:ahLst/>
              <a:cxnLst/>
              <a:rect l="l" t="t" r="r" b="b"/>
              <a:pathLst>
                <a:path w="2389504" h="145414">
                  <a:moveTo>
                    <a:pt x="2388920" y="144945"/>
                  </a:moveTo>
                  <a:lnTo>
                    <a:pt x="2356650" y="128841"/>
                  </a:lnTo>
                  <a:lnTo>
                    <a:pt x="2352141" y="126530"/>
                  </a:lnTo>
                  <a:lnTo>
                    <a:pt x="2106549" y="0"/>
                  </a:lnTo>
                  <a:lnTo>
                    <a:pt x="2082380" y="13804"/>
                  </a:lnTo>
                  <a:lnTo>
                    <a:pt x="2301024" y="126453"/>
                  </a:lnTo>
                  <a:lnTo>
                    <a:pt x="21120" y="121945"/>
                  </a:lnTo>
                  <a:lnTo>
                    <a:pt x="33223" y="135750"/>
                  </a:lnTo>
                  <a:lnTo>
                    <a:pt x="9029" y="126530"/>
                  </a:lnTo>
                  <a:lnTo>
                    <a:pt x="0" y="134251"/>
                  </a:lnTo>
                  <a:lnTo>
                    <a:pt x="0" y="140335"/>
                  </a:lnTo>
                  <a:lnTo>
                    <a:pt x="21120" y="140335"/>
                  </a:lnTo>
                  <a:lnTo>
                    <a:pt x="2344572" y="144945"/>
                  </a:lnTo>
                  <a:lnTo>
                    <a:pt x="2388920" y="144945"/>
                  </a:lnTo>
                  <a:close/>
                </a:path>
              </a:pathLst>
            </a:custGeom>
            <a:solidFill>
              <a:srgbClr val="000000"/>
            </a:solidFill>
          </p:spPr>
          <p:txBody>
            <a:bodyPr wrap="square" lIns="0" tIns="0" rIns="0" bIns="0" rtlCol="0"/>
            <a:lstStyle/>
            <a:p>
              <a:endParaRPr/>
            </a:p>
          </p:txBody>
        </p:sp>
        <p:sp>
          <p:nvSpPr>
            <p:cNvPr id="84" name="object 84"/>
            <p:cNvSpPr/>
            <p:nvPr/>
          </p:nvSpPr>
          <p:spPr>
            <a:xfrm>
              <a:off x="6562230" y="4253995"/>
              <a:ext cx="169415" cy="156453"/>
            </a:xfrm>
            <a:prstGeom prst="rect">
              <a:avLst/>
            </a:prstGeom>
            <a:blipFill>
              <a:blip r:embed="rId16" cstate="print"/>
              <a:stretch>
                <a:fillRect/>
              </a:stretch>
            </a:blipFill>
          </p:spPr>
          <p:txBody>
            <a:bodyPr wrap="square" lIns="0" tIns="0" rIns="0" bIns="0" rtlCol="0"/>
            <a:lstStyle/>
            <a:p>
              <a:endParaRPr/>
            </a:p>
          </p:txBody>
        </p:sp>
        <p:sp>
          <p:nvSpPr>
            <p:cNvPr id="85" name="object 85"/>
            <p:cNvSpPr/>
            <p:nvPr/>
          </p:nvSpPr>
          <p:spPr>
            <a:xfrm>
              <a:off x="6719545" y="4253995"/>
              <a:ext cx="1940560" cy="36830"/>
            </a:xfrm>
            <a:custGeom>
              <a:avLst/>
              <a:gdLst/>
              <a:ahLst/>
              <a:cxnLst/>
              <a:rect l="l" t="t" r="r" b="b"/>
              <a:pathLst>
                <a:path w="1940559" h="36829">
                  <a:moveTo>
                    <a:pt x="0" y="0"/>
                  </a:moveTo>
                  <a:lnTo>
                    <a:pt x="0" y="18415"/>
                  </a:lnTo>
                  <a:lnTo>
                    <a:pt x="1928123" y="36799"/>
                  </a:lnTo>
                  <a:lnTo>
                    <a:pt x="1916040" y="34509"/>
                  </a:lnTo>
                  <a:lnTo>
                    <a:pt x="1940206" y="20705"/>
                  </a:lnTo>
                  <a:lnTo>
                    <a:pt x="1928123" y="18415"/>
                  </a:lnTo>
                  <a:lnTo>
                    <a:pt x="0" y="0"/>
                  </a:lnTo>
                  <a:close/>
                </a:path>
                <a:path w="1940559" h="36829">
                  <a:moveTo>
                    <a:pt x="1932151" y="18415"/>
                  </a:moveTo>
                  <a:lnTo>
                    <a:pt x="1928123" y="18415"/>
                  </a:lnTo>
                  <a:lnTo>
                    <a:pt x="1940206" y="20705"/>
                  </a:lnTo>
                  <a:lnTo>
                    <a:pt x="1932151" y="18415"/>
                  </a:lnTo>
                  <a:close/>
                </a:path>
              </a:pathLst>
            </a:custGeom>
            <a:solidFill>
              <a:srgbClr val="000000"/>
            </a:solidFill>
          </p:spPr>
          <p:txBody>
            <a:bodyPr wrap="square" lIns="0" tIns="0" rIns="0" bIns="0" rtlCol="0"/>
            <a:lstStyle/>
            <a:p>
              <a:endParaRPr/>
            </a:p>
          </p:txBody>
        </p:sp>
        <p:sp>
          <p:nvSpPr>
            <p:cNvPr id="86" name="object 86"/>
            <p:cNvSpPr/>
            <p:nvPr/>
          </p:nvSpPr>
          <p:spPr>
            <a:xfrm>
              <a:off x="6553200" y="4217195"/>
              <a:ext cx="2316480" cy="145415"/>
            </a:xfrm>
            <a:custGeom>
              <a:avLst/>
              <a:gdLst/>
              <a:ahLst/>
              <a:cxnLst/>
              <a:rect l="l" t="t" r="r" b="b"/>
              <a:pathLst>
                <a:path w="2316479" h="145414">
                  <a:moveTo>
                    <a:pt x="138107" y="0"/>
                  </a:moveTo>
                  <a:lnTo>
                    <a:pt x="0" y="133462"/>
                  </a:lnTo>
                  <a:lnTo>
                    <a:pt x="0" y="140342"/>
                  </a:lnTo>
                  <a:lnTo>
                    <a:pt x="2316323" y="144939"/>
                  </a:lnTo>
                  <a:lnTo>
                    <a:pt x="2066220" y="16093"/>
                  </a:lnTo>
                  <a:lnTo>
                    <a:pt x="138107" y="0"/>
                  </a:lnTo>
                  <a:close/>
                </a:path>
              </a:pathLst>
            </a:custGeom>
            <a:solidFill>
              <a:srgbClr val="FFFFFF"/>
            </a:solidFill>
          </p:spPr>
          <p:txBody>
            <a:bodyPr wrap="square" lIns="0" tIns="0" rIns="0" bIns="0" rtlCol="0"/>
            <a:lstStyle/>
            <a:p>
              <a:endParaRPr/>
            </a:p>
          </p:txBody>
        </p:sp>
        <p:sp>
          <p:nvSpPr>
            <p:cNvPr id="87" name="object 87"/>
            <p:cNvSpPr/>
            <p:nvPr/>
          </p:nvSpPr>
          <p:spPr>
            <a:xfrm>
              <a:off x="6553200" y="4226394"/>
              <a:ext cx="2360930" cy="145415"/>
            </a:xfrm>
            <a:custGeom>
              <a:avLst/>
              <a:gdLst/>
              <a:ahLst/>
              <a:cxnLst/>
              <a:rect l="l" t="t" r="r" b="b"/>
              <a:pathLst>
                <a:path w="2360929" h="145414">
                  <a:moveTo>
                    <a:pt x="2360676" y="144945"/>
                  </a:moveTo>
                  <a:lnTo>
                    <a:pt x="2328405" y="128841"/>
                  </a:lnTo>
                  <a:lnTo>
                    <a:pt x="2323896" y="126517"/>
                  </a:lnTo>
                  <a:lnTo>
                    <a:pt x="2316315" y="122618"/>
                  </a:lnTo>
                  <a:lnTo>
                    <a:pt x="2316315" y="126517"/>
                  </a:lnTo>
                  <a:lnTo>
                    <a:pt x="2316315" y="126809"/>
                  </a:lnTo>
                  <a:lnTo>
                    <a:pt x="2316086" y="126809"/>
                  </a:lnTo>
                  <a:lnTo>
                    <a:pt x="2316315" y="126517"/>
                  </a:lnTo>
                  <a:lnTo>
                    <a:pt x="2316315" y="122618"/>
                  </a:lnTo>
                  <a:lnTo>
                    <a:pt x="2078355" y="0"/>
                  </a:lnTo>
                  <a:lnTo>
                    <a:pt x="2054136" y="13804"/>
                  </a:lnTo>
                  <a:lnTo>
                    <a:pt x="2273477" y="126809"/>
                  </a:lnTo>
                  <a:lnTo>
                    <a:pt x="1295463" y="126809"/>
                  </a:lnTo>
                  <a:lnTo>
                    <a:pt x="1295463" y="122212"/>
                  </a:lnTo>
                  <a:lnTo>
                    <a:pt x="0" y="122212"/>
                  </a:lnTo>
                  <a:lnTo>
                    <a:pt x="0" y="126809"/>
                  </a:lnTo>
                  <a:lnTo>
                    <a:pt x="0" y="130492"/>
                  </a:lnTo>
                  <a:lnTo>
                    <a:pt x="2806" y="130492"/>
                  </a:lnTo>
                  <a:lnTo>
                    <a:pt x="2806" y="134175"/>
                  </a:lnTo>
                  <a:lnTo>
                    <a:pt x="0" y="134175"/>
                  </a:lnTo>
                  <a:lnTo>
                    <a:pt x="0" y="136017"/>
                  </a:lnTo>
                  <a:lnTo>
                    <a:pt x="0" y="140627"/>
                  </a:lnTo>
                  <a:lnTo>
                    <a:pt x="1301711" y="140627"/>
                  </a:lnTo>
                  <a:lnTo>
                    <a:pt x="1301711" y="145224"/>
                  </a:lnTo>
                  <a:lnTo>
                    <a:pt x="2316315" y="145224"/>
                  </a:lnTo>
                  <a:lnTo>
                    <a:pt x="2316315" y="144945"/>
                  </a:lnTo>
                  <a:lnTo>
                    <a:pt x="2360676" y="144945"/>
                  </a:lnTo>
                  <a:close/>
                </a:path>
              </a:pathLst>
            </a:custGeom>
            <a:solidFill>
              <a:srgbClr val="000000"/>
            </a:solidFill>
          </p:spPr>
          <p:txBody>
            <a:bodyPr wrap="square" lIns="0" tIns="0" rIns="0" bIns="0" rtlCol="0"/>
            <a:lstStyle/>
            <a:p>
              <a:endParaRPr/>
            </a:p>
          </p:txBody>
        </p:sp>
        <p:sp>
          <p:nvSpPr>
            <p:cNvPr id="88" name="object 88"/>
            <p:cNvSpPr/>
            <p:nvPr/>
          </p:nvSpPr>
          <p:spPr>
            <a:xfrm>
              <a:off x="6553200" y="4207972"/>
              <a:ext cx="150212" cy="154163"/>
            </a:xfrm>
            <a:prstGeom prst="rect">
              <a:avLst/>
            </a:prstGeom>
            <a:blipFill>
              <a:blip r:embed="rId17" cstate="print"/>
              <a:stretch>
                <a:fillRect/>
              </a:stretch>
            </a:blipFill>
          </p:spPr>
          <p:txBody>
            <a:bodyPr wrap="square" lIns="0" tIns="0" rIns="0" bIns="0" rtlCol="0"/>
            <a:lstStyle/>
            <a:p>
              <a:endParaRPr/>
            </a:p>
          </p:txBody>
        </p:sp>
        <p:sp>
          <p:nvSpPr>
            <p:cNvPr id="89" name="object 89"/>
            <p:cNvSpPr/>
            <p:nvPr/>
          </p:nvSpPr>
          <p:spPr>
            <a:xfrm>
              <a:off x="6691307" y="4207972"/>
              <a:ext cx="1940560" cy="34925"/>
            </a:xfrm>
            <a:custGeom>
              <a:avLst/>
              <a:gdLst/>
              <a:ahLst/>
              <a:cxnLst/>
              <a:rect l="l" t="t" r="r" b="b"/>
              <a:pathLst>
                <a:path w="1940559" h="34925">
                  <a:moveTo>
                    <a:pt x="0" y="0"/>
                  </a:moveTo>
                  <a:lnTo>
                    <a:pt x="0" y="18415"/>
                  </a:lnTo>
                  <a:lnTo>
                    <a:pt x="1928112" y="34509"/>
                  </a:lnTo>
                  <a:lnTo>
                    <a:pt x="1916029" y="32219"/>
                  </a:lnTo>
                  <a:lnTo>
                    <a:pt x="1940250" y="18415"/>
                  </a:lnTo>
                  <a:lnTo>
                    <a:pt x="1928112" y="16125"/>
                  </a:lnTo>
                  <a:lnTo>
                    <a:pt x="0" y="0"/>
                  </a:lnTo>
                  <a:close/>
                </a:path>
                <a:path w="1940559" h="34925">
                  <a:moveTo>
                    <a:pt x="1932139" y="16125"/>
                  </a:moveTo>
                  <a:lnTo>
                    <a:pt x="1928112" y="16125"/>
                  </a:lnTo>
                  <a:lnTo>
                    <a:pt x="1940250" y="18415"/>
                  </a:lnTo>
                  <a:lnTo>
                    <a:pt x="1932139" y="16125"/>
                  </a:lnTo>
                  <a:close/>
                </a:path>
              </a:pathLst>
            </a:custGeom>
            <a:solidFill>
              <a:srgbClr val="000000"/>
            </a:solidFill>
          </p:spPr>
          <p:txBody>
            <a:bodyPr wrap="square" lIns="0" tIns="0" rIns="0" bIns="0" rtlCol="0"/>
            <a:lstStyle/>
            <a:p>
              <a:endParaRPr/>
            </a:p>
          </p:txBody>
        </p:sp>
        <p:sp>
          <p:nvSpPr>
            <p:cNvPr id="90" name="object 90"/>
            <p:cNvSpPr/>
            <p:nvPr/>
          </p:nvSpPr>
          <p:spPr>
            <a:xfrm>
              <a:off x="6578365" y="4115957"/>
              <a:ext cx="2323465" cy="145415"/>
            </a:xfrm>
            <a:custGeom>
              <a:avLst/>
              <a:gdLst/>
              <a:ahLst/>
              <a:cxnLst/>
              <a:rect l="l" t="t" r="r" b="b"/>
              <a:pathLst>
                <a:path w="2323465" h="145414">
                  <a:moveTo>
                    <a:pt x="145213" y="0"/>
                  </a:moveTo>
                  <a:lnTo>
                    <a:pt x="0" y="140327"/>
                  </a:lnTo>
                  <a:lnTo>
                    <a:pt x="2323435" y="144939"/>
                  </a:lnTo>
                  <a:lnTo>
                    <a:pt x="2077359" y="18383"/>
                  </a:lnTo>
                  <a:lnTo>
                    <a:pt x="145213" y="0"/>
                  </a:lnTo>
                  <a:close/>
                </a:path>
              </a:pathLst>
            </a:custGeom>
            <a:solidFill>
              <a:srgbClr val="FFFFFF"/>
            </a:solidFill>
          </p:spPr>
          <p:txBody>
            <a:bodyPr wrap="square" lIns="0" tIns="0" rIns="0" bIns="0" rtlCol="0"/>
            <a:lstStyle/>
            <a:p>
              <a:endParaRPr/>
            </a:p>
          </p:txBody>
        </p:sp>
        <p:sp>
          <p:nvSpPr>
            <p:cNvPr id="91" name="object 91"/>
            <p:cNvSpPr/>
            <p:nvPr/>
          </p:nvSpPr>
          <p:spPr>
            <a:xfrm>
              <a:off x="6553200" y="4127449"/>
              <a:ext cx="2393315" cy="142875"/>
            </a:xfrm>
            <a:custGeom>
              <a:avLst/>
              <a:gdLst/>
              <a:ahLst/>
              <a:cxnLst/>
              <a:rect l="l" t="t" r="r" b="b"/>
              <a:pathLst>
                <a:path w="2393315" h="142875">
                  <a:moveTo>
                    <a:pt x="2392959" y="142646"/>
                  </a:moveTo>
                  <a:lnTo>
                    <a:pt x="2360676" y="126555"/>
                  </a:lnTo>
                  <a:lnTo>
                    <a:pt x="2356231" y="124256"/>
                  </a:lnTo>
                  <a:lnTo>
                    <a:pt x="2114651" y="0"/>
                  </a:lnTo>
                  <a:lnTo>
                    <a:pt x="2090432" y="13804"/>
                  </a:lnTo>
                  <a:lnTo>
                    <a:pt x="2305024" y="124180"/>
                  </a:lnTo>
                  <a:lnTo>
                    <a:pt x="25158" y="119646"/>
                  </a:lnTo>
                  <a:lnTo>
                    <a:pt x="37261" y="133451"/>
                  </a:lnTo>
                  <a:lnTo>
                    <a:pt x="13055" y="124256"/>
                  </a:lnTo>
                  <a:lnTo>
                    <a:pt x="0" y="135432"/>
                  </a:lnTo>
                  <a:lnTo>
                    <a:pt x="0" y="138061"/>
                  </a:lnTo>
                  <a:lnTo>
                    <a:pt x="25158" y="138061"/>
                  </a:lnTo>
                  <a:lnTo>
                    <a:pt x="2348598" y="142646"/>
                  </a:lnTo>
                  <a:lnTo>
                    <a:pt x="2392959" y="142646"/>
                  </a:lnTo>
                  <a:close/>
                </a:path>
              </a:pathLst>
            </a:custGeom>
            <a:solidFill>
              <a:srgbClr val="000000"/>
            </a:solidFill>
          </p:spPr>
          <p:txBody>
            <a:bodyPr wrap="square" lIns="0" tIns="0" rIns="0" bIns="0" rtlCol="0"/>
            <a:lstStyle/>
            <a:p>
              <a:endParaRPr/>
            </a:p>
          </p:txBody>
        </p:sp>
        <p:sp>
          <p:nvSpPr>
            <p:cNvPr id="92" name="object 92"/>
            <p:cNvSpPr/>
            <p:nvPr/>
          </p:nvSpPr>
          <p:spPr>
            <a:xfrm>
              <a:off x="6566263" y="4106733"/>
              <a:ext cx="169414" cy="154163"/>
            </a:xfrm>
            <a:prstGeom prst="rect">
              <a:avLst/>
            </a:prstGeom>
            <a:blipFill>
              <a:blip r:embed="rId9" cstate="print"/>
              <a:stretch>
                <a:fillRect/>
              </a:stretch>
            </a:blipFill>
          </p:spPr>
          <p:txBody>
            <a:bodyPr wrap="square" lIns="0" tIns="0" rIns="0" bIns="0" rtlCol="0"/>
            <a:lstStyle/>
            <a:p>
              <a:endParaRPr/>
            </a:p>
          </p:txBody>
        </p:sp>
        <p:sp>
          <p:nvSpPr>
            <p:cNvPr id="93" name="object 93"/>
            <p:cNvSpPr/>
            <p:nvPr/>
          </p:nvSpPr>
          <p:spPr>
            <a:xfrm>
              <a:off x="6723579" y="4106733"/>
              <a:ext cx="1944370" cy="36830"/>
            </a:xfrm>
            <a:custGeom>
              <a:avLst/>
              <a:gdLst/>
              <a:ahLst/>
              <a:cxnLst/>
              <a:rect l="l" t="t" r="r" b="b"/>
              <a:pathLst>
                <a:path w="1944370" h="36829">
                  <a:moveTo>
                    <a:pt x="0" y="0"/>
                  </a:moveTo>
                  <a:lnTo>
                    <a:pt x="0" y="18415"/>
                  </a:lnTo>
                  <a:lnTo>
                    <a:pt x="1932145" y="36831"/>
                  </a:lnTo>
                  <a:lnTo>
                    <a:pt x="1920062" y="34509"/>
                  </a:lnTo>
                  <a:lnTo>
                    <a:pt x="1944284" y="20705"/>
                  </a:lnTo>
                  <a:lnTo>
                    <a:pt x="1932145" y="18415"/>
                  </a:lnTo>
                  <a:lnTo>
                    <a:pt x="0" y="0"/>
                  </a:lnTo>
                  <a:close/>
                </a:path>
                <a:path w="1944370" h="36829">
                  <a:moveTo>
                    <a:pt x="1936173" y="18415"/>
                  </a:moveTo>
                  <a:lnTo>
                    <a:pt x="1932145" y="18415"/>
                  </a:lnTo>
                  <a:lnTo>
                    <a:pt x="1944284" y="20705"/>
                  </a:lnTo>
                  <a:lnTo>
                    <a:pt x="1936173" y="18415"/>
                  </a:lnTo>
                  <a:close/>
                </a:path>
              </a:pathLst>
            </a:custGeom>
            <a:solidFill>
              <a:srgbClr val="000000"/>
            </a:solidFill>
          </p:spPr>
          <p:txBody>
            <a:bodyPr wrap="square" lIns="0" tIns="0" rIns="0" bIns="0" rtlCol="0"/>
            <a:lstStyle/>
            <a:p>
              <a:endParaRPr/>
            </a:p>
          </p:txBody>
        </p:sp>
        <p:sp>
          <p:nvSpPr>
            <p:cNvPr id="94" name="object 94"/>
            <p:cNvSpPr/>
            <p:nvPr/>
          </p:nvSpPr>
          <p:spPr>
            <a:xfrm>
              <a:off x="6578365" y="4060742"/>
              <a:ext cx="2323465" cy="145415"/>
            </a:xfrm>
            <a:custGeom>
              <a:avLst/>
              <a:gdLst/>
              <a:ahLst/>
              <a:cxnLst/>
              <a:rect l="l" t="t" r="r" b="b"/>
              <a:pathLst>
                <a:path w="2323465" h="145414">
                  <a:moveTo>
                    <a:pt x="145213" y="0"/>
                  </a:moveTo>
                  <a:lnTo>
                    <a:pt x="0" y="140327"/>
                  </a:lnTo>
                  <a:lnTo>
                    <a:pt x="2323435" y="144939"/>
                  </a:lnTo>
                  <a:lnTo>
                    <a:pt x="2077359" y="18383"/>
                  </a:lnTo>
                  <a:lnTo>
                    <a:pt x="145213" y="0"/>
                  </a:lnTo>
                  <a:close/>
                </a:path>
              </a:pathLst>
            </a:custGeom>
            <a:solidFill>
              <a:srgbClr val="FFFFFF"/>
            </a:solidFill>
          </p:spPr>
          <p:txBody>
            <a:bodyPr wrap="square" lIns="0" tIns="0" rIns="0" bIns="0" rtlCol="0"/>
            <a:lstStyle/>
            <a:p>
              <a:endParaRPr/>
            </a:p>
          </p:txBody>
        </p:sp>
        <p:sp>
          <p:nvSpPr>
            <p:cNvPr id="95" name="object 95"/>
            <p:cNvSpPr/>
            <p:nvPr/>
          </p:nvSpPr>
          <p:spPr>
            <a:xfrm>
              <a:off x="6553200" y="4072229"/>
              <a:ext cx="2393315" cy="142875"/>
            </a:xfrm>
            <a:custGeom>
              <a:avLst/>
              <a:gdLst/>
              <a:ahLst/>
              <a:cxnLst/>
              <a:rect l="l" t="t" r="r" b="b"/>
              <a:pathLst>
                <a:path w="2393315" h="142875">
                  <a:moveTo>
                    <a:pt x="2392959" y="142646"/>
                  </a:moveTo>
                  <a:lnTo>
                    <a:pt x="2360676" y="126555"/>
                  </a:lnTo>
                  <a:lnTo>
                    <a:pt x="2356167" y="124231"/>
                  </a:lnTo>
                  <a:lnTo>
                    <a:pt x="2114651" y="0"/>
                  </a:lnTo>
                  <a:lnTo>
                    <a:pt x="2090432" y="13804"/>
                  </a:lnTo>
                  <a:lnTo>
                    <a:pt x="2304973" y="124155"/>
                  </a:lnTo>
                  <a:lnTo>
                    <a:pt x="25158" y="119659"/>
                  </a:lnTo>
                  <a:lnTo>
                    <a:pt x="37261" y="133464"/>
                  </a:lnTo>
                  <a:lnTo>
                    <a:pt x="13055" y="124231"/>
                  </a:lnTo>
                  <a:lnTo>
                    <a:pt x="0" y="135432"/>
                  </a:lnTo>
                  <a:lnTo>
                    <a:pt x="0" y="138074"/>
                  </a:lnTo>
                  <a:lnTo>
                    <a:pt x="25158" y="138074"/>
                  </a:lnTo>
                  <a:lnTo>
                    <a:pt x="2348598" y="142646"/>
                  </a:lnTo>
                  <a:lnTo>
                    <a:pt x="2392959" y="142646"/>
                  </a:lnTo>
                  <a:close/>
                </a:path>
              </a:pathLst>
            </a:custGeom>
            <a:solidFill>
              <a:srgbClr val="000000"/>
            </a:solidFill>
          </p:spPr>
          <p:txBody>
            <a:bodyPr wrap="square" lIns="0" tIns="0" rIns="0" bIns="0" rtlCol="0"/>
            <a:lstStyle/>
            <a:p>
              <a:endParaRPr/>
            </a:p>
          </p:txBody>
        </p:sp>
        <p:sp>
          <p:nvSpPr>
            <p:cNvPr id="96" name="object 96"/>
            <p:cNvSpPr/>
            <p:nvPr/>
          </p:nvSpPr>
          <p:spPr>
            <a:xfrm>
              <a:off x="6566263" y="4051518"/>
              <a:ext cx="169414" cy="154163"/>
            </a:xfrm>
            <a:prstGeom prst="rect">
              <a:avLst/>
            </a:prstGeom>
            <a:blipFill>
              <a:blip r:embed="rId18" cstate="print"/>
              <a:stretch>
                <a:fillRect/>
              </a:stretch>
            </a:blipFill>
          </p:spPr>
          <p:txBody>
            <a:bodyPr wrap="square" lIns="0" tIns="0" rIns="0" bIns="0" rtlCol="0"/>
            <a:lstStyle/>
            <a:p>
              <a:endParaRPr/>
            </a:p>
          </p:txBody>
        </p:sp>
        <p:sp>
          <p:nvSpPr>
            <p:cNvPr id="97" name="object 97"/>
            <p:cNvSpPr/>
            <p:nvPr/>
          </p:nvSpPr>
          <p:spPr>
            <a:xfrm>
              <a:off x="6723579" y="4051518"/>
              <a:ext cx="1944370" cy="36830"/>
            </a:xfrm>
            <a:custGeom>
              <a:avLst/>
              <a:gdLst/>
              <a:ahLst/>
              <a:cxnLst/>
              <a:rect l="l" t="t" r="r" b="b"/>
              <a:pathLst>
                <a:path w="1944370" h="36829">
                  <a:moveTo>
                    <a:pt x="0" y="0"/>
                  </a:moveTo>
                  <a:lnTo>
                    <a:pt x="0" y="18415"/>
                  </a:lnTo>
                  <a:lnTo>
                    <a:pt x="1932145" y="36831"/>
                  </a:lnTo>
                  <a:lnTo>
                    <a:pt x="1920062" y="34509"/>
                  </a:lnTo>
                  <a:lnTo>
                    <a:pt x="1944284" y="20705"/>
                  </a:lnTo>
                  <a:lnTo>
                    <a:pt x="1932145" y="18415"/>
                  </a:lnTo>
                  <a:lnTo>
                    <a:pt x="0" y="0"/>
                  </a:lnTo>
                  <a:close/>
                </a:path>
                <a:path w="1944370" h="36829">
                  <a:moveTo>
                    <a:pt x="1936173" y="18415"/>
                  </a:moveTo>
                  <a:lnTo>
                    <a:pt x="1932145" y="18415"/>
                  </a:lnTo>
                  <a:lnTo>
                    <a:pt x="1944284" y="20705"/>
                  </a:lnTo>
                  <a:lnTo>
                    <a:pt x="1936173" y="18415"/>
                  </a:lnTo>
                  <a:close/>
                </a:path>
              </a:pathLst>
            </a:custGeom>
            <a:solidFill>
              <a:srgbClr val="000000"/>
            </a:solidFill>
          </p:spPr>
          <p:txBody>
            <a:bodyPr wrap="square" lIns="0" tIns="0" rIns="0" bIns="0" rtlCol="0"/>
            <a:lstStyle/>
            <a:p>
              <a:endParaRPr/>
            </a:p>
          </p:txBody>
        </p:sp>
        <p:sp>
          <p:nvSpPr>
            <p:cNvPr id="98" name="object 98"/>
            <p:cNvSpPr/>
            <p:nvPr/>
          </p:nvSpPr>
          <p:spPr>
            <a:xfrm>
              <a:off x="6553200" y="3989401"/>
              <a:ext cx="2312670" cy="142875"/>
            </a:xfrm>
            <a:custGeom>
              <a:avLst/>
              <a:gdLst/>
              <a:ahLst/>
              <a:cxnLst/>
              <a:rect l="l" t="t" r="r" b="b"/>
              <a:pathLst>
                <a:path w="2312670" h="142875">
                  <a:moveTo>
                    <a:pt x="134074" y="0"/>
                  </a:moveTo>
                  <a:lnTo>
                    <a:pt x="0" y="127449"/>
                  </a:lnTo>
                  <a:lnTo>
                    <a:pt x="0" y="138060"/>
                  </a:lnTo>
                  <a:lnTo>
                    <a:pt x="2312295" y="142649"/>
                  </a:lnTo>
                  <a:lnTo>
                    <a:pt x="2066220" y="18415"/>
                  </a:lnTo>
                  <a:lnTo>
                    <a:pt x="134074" y="0"/>
                  </a:lnTo>
                  <a:close/>
                </a:path>
              </a:pathLst>
            </a:custGeom>
            <a:solidFill>
              <a:srgbClr val="FFFFFF"/>
            </a:solidFill>
          </p:spPr>
          <p:txBody>
            <a:bodyPr wrap="square" lIns="0" tIns="0" rIns="0" bIns="0" rtlCol="0"/>
            <a:lstStyle/>
            <a:p>
              <a:endParaRPr/>
            </a:p>
          </p:txBody>
        </p:sp>
        <p:sp>
          <p:nvSpPr>
            <p:cNvPr id="99" name="object 99"/>
            <p:cNvSpPr/>
            <p:nvPr/>
          </p:nvSpPr>
          <p:spPr>
            <a:xfrm>
              <a:off x="6553200" y="4000918"/>
              <a:ext cx="2357120" cy="140970"/>
            </a:xfrm>
            <a:custGeom>
              <a:avLst/>
              <a:gdLst/>
              <a:ahLst/>
              <a:cxnLst/>
              <a:rect l="l" t="t" r="r" b="b"/>
              <a:pathLst>
                <a:path w="2357120" h="140970">
                  <a:moveTo>
                    <a:pt x="2356650" y="140335"/>
                  </a:moveTo>
                  <a:lnTo>
                    <a:pt x="2320340" y="124231"/>
                  </a:lnTo>
                  <a:lnTo>
                    <a:pt x="2315807" y="121945"/>
                  </a:lnTo>
                  <a:lnTo>
                    <a:pt x="2312289" y="120180"/>
                  </a:lnTo>
                  <a:lnTo>
                    <a:pt x="2312289" y="121945"/>
                  </a:lnTo>
                  <a:lnTo>
                    <a:pt x="2312289" y="122110"/>
                  </a:lnTo>
                  <a:lnTo>
                    <a:pt x="2312289" y="121945"/>
                  </a:lnTo>
                  <a:lnTo>
                    <a:pt x="2312289" y="120180"/>
                  </a:lnTo>
                  <a:lnTo>
                    <a:pt x="2074329" y="0"/>
                  </a:lnTo>
                  <a:lnTo>
                    <a:pt x="2058162" y="13804"/>
                  </a:lnTo>
                  <a:lnTo>
                    <a:pt x="2272665" y="122110"/>
                  </a:lnTo>
                  <a:lnTo>
                    <a:pt x="1236319" y="122110"/>
                  </a:lnTo>
                  <a:lnTo>
                    <a:pt x="1236319" y="117513"/>
                  </a:lnTo>
                  <a:lnTo>
                    <a:pt x="711" y="117513"/>
                  </a:lnTo>
                  <a:lnTo>
                    <a:pt x="711" y="130403"/>
                  </a:lnTo>
                  <a:lnTo>
                    <a:pt x="711" y="131318"/>
                  </a:lnTo>
                  <a:lnTo>
                    <a:pt x="215" y="131318"/>
                  </a:lnTo>
                  <a:lnTo>
                    <a:pt x="215" y="130403"/>
                  </a:lnTo>
                  <a:lnTo>
                    <a:pt x="711" y="130403"/>
                  </a:lnTo>
                  <a:lnTo>
                    <a:pt x="711" y="117513"/>
                  </a:lnTo>
                  <a:lnTo>
                    <a:pt x="0" y="117513"/>
                  </a:lnTo>
                  <a:lnTo>
                    <a:pt x="0" y="122110"/>
                  </a:lnTo>
                  <a:lnTo>
                    <a:pt x="0" y="130403"/>
                  </a:lnTo>
                  <a:lnTo>
                    <a:pt x="0" y="131318"/>
                  </a:lnTo>
                  <a:lnTo>
                    <a:pt x="0" y="135928"/>
                  </a:lnTo>
                  <a:lnTo>
                    <a:pt x="1244180" y="135928"/>
                  </a:lnTo>
                  <a:lnTo>
                    <a:pt x="1244180" y="140525"/>
                  </a:lnTo>
                  <a:lnTo>
                    <a:pt x="2312289" y="140525"/>
                  </a:lnTo>
                  <a:lnTo>
                    <a:pt x="2312289" y="140335"/>
                  </a:lnTo>
                  <a:lnTo>
                    <a:pt x="2356650" y="140335"/>
                  </a:lnTo>
                  <a:close/>
                </a:path>
              </a:pathLst>
            </a:custGeom>
            <a:solidFill>
              <a:srgbClr val="000000"/>
            </a:solidFill>
          </p:spPr>
          <p:txBody>
            <a:bodyPr wrap="square" lIns="0" tIns="0" rIns="0" bIns="0" rtlCol="0"/>
            <a:lstStyle/>
            <a:p>
              <a:endParaRPr/>
            </a:p>
          </p:txBody>
        </p:sp>
        <p:sp>
          <p:nvSpPr>
            <p:cNvPr id="100" name="object 100"/>
            <p:cNvSpPr/>
            <p:nvPr/>
          </p:nvSpPr>
          <p:spPr>
            <a:xfrm>
              <a:off x="6553200" y="3980209"/>
              <a:ext cx="146179" cy="151841"/>
            </a:xfrm>
            <a:prstGeom prst="rect">
              <a:avLst/>
            </a:prstGeom>
            <a:blipFill>
              <a:blip r:embed="rId19" cstate="print"/>
              <a:stretch>
                <a:fillRect/>
              </a:stretch>
            </a:blipFill>
          </p:spPr>
          <p:txBody>
            <a:bodyPr wrap="square" lIns="0" tIns="0" rIns="0" bIns="0" rtlCol="0"/>
            <a:lstStyle/>
            <a:p>
              <a:endParaRPr/>
            </a:p>
          </p:txBody>
        </p:sp>
        <p:sp>
          <p:nvSpPr>
            <p:cNvPr id="101" name="object 101"/>
            <p:cNvSpPr/>
            <p:nvPr/>
          </p:nvSpPr>
          <p:spPr>
            <a:xfrm>
              <a:off x="6687274" y="3980209"/>
              <a:ext cx="1940560" cy="36830"/>
            </a:xfrm>
            <a:custGeom>
              <a:avLst/>
              <a:gdLst/>
              <a:ahLst/>
              <a:cxnLst/>
              <a:rect l="l" t="t" r="r" b="b"/>
              <a:pathLst>
                <a:path w="1940559" h="36829">
                  <a:moveTo>
                    <a:pt x="0" y="0"/>
                  </a:moveTo>
                  <a:lnTo>
                    <a:pt x="0" y="18415"/>
                  </a:lnTo>
                  <a:lnTo>
                    <a:pt x="1932145" y="36799"/>
                  </a:lnTo>
                  <a:lnTo>
                    <a:pt x="1924090" y="34509"/>
                  </a:lnTo>
                  <a:lnTo>
                    <a:pt x="1940256" y="20705"/>
                  </a:lnTo>
                  <a:lnTo>
                    <a:pt x="1932145" y="18415"/>
                  </a:lnTo>
                  <a:lnTo>
                    <a:pt x="0" y="0"/>
                  </a:lnTo>
                  <a:close/>
                </a:path>
                <a:path w="1940559" h="36829">
                  <a:moveTo>
                    <a:pt x="1936173" y="18415"/>
                  </a:moveTo>
                  <a:lnTo>
                    <a:pt x="1932145" y="18415"/>
                  </a:lnTo>
                  <a:lnTo>
                    <a:pt x="1940256" y="20705"/>
                  </a:lnTo>
                  <a:lnTo>
                    <a:pt x="1936173" y="18415"/>
                  </a:lnTo>
                  <a:close/>
                </a:path>
              </a:pathLst>
            </a:custGeom>
            <a:solidFill>
              <a:srgbClr val="000000"/>
            </a:solidFill>
          </p:spPr>
          <p:txBody>
            <a:bodyPr wrap="square" lIns="0" tIns="0" rIns="0" bIns="0" rtlCol="0"/>
            <a:lstStyle/>
            <a:p>
              <a:endParaRPr/>
            </a:p>
          </p:txBody>
        </p:sp>
        <p:sp>
          <p:nvSpPr>
            <p:cNvPr id="102" name="object 102"/>
            <p:cNvSpPr/>
            <p:nvPr/>
          </p:nvSpPr>
          <p:spPr>
            <a:xfrm>
              <a:off x="6558196" y="3897386"/>
              <a:ext cx="2323465" cy="145415"/>
            </a:xfrm>
            <a:custGeom>
              <a:avLst/>
              <a:gdLst/>
              <a:ahLst/>
              <a:cxnLst/>
              <a:rect l="l" t="t" r="r" b="b"/>
              <a:pathLst>
                <a:path w="2323465" h="145414">
                  <a:moveTo>
                    <a:pt x="145216" y="0"/>
                  </a:moveTo>
                  <a:lnTo>
                    <a:pt x="0" y="140327"/>
                  </a:lnTo>
                  <a:lnTo>
                    <a:pt x="2323409" y="144939"/>
                  </a:lnTo>
                  <a:lnTo>
                    <a:pt x="2077390" y="18383"/>
                  </a:lnTo>
                  <a:lnTo>
                    <a:pt x="145216" y="0"/>
                  </a:lnTo>
                  <a:close/>
                </a:path>
              </a:pathLst>
            </a:custGeom>
            <a:solidFill>
              <a:srgbClr val="FFFFFF"/>
            </a:solidFill>
          </p:spPr>
          <p:txBody>
            <a:bodyPr wrap="square" lIns="0" tIns="0" rIns="0" bIns="0" rtlCol="0"/>
            <a:lstStyle/>
            <a:p>
              <a:endParaRPr/>
            </a:p>
          </p:txBody>
        </p:sp>
        <p:sp>
          <p:nvSpPr>
            <p:cNvPr id="103" name="object 103"/>
            <p:cNvSpPr/>
            <p:nvPr/>
          </p:nvSpPr>
          <p:spPr>
            <a:xfrm>
              <a:off x="6553200" y="3908869"/>
              <a:ext cx="2372995" cy="142875"/>
            </a:xfrm>
            <a:custGeom>
              <a:avLst/>
              <a:gdLst/>
              <a:ahLst/>
              <a:cxnLst/>
              <a:rect l="l" t="t" r="r" b="b"/>
              <a:pathLst>
                <a:path w="2372995" h="142875">
                  <a:moveTo>
                    <a:pt x="2372817" y="142659"/>
                  </a:moveTo>
                  <a:lnTo>
                    <a:pt x="2340533" y="126555"/>
                  </a:lnTo>
                  <a:lnTo>
                    <a:pt x="2336088" y="124269"/>
                  </a:lnTo>
                  <a:lnTo>
                    <a:pt x="2094458" y="0"/>
                  </a:lnTo>
                  <a:lnTo>
                    <a:pt x="2070239" y="13804"/>
                  </a:lnTo>
                  <a:lnTo>
                    <a:pt x="2284857" y="124193"/>
                  </a:lnTo>
                  <a:lnTo>
                    <a:pt x="4991" y="119659"/>
                  </a:lnTo>
                  <a:lnTo>
                    <a:pt x="17094" y="133464"/>
                  </a:lnTo>
                  <a:lnTo>
                    <a:pt x="0" y="126974"/>
                  </a:lnTo>
                  <a:lnTo>
                    <a:pt x="0" y="132372"/>
                  </a:lnTo>
                  <a:lnTo>
                    <a:pt x="0" y="138074"/>
                  </a:lnTo>
                  <a:lnTo>
                    <a:pt x="4991" y="138074"/>
                  </a:lnTo>
                  <a:lnTo>
                    <a:pt x="2328405" y="142659"/>
                  </a:lnTo>
                  <a:lnTo>
                    <a:pt x="2372817" y="142659"/>
                  </a:lnTo>
                  <a:close/>
                </a:path>
              </a:pathLst>
            </a:custGeom>
            <a:solidFill>
              <a:srgbClr val="000000"/>
            </a:solidFill>
          </p:spPr>
          <p:txBody>
            <a:bodyPr wrap="square" lIns="0" tIns="0" rIns="0" bIns="0" rtlCol="0"/>
            <a:lstStyle/>
            <a:p>
              <a:endParaRPr/>
            </a:p>
          </p:txBody>
        </p:sp>
        <p:sp>
          <p:nvSpPr>
            <p:cNvPr id="104" name="object 104"/>
            <p:cNvSpPr/>
            <p:nvPr/>
          </p:nvSpPr>
          <p:spPr>
            <a:xfrm>
              <a:off x="6553200" y="3888163"/>
              <a:ext cx="162312" cy="154163"/>
            </a:xfrm>
            <a:prstGeom prst="rect">
              <a:avLst/>
            </a:prstGeom>
            <a:blipFill>
              <a:blip r:embed="rId20" cstate="print"/>
              <a:stretch>
                <a:fillRect/>
              </a:stretch>
            </a:blipFill>
          </p:spPr>
          <p:txBody>
            <a:bodyPr wrap="square" lIns="0" tIns="0" rIns="0" bIns="0" rtlCol="0"/>
            <a:lstStyle/>
            <a:p>
              <a:endParaRPr/>
            </a:p>
          </p:txBody>
        </p:sp>
        <p:sp>
          <p:nvSpPr>
            <p:cNvPr id="105" name="object 105"/>
            <p:cNvSpPr/>
            <p:nvPr/>
          </p:nvSpPr>
          <p:spPr>
            <a:xfrm>
              <a:off x="6703412" y="3888163"/>
              <a:ext cx="1944370" cy="36830"/>
            </a:xfrm>
            <a:custGeom>
              <a:avLst/>
              <a:gdLst/>
              <a:ahLst/>
              <a:cxnLst/>
              <a:rect l="l" t="t" r="r" b="b"/>
              <a:pathLst>
                <a:path w="1944370" h="36829">
                  <a:moveTo>
                    <a:pt x="0" y="0"/>
                  </a:moveTo>
                  <a:lnTo>
                    <a:pt x="0" y="18415"/>
                  </a:lnTo>
                  <a:lnTo>
                    <a:pt x="1932173" y="36831"/>
                  </a:lnTo>
                  <a:lnTo>
                    <a:pt x="1920034" y="34509"/>
                  </a:lnTo>
                  <a:lnTo>
                    <a:pt x="1944256" y="20705"/>
                  </a:lnTo>
                  <a:lnTo>
                    <a:pt x="1932173" y="18415"/>
                  </a:lnTo>
                  <a:lnTo>
                    <a:pt x="0" y="0"/>
                  </a:lnTo>
                  <a:close/>
                </a:path>
                <a:path w="1944370" h="36829">
                  <a:moveTo>
                    <a:pt x="1936201" y="18415"/>
                  </a:moveTo>
                  <a:lnTo>
                    <a:pt x="1932173" y="18415"/>
                  </a:lnTo>
                  <a:lnTo>
                    <a:pt x="1944256" y="20705"/>
                  </a:lnTo>
                  <a:lnTo>
                    <a:pt x="1936201" y="18415"/>
                  </a:lnTo>
                  <a:close/>
                </a:path>
              </a:pathLst>
            </a:custGeom>
            <a:solidFill>
              <a:srgbClr val="000000"/>
            </a:solidFill>
          </p:spPr>
          <p:txBody>
            <a:bodyPr wrap="square" lIns="0" tIns="0" rIns="0" bIns="0" rtlCol="0"/>
            <a:lstStyle/>
            <a:p>
              <a:endParaRPr/>
            </a:p>
          </p:txBody>
        </p:sp>
        <p:sp>
          <p:nvSpPr>
            <p:cNvPr id="106" name="object 106"/>
            <p:cNvSpPr/>
            <p:nvPr/>
          </p:nvSpPr>
          <p:spPr>
            <a:xfrm>
              <a:off x="6655003" y="3821465"/>
              <a:ext cx="2323465" cy="147320"/>
            </a:xfrm>
            <a:custGeom>
              <a:avLst/>
              <a:gdLst/>
              <a:ahLst/>
              <a:cxnLst/>
              <a:rect l="l" t="t" r="r" b="b"/>
              <a:pathLst>
                <a:path w="2323465" h="147320">
                  <a:moveTo>
                    <a:pt x="145217" y="0"/>
                  </a:moveTo>
                  <a:lnTo>
                    <a:pt x="0" y="142618"/>
                  </a:lnTo>
                  <a:lnTo>
                    <a:pt x="2323433" y="147229"/>
                  </a:lnTo>
                  <a:lnTo>
                    <a:pt x="2077357" y="18383"/>
                  </a:lnTo>
                  <a:lnTo>
                    <a:pt x="145217" y="0"/>
                  </a:lnTo>
                  <a:close/>
                </a:path>
              </a:pathLst>
            </a:custGeom>
            <a:solidFill>
              <a:srgbClr val="FFFFFF"/>
            </a:solidFill>
          </p:spPr>
          <p:txBody>
            <a:bodyPr wrap="square" lIns="0" tIns="0" rIns="0" bIns="0" rtlCol="0"/>
            <a:lstStyle/>
            <a:p>
              <a:endParaRPr/>
            </a:p>
          </p:txBody>
        </p:sp>
        <p:sp>
          <p:nvSpPr>
            <p:cNvPr id="107" name="object 107"/>
            <p:cNvSpPr/>
            <p:nvPr/>
          </p:nvSpPr>
          <p:spPr>
            <a:xfrm>
              <a:off x="6626758" y="3832948"/>
              <a:ext cx="2396490" cy="145415"/>
            </a:xfrm>
            <a:custGeom>
              <a:avLst/>
              <a:gdLst/>
              <a:ahLst/>
              <a:cxnLst/>
              <a:rect l="l" t="t" r="r" b="b"/>
              <a:pathLst>
                <a:path w="2396490" h="145414">
                  <a:moveTo>
                    <a:pt x="2396032" y="144983"/>
                  </a:moveTo>
                  <a:lnTo>
                    <a:pt x="2363749" y="128854"/>
                  </a:lnTo>
                  <a:lnTo>
                    <a:pt x="2359380" y="126555"/>
                  </a:lnTo>
                  <a:lnTo>
                    <a:pt x="2117737" y="0"/>
                  </a:lnTo>
                  <a:lnTo>
                    <a:pt x="2093518" y="13804"/>
                  </a:lnTo>
                  <a:lnTo>
                    <a:pt x="2308669" y="126479"/>
                  </a:lnTo>
                  <a:lnTo>
                    <a:pt x="28244" y="121945"/>
                  </a:lnTo>
                  <a:lnTo>
                    <a:pt x="40347" y="135750"/>
                  </a:lnTo>
                  <a:lnTo>
                    <a:pt x="16141" y="126555"/>
                  </a:lnTo>
                  <a:lnTo>
                    <a:pt x="0" y="140360"/>
                  </a:lnTo>
                  <a:lnTo>
                    <a:pt x="28244" y="140360"/>
                  </a:lnTo>
                  <a:lnTo>
                    <a:pt x="2351671" y="144983"/>
                  </a:lnTo>
                  <a:lnTo>
                    <a:pt x="2396032" y="144983"/>
                  </a:lnTo>
                  <a:close/>
                </a:path>
              </a:pathLst>
            </a:custGeom>
            <a:solidFill>
              <a:srgbClr val="000000"/>
            </a:solidFill>
          </p:spPr>
          <p:txBody>
            <a:bodyPr wrap="square" lIns="0" tIns="0" rIns="0" bIns="0" rtlCol="0"/>
            <a:lstStyle/>
            <a:p>
              <a:endParaRPr/>
            </a:p>
          </p:txBody>
        </p:sp>
        <p:sp>
          <p:nvSpPr>
            <p:cNvPr id="108" name="object 108"/>
            <p:cNvSpPr/>
            <p:nvPr/>
          </p:nvSpPr>
          <p:spPr>
            <a:xfrm>
              <a:off x="6642903" y="3812242"/>
              <a:ext cx="169416" cy="156453"/>
            </a:xfrm>
            <a:prstGeom prst="rect">
              <a:avLst/>
            </a:prstGeom>
            <a:blipFill>
              <a:blip r:embed="rId13" cstate="print"/>
              <a:stretch>
                <a:fillRect/>
              </a:stretch>
            </a:blipFill>
          </p:spPr>
          <p:txBody>
            <a:bodyPr wrap="square" lIns="0" tIns="0" rIns="0" bIns="0" rtlCol="0"/>
            <a:lstStyle/>
            <a:p>
              <a:endParaRPr/>
            </a:p>
          </p:txBody>
        </p:sp>
        <p:sp>
          <p:nvSpPr>
            <p:cNvPr id="109" name="object 109"/>
            <p:cNvSpPr/>
            <p:nvPr/>
          </p:nvSpPr>
          <p:spPr>
            <a:xfrm>
              <a:off x="6800221" y="3812242"/>
              <a:ext cx="1944370" cy="36830"/>
            </a:xfrm>
            <a:custGeom>
              <a:avLst/>
              <a:gdLst/>
              <a:ahLst/>
              <a:cxnLst/>
              <a:rect l="l" t="t" r="r" b="b"/>
              <a:pathLst>
                <a:path w="1944370" h="36829">
                  <a:moveTo>
                    <a:pt x="0" y="0"/>
                  </a:moveTo>
                  <a:lnTo>
                    <a:pt x="0" y="18415"/>
                  </a:lnTo>
                  <a:lnTo>
                    <a:pt x="1932139" y="36831"/>
                  </a:lnTo>
                  <a:lnTo>
                    <a:pt x="1920057" y="34509"/>
                  </a:lnTo>
                  <a:lnTo>
                    <a:pt x="1944278" y="20705"/>
                  </a:lnTo>
                  <a:lnTo>
                    <a:pt x="1932139" y="18415"/>
                  </a:lnTo>
                  <a:lnTo>
                    <a:pt x="0" y="0"/>
                  </a:lnTo>
                  <a:close/>
                </a:path>
                <a:path w="1944370" h="36829">
                  <a:moveTo>
                    <a:pt x="1936167" y="18415"/>
                  </a:moveTo>
                  <a:lnTo>
                    <a:pt x="1932139" y="18415"/>
                  </a:lnTo>
                  <a:lnTo>
                    <a:pt x="1944278" y="20705"/>
                  </a:lnTo>
                  <a:lnTo>
                    <a:pt x="1936167" y="18415"/>
                  </a:lnTo>
                  <a:close/>
                </a:path>
              </a:pathLst>
            </a:custGeom>
            <a:solidFill>
              <a:srgbClr val="000000"/>
            </a:solidFill>
          </p:spPr>
          <p:txBody>
            <a:bodyPr wrap="square" lIns="0" tIns="0" rIns="0" bIns="0" rtlCol="0"/>
            <a:lstStyle/>
            <a:p>
              <a:endParaRPr/>
            </a:p>
          </p:txBody>
        </p:sp>
        <p:sp>
          <p:nvSpPr>
            <p:cNvPr id="110" name="object 110"/>
            <p:cNvSpPr/>
            <p:nvPr/>
          </p:nvSpPr>
          <p:spPr>
            <a:xfrm>
              <a:off x="6792154" y="3497013"/>
              <a:ext cx="2254885" cy="405130"/>
            </a:xfrm>
            <a:custGeom>
              <a:avLst/>
              <a:gdLst/>
              <a:ahLst/>
              <a:cxnLst/>
              <a:rect l="l" t="t" r="r" b="b"/>
              <a:pathLst>
                <a:path w="2254884" h="405129">
                  <a:moveTo>
                    <a:pt x="1960400" y="0"/>
                  </a:moveTo>
                  <a:lnTo>
                    <a:pt x="80675" y="248531"/>
                  </a:lnTo>
                  <a:lnTo>
                    <a:pt x="0" y="404953"/>
                  </a:lnTo>
                  <a:lnTo>
                    <a:pt x="2254863" y="87466"/>
                  </a:lnTo>
                  <a:lnTo>
                    <a:pt x="1960400" y="0"/>
                  </a:lnTo>
                  <a:close/>
                </a:path>
              </a:pathLst>
            </a:custGeom>
            <a:solidFill>
              <a:srgbClr val="FFFFFF"/>
            </a:solidFill>
          </p:spPr>
          <p:txBody>
            <a:bodyPr wrap="square" lIns="0" tIns="0" rIns="0" bIns="0" rtlCol="0"/>
            <a:lstStyle/>
            <a:p>
              <a:endParaRPr/>
            </a:p>
          </p:txBody>
        </p:sp>
        <p:sp>
          <p:nvSpPr>
            <p:cNvPr id="111" name="object 111"/>
            <p:cNvSpPr/>
            <p:nvPr/>
          </p:nvSpPr>
          <p:spPr>
            <a:xfrm>
              <a:off x="6767944" y="3490023"/>
              <a:ext cx="2327910" cy="426084"/>
            </a:xfrm>
            <a:custGeom>
              <a:avLst/>
              <a:gdLst/>
              <a:ahLst/>
              <a:cxnLst/>
              <a:rect l="l" t="t" r="r" b="b"/>
              <a:pathLst>
                <a:path w="2327909" h="426085">
                  <a:moveTo>
                    <a:pt x="2327452" y="96748"/>
                  </a:moveTo>
                  <a:lnTo>
                    <a:pt x="2287117" y="87566"/>
                  </a:lnTo>
                  <a:lnTo>
                    <a:pt x="2279421" y="85267"/>
                  </a:lnTo>
                  <a:lnTo>
                    <a:pt x="1992655" y="0"/>
                  </a:lnTo>
                  <a:lnTo>
                    <a:pt x="1976551" y="13995"/>
                  </a:lnTo>
                  <a:lnTo>
                    <a:pt x="2235517" y="90843"/>
                  </a:lnTo>
                  <a:lnTo>
                    <a:pt x="20167" y="402755"/>
                  </a:lnTo>
                  <a:lnTo>
                    <a:pt x="40335" y="414274"/>
                  </a:lnTo>
                  <a:lnTo>
                    <a:pt x="8064" y="409663"/>
                  </a:lnTo>
                  <a:lnTo>
                    <a:pt x="0" y="425754"/>
                  </a:lnTo>
                  <a:lnTo>
                    <a:pt x="28232" y="421170"/>
                  </a:lnTo>
                  <a:lnTo>
                    <a:pt x="77254" y="414274"/>
                  </a:lnTo>
                  <a:lnTo>
                    <a:pt x="2283091" y="103657"/>
                  </a:lnTo>
                  <a:lnTo>
                    <a:pt x="2327452" y="96748"/>
                  </a:lnTo>
                  <a:close/>
                </a:path>
              </a:pathLst>
            </a:custGeom>
            <a:solidFill>
              <a:srgbClr val="000000"/>
            </a:solidFill>
          </p:spPr>
          <p:txBody>
            <a:bodyPr wrap="square" lIns="0" tIns="0" rIns="0" bIns="0" rtlCol="0"/>
            <a:lstStyle/>
            <a:p>
              <a:endParaRPr/>
            </a:p>
          </p:txBody>
        </p:sp>
        <p:sp>
          <p:nvSpPr>
            <p:cNvPr id="112" name="object 112"/>
            <p:cNvSpPr/>
            <p:nvPr/>
          </p:nvSpPr>
          <p:spPr>
            <a:xfrm>
              <a:off x="6776016" y="3736321"/>
              <a:ext cx="112946" cy="167967"/>
            </a:xfrm>
            <a:prstGeom prst="rect">
              <a:avLst/>
            </a:prstGeom>
            <a:blipFill>
              <a:blip r:embed="rId21" cstate="print"/>
              <a:stretch>
                <a:fillRect/>
              </a:stretch>
            </a:blipFill>
          </p:spPr>
          <p:txBody>
            <a:bodyPr wrap="square" lIns="0" tIns="0" rIns="0" bIns="0" rtlCol="0"/>
            <a:lstStyle/>
            <a:p>
              <a:endParaRPr/>
            </a:p>
          </p:txBody>
        </p:sp>
        <p:sp>
          <p:nvSpPr>
            <p:cNvPr id="113" name="object 113"/>
            <p:cNvSpPr/>
            <p:nvPr/>
          </p:nvSpPr>
          <p:spPr>
            <a:xfrm>
              <a:off x="6868796" y="3487789"/>
              <a:ext cx="1892300" cy="267335"/>
            </a:xfrm>
            <a:custGeom>
              <a:avLst/>
              <a:gdLst/>
              <a:ahLst/>
              <a:cxnLst/>
              <a:rect l="l" t="t" r="r" b="b"/>
              <a:pathLst>
                <a:path w="1892300" h="267335">
                  <a:moveTo>
                    <a:pt x="1879730" y="0"/>
                  </a:moveTo>
                  <a:lnTo>
                    <a:pt x="0" y="248531"/>
                  </a:lnTo>
                  <a:lnTo>
                    <a:pt x="8066" y="266947"/>
                  </a:lnTo>
                  <a:lnTo>
                    <a:pt x="1887785" y="18447"/>
                  </a:lnTo>
                  <a:lnTo>
                    <a:pt x="1875702" y="16221"/>
                  </a:lnTo>
                  <a:lnTo>
                    <a:pt x="1891813" y="2226"/>
                  </a:lnTo>
                  <a:lnTo>
                    <a:pt x="1879730" y="0"/>
                  </a:lnTo>
                  <a:close/>
                </a:path>
                <a:path w="1892300" h="267335">
                  <a:moveTo>
                    <a:pt x="1883758" y="0"/>
                  </a:moveTo>
                  <a:lnTo>
                    <a:pt x="1879730" y="0"/>
                  </a:lnTo>
                  <a:lnTo>
                    <a:pt x="1891813" y="2226"/>
                  </a:lnTo>
                  <a:lnTo>
                    <a:pt x="1883758" y="0"/>
                  </a:lnTo>
                  <a:close/>
                </a:path>
              </a:pathLst>
            </a:custGeom>
            <a:solidFill>
              <a:srgbClr val="000000"/>
            </a:solidFill>
          </p:spPr>
          <p:txBody>
            <a:bodyPr wrap="square" lIns="0" tIns="0" rIns="0" bIns="0" rtlCol="0"/>
            <a:lstStyle/>
            <a:p>
              <a:endParaRPr/>
            </a:p>
          </p:txBody>
        </p:sp>
        <p:sp>
          <p:nvSpPr>
            <p:cNvPr id="114" name="object 114"/>
            <p:cNvSpPr/>
            <p:nvPr/>
          </p:nvSpPr>
          <p:spPr>
            <a:xfrm>
              <a:off x="6824420" y="3260058"/>
              <a:ext cx="2223135" cy="329565"/>
            </a:xfrm>
            <a:custGeom>
              <a:avLst/>
              <a:gdLst/>
              <a:ahLst/>
              <a:cxnLst/>
              <a:rect l="l" t="t" r="r" b="b"/>
              <a:pathLst>
                <a:path w="2223134" h="329564">
                  <a:moveTo>
                    <a:pt x="80675" y="0"/>
                  </a:moveTo>
                  <a:lnTo>
                    <a:pt x="0" y="156485"/>
                  </a:lnTo>
                  <a:lnTo>
                    <a:pt x="2222597" y="329032"/>
                  </a:lnTo>
                  <a:lnTo>
                    <a:pt x="1871636" y="193380"/>
                  </a:lnTo>
                  <a:lnTo>
                    <a:pt x="80675" y="0"/>
                  </a:lnTo>
                  <a:close/>
                </a:path>
              </a:pathLst>
            </a:custGeom>
            <a:solidFill>
              <a:srgbClr val="FFFFFF"/>
            </a:solidFill>
          </p:spPr>
          <p:txBody>
            <a:bodyPr wrap="square" lIns="0" tIns="0" rIns="0" bIns="0" rtlCol="0"/>
            <a:lstStyle/>
            <a:p>
              <a:endParaRPr/>
            </a:p>
          </p:txBody>
        </p:sp>
        <p:sp>
          <p:nvSpPr>
            <p:cNvPr id="115" name="object 115"/>
            <p:cNvSpPr/>
            <p:nvPr/>
          </p:nvSpPr>
          <p:spPr>
            <a:xfrm>
              <a:off x="6804253" y="3407320"/>
              <a:ext cx="2311400" cy="195580"/>
            </a:xfrm>
            <a:custGeom>
              <a:avLst/>
              <a:gdLst/>
              <a:ahLst/>
              <a:cxnLst/>
              <a:rect l="l" t="t" r="r" b="b"/>
              <a:pathLst>
                <a:path w="2311400" h="195579">
                  <a:moveTo>
                    <a:pt x="2311336" y="195580"/>
                  </a:moveTo>
                  <a:lnTo>
                    <a:pt x="2250808" y="174879"/>
                  </a:lnTo>
                  <a:lnTo>
                    <a:pt x="2244814" y="172554"/>
                  </a:lnTo>
                  <a:lnTo>
                    <a:pt x="1899907" y="39128"/>
                  </a:lnTo>
                  <a:lnTo>
                    <a:pt x="1883740" y="52806"/>
                  </a:lnTo>
                  <a:lnTo>
                    <a:pt x="2180564" y="167728"/>
                  </a:lnTo>
                  <a:lnTo>
                    <a:pt x="167652" y="11455"/>
                  </a:lnTo>
                  <a:lnTo>
                    <a:pt x="20154" y="0"/>
                  </a:lnTo>
                  <a:lnTo>
                    <a:pt x="36296" y="11455"/>
                  </a:lnTo>
                  <a:lnTo>
                    <a:pt x="4025" y="6997"/>
                  </a:lnTo>
                  <a:lnTo>
                    <a:pt x="0" y="16230"/>
                  </a:lnTo>
                  <a:lnTo>
                    <a:pt x="20154" y="18453"/>
                  </a:lnTo>
                  <a:lnTo>
                    <a:pt x="2242756" y="190969"/>
                  </a:lnTo>
                  <a:lnTo>
                    <a:pt x="2311336" y="195580"/>
                  </a:lnTo>
                  <a:close/>
                </a:path>
              </a:pathLst>
            </a:custGeom>
            <a:solidFill>
              <a:srgbClr val="000000"/>
            </a:solidFill>
          </p:spPr>
          <p:txBody>
            <a:bodyPr wrap="square" lIns="0" tIns="0" rIns="0" bIns="0" rtlCol="0"/>
            <a:lstStyle/>
            <a:p>
              <a:endParaRPr/>
            </a:p>
          </p:txBody>
        </p:sp>
        <p:sp>
          <p:nvSpPr>
            <p:cNvPr id="116" name="object 116"/>
            <p:cNvSpPr/>
            <p:nvPr/>
          </p:nvSpPr>
          <p:spPr>
            <a:xfrm>
              <a:off x="6808287" y="3248608"/>
              <a:ext cx="112946" cy="170161"/>
            </a:xfrm>
            <a:prstGeom prst="rect">
              <a:avLst/>
            </a:prstGeom>
            <a:blipFill>
              <a:blip r:embed="rId22" cstate="print"/>
              <a:stretch>
                <a:fillRect/>
              </a:stretch>
            </a:blipFill>
          </p:spPr>
          <p:txBody>
            <a:bodyPr wrap="square" lIns="0" tIns="0" rIns="0" bIns="0" rtlCol="0"/>
            <a:lstStyle/>
            <a:p>
              <a:endParaRPr/>
            </a:p>
          </p:txBody>
        </p:sp>
        <p:sp>
          <p:nvSpPr>
            <p:cNvPr id="117" name="object 117"/>
            <p:cNvSpPr/>
            <p:nvPr/>
          </p:nvSpPr>
          <p:spPr>
            <a:xfrm>
              <a:off x="6905095" y="3250834"/>
              <a:ext cx="1799589" cy="212090"/>
            </a:xfrm>
            <a:custGeom>
              <a:avLst/>
              <a:gdLst/>
              <a:ahLst/>
              <a:cxnLst/>
              <a:rect l="l" t="t" r="r" b="b"/>
              <a:pathLst>
                <a:path w="1799590" h="212089">
                  <a:moveTo>
                    <a:pt x="0" y="0"/>
                  </a:moveTo>
                  <a:lnTo>
                    <a:pt x="0" y="18447"/>
                  </a:lnTo>
                  <a:lnTo>
                    <a:pt x="1790960" y="211827"/>
                  </a:lnTo>
                  <a:lnTo>
                    <a:pt x="1782905" y="209283"/>
                  </a:lnTo>
                  <a:lnTo>
                    <a:pt x="1799072" y="195606"/>
                  </a:lnTo>
                  <a:lnTo>
                    <a:pt x="1790960" y="193380"/>
                  </a:lnTo>
                  <a:lnTo>
                    <a:pt x="0" y="0"/>
                  </a:lnTo>
                  <a:close/>
                </a:path>
                <a:path w="1799590" h="212089">
                  <a:moveTo>
                    <a:pt x="1794988" y="193380"/>
                  </a:moveTo>
                  <a:lnTo>
                    <a:pt x="1790960" y="193380"/>
                  </a:lnTo>
                  <a:lnTo>
                    <a:pt x="1799072" y="195606"/>
                  </a:lnTo>
                  <a:lnTo>
                    <a:pt x="1794988" y="193380"/>
                  </a:lnTo>
                  <a:close/>
                </a:path>
              </a:pathLst>
            </a:custGeom>
            <a:solidFill>
              <a:srgbClr val="000000"/>
            </a:solidFill>
          </p:spPr>
          <p:txBody>
            <a:bodyPr wrap="square" lIns="0" tIns="0" rIns="0" bIns="0" rtlCol="0"/>
            <a:lstStyle/>
            <a:p>
              <a:endParaRPr/>
            </a:p>
          </p:txBody>
        </p:sp>
        <p:sp>
          <p:nvSpPr>
            <p:cNvPr id="118" name="object 118"/>
            <p:cNvSpPr/>
            <p:nvPr/>
          </p:nvSpPr>
          <p:spPr>
            <a:xfrm>
              <a:off x="6824420" y="3011653"/>
              <a:ext cx="2254885" cy="405130"/>
            </a:xfrm>
            <a:custGeom>
              <a:avLst/>
              <a:gdLst/>
              <a:ahLst/>
              <a:cxnLst/>
              <a:rect l="l" t="t" r="r" b="b"/>
              <a:pathLst>
                <a:path w="2254884" h="405129">
                  <a:moveTo>
                    <a:pt x="1960411" y="0"/>
                  </a:moveTo>
                  <a:lnTo>
                    <a:pt x="80675" y="248404"/>
                  </a:lnTo>
                  <a:lnTo>
                    <a:pt x="0" y="404890"/>
                  </a:lnTo>
                  <a:lnTo>
                    <a:pt x="2254874" y="87466"/>
                  </a:lnTo>
                  <a:lnTo>
                    <a:pt x="1960411" y="0"/>
                  </a:lnTo>
                  <a:close/>
                </a:path>
              </a:pathLst>
            </a:custGeom>
            <a:solidFill>
              <a:srgbClr val="FFFFFF"/>
            </a:solidFill>
          </p:spPr>
          <p:txBody>
            <a:bodyPr wrap="square" lIns="0" tIns="0" rIns="0" bIns="0" rtlCol="0"/>
            <a:lstStyle/>
            <a:p>
              <a:endParaRPr/>
            </a:p>
          </p:txBody>
        </p:sp>
        <p:sp>
          <p:nvSpPr>
            <p:cNvPr id="119" name="object 119"/>
            <p:cNvSpPr/>
            <p:nvPr/>
          </p:nvSpPr>
          <p:spPr>
            <a:xfrm>
              <a:off x="6800215" y="3004667"/>
              <a:ext cx="2327910" cy="426084"/>
            </a:xfrm>
            <a:custGeom>
              <a:avLst/>
              <a:gdLst/>
              <a:ahLst/>
              <a:cxnLst/>
              <a:rect l="l" t="t" r="r" b="b"/>
              <a:pathLst>
                <a:path w="2327909" h="426085">
                  <a:moveTo>
                    <a:pt x="2327465" y="96685"/>
                  </a:moveTo>
                  <a:lnTo>
                    <a:pt x="2287130" y="87464"/>
                  </a:lnTo>
                  <a:lnTo>
                    <a:pt x="2279637" y="85229"/>
                  </a:lnTo>
                  <a:lnTo>
                    <a:pt x="1992668" y="0"/>
                  </a:lnTo>
                  <a:lnTo>
                    <a:pt x="1976551" y="13995"/>
                  </a:lnTo>
                  <a:lnTo>
                    <a:pt x="2235873" y="90754"/>
                  </a:lnTo>
                  <a:lnTo>
                    <a:pt x="20167" y="402653"/>
                  </a:lnTo>
                  <a:lnTo>
                    <a:pt x="40335" y="414108"/>
                  </a:lnTo>
                  <a:lnTo>
                    <a:pt x="8064" y="409651"/>
                  </a:lnTo>
                  <a:lnTo>
                    <a:pt x="0" y="425564"/>
                  </a:lnTo>
                  <a:lnTo>
                    <a:pt x="28232" y="421106"/>
                  </a:lnTo>
                  <a:lnTo>
                    <a:pt x="77939" y="414108"/>
                  </a:lnTo>
                  <a:lnTo>
                    <a:pt x="2283104" y="103682"/>
                  </a:lnTo>
                  <a:lnTo>
                    <a:pt x="2327465" y="96685"/>
                  </a:lnTo>
                  <a:close/>
                </a:path>
              </a:pathLst>
            </a:custGeom>
            <a:solidFill>
              <a:srgbClr val="000000"/>
            </a:solidFill>
          </p:spPr>
          <p:txBody>
            <a:bodyPr wrap="square" lIns="0" tIns="0" rIns="0" bIns="0" rtlCol="0"/>
            <a:lstStyle/>
            <a:p>
              <a:endParaRPr/>
            </a:p>
          </p:txBody>
        </p:sp>
        <p:sp>
          <p:nvSpPr>
            <p:cNvPr id="120" name="object 120"/>
            <p:cNvSpPr/>
            <p:nvPr/>
          </p:nvSpPr>
          <p:spPr>
            <a:xfrm>
              <a:off x="6808287" y="3250834"/>
              <a:ext cx="112946" cy="167935"/>
            </a:xfrm>
            <a:prstGeom prst="rect">
              <a:avLst/>
            </a:prstGeom>
            <a:blipFill>
              <a:blip r:embed="rId23" cstate="print"/>
              <a:stretch>
                <a:fillRect/>
              </a:stretch>
            </a:blipFill>
          </p:spPr>
          <p:txBody>
            <a:bodyPr wrap="square" lIns="0" tIns="0" rIns="0" bIns="0" rtlCol="0"/>
            <a:lstStyle/>
            <a:p>
              <a:endParaRPr/>
            </a:p>
          </p:txBody>
        </p:sp>
        <p:sp>
          <p:nvSpPr>
            <p:cNvPr id="121" name="object 121"/>
            <p:cNvSpPr/>
            <p:nvPr/>
          </p:nvSpPr>
          <p:spPr>
            <a:xfrm>
              <a:off x="6901062" y="3002430"/>
              <a:ext cx="1892300" cy="267335"/>
            </a:xfrm>
            <a:custGeom>
              <a:avLst/>
              <a:gdLst/>
              <a:ahLst/>
              <a:cxnLst/>
              <a:rect l="l" t="t" r="r" b="b"/>
              <a:pathLst>
                <a:path w="1892300" h="267335">
                  <a:moveTo>
                    <a:pt x="1879741" y="0"/>
                  </a:moveTo>
                  <a:lnTo>
                    <a:pt x="0" y="248404"/>
                  </a:lnTo>
                  <a:lnTo>
                    <a:pt x="8066" y="266852"/>
                  </a:lnTo>
                  <a:lnTo>
                    <a:pt x="1887796" y="18447"/>
                  </a:lnTo>
                  <a:lnTo>
                    <a:pt x="1875714" y="16221"/>
                  </a:lnTo>
                  <a:lnTo>
                    <a:pt x="1891824" y="2226"/>
                  </a:lnTo>
                  <a:lnTo>
                    <a:pt x="1879741" y="0"/>
                  </a:lnTo>
                  <a:close/>
                </a:path>
                <a:path w="1892300" h="267335">
                  <a:moveTo>
                    <a:pt x="1883769" y="0"/>
                  </a:moveTo>
                  <a:lnTo>
                    <a:pt x="1879741" y="0"/>
                  </a:lnTo>
                  <a:lnTo>
                    <a:pt x="1891824" y="2226"/>
                  </a:lnTo>
                  <a:lnTo>
                    <a:pt x="1883769" y="0"/>
                  </a:lnTo>
                  <a:close/>
                </a:path>
              </a:pathLst>
            </a:custGeom>
            <a:solidFill>
              <a:srgbClr val="000000"/>
            </a:solidFill>
          </p:spPr>
          <p:txBody>
            <a:bodyPr wrap="square" lIns="0" tIns="0" rIns="0" bIns="0" rtlCol="0"/>
            <a:lstStyle/>
            <a:p>
              <a:endParaRPr/>
            </a:p>
          </p:txBody>
        </p:sp>
        <p:sp>
          <p:nvSpPr>
            <p:cNvPr id="122" name="object 122"/>
            <p:cNvSpPr/>
            <p:nvPr/>
          </p:nvSpPr>
          <p:spPr>
            <a:xfrm>
              <a:off x="6872829" y="2783923"/>
              <a:ext cx="2206625" cy="315595"/>
            </a:xfrm>
            <a:custGeom>
              <a:avLst/>
              <a:gdLst/>
              <a:ahLst/>
              <a:cxnLst/>
              <a:rect l="l" t="t" r="r" b="b"/>
              <a:pathLst>
                <a:path w="2206625" h="315594">
                  <a:moveTo>
                    <a:pt x="80675" y="0"/>
                  </a:moveTo>
                  <a:lnTo>
                    <a:pt x="0" y="156485"/>
                  </a:lnTo>
                  <a:lnTo>
                    <a:pt x="2206464" y="315197"/>
                  </a:lnTo>
                  <a:lnTo>
                    <a:pt x="1912001" y="227730"/>
                  </a:lnTo>
                  <a:lnTo>
                    <a:pt x="80675" y="0"/>
                  </a:lnTo>
                  <a:close/>
                </a:path>
              </a:pathLst>
            </a:custGeom>
            <a:solidFill>
              <a:srgbClr val="FFFFFF"/>
            </a:solidFill>
          </p:spPr>
          <p:txBody>
            <a:bodyPr wrap="square" lIns="0" tIns="0" rIns="0" bIns="0" rtlCol="0"/>
            <a:lstStyle/>
            <a:p>
              <a:endParaRPr/>
            </a:p>
          </p:txBody>
        </p:sp>
        <p:sp>
          <p:nvSpPr>
            <p:cNvPr id="123" name="object 123"/>
            <p:cNvSpPr/>
            <p:nvPr/>
          </p:nvSpPr>
          <p:spPr>
            <a:xfrm>
              <a:off x="6852653" y="2931185"/>
              <a:ext cx="2291715" cy="180975"/>
            </a:xfrm>
            <a:custGeom>
              <a:avLst/>
              <a:gdLst/>
              <a:ahLst/>
              <a:cxnLst/>
              <a:rect l="l" t="t" r="r" b="b"/>
              <a:pathLst>
                <a:path w="2291715" h="180975">
                  <a:moveTo>
                    <a:pt x="2291334" y="175463"/>
                  </a:moveTo>
                  <a:lnTo>
                    <a:pt x="2234692" y="160947"/>
                  </a:lnTo>
                  <a:lnTo>
                    <a:pt x="2227199" y="158711"/>
                  </a:lnTo>
                  <a:lnTo>
                    <a:pt x="1940229" y="73482"/>
                  </a:lnTo>
                  <a:lnTo>
                    <a:pt x="1924113" y="87477"/>
                  </a:lnTo>
                  <a:lnTo>
                    <a:pt x="2144953" y="152844"/>
                  </a:lnTo>
                  <a:lnTo>
                    <a:pt x="179349" y="11455"/>
                  </a:lnTo>
                  <a:lnTo>
                    <a:pt x="20167" y="0"/>
                  </a:lnTo>
                  <a:lnTo>
                    <a:pt x="36309" y="11455"/>
                  </a:lnTo>
                  <a:lnTo>
                    <a:pt x="4025" y="6680"/>
                  </a:lnTo>
                  <a:lnTo>
                    <a:pt x="0" y="15913"/>
                  </a:lnTo>
                  <a:lnTo>
                    <a:pt x="20167" y="18453"/>
                  </a:lnTo>
                  <a:lnTo>
                    <a:pt x="2226640" y="177165"/>
                  </a:lnTo>
                  <a:lnTo>
                    <a:pt x="2291334" y="180416"/>
                  </a:lnTo>
                  <a:lnTo>
                    <a:pt x="2291334" y="175463"/>
                  </a:lnTo>
                  <a:close/>
                </a:path>
              </a:pathLst>
            </a:custGeom>
            <a:solidFill>
              <a:srgbClr val="000000"/>
            </a:solidFill>
          </p:spPr>
          <p:txBody>
            <a:bodyPr wrap="square" lIns="0" tIns="0" rIns="0" bIns="0" rtlCol="0"/>
            <a:lstStyle/>
            <a:p>
              <a:endParaRPr/>
            </a:p>
          </p:txBody>
        </p:sp>
        <p:sp>
          <p:nvSpPr>
            <p:cNvPr id="124" name="object 124"/>
            <p:cNvSpPr/>
            <p:nvPr/>
          </p:nvSpPr>
          <p:spPr>
            <a:xfrm>
              <a:off x="6856691" y="2772472"/>
              <a:ext cx="112946" cy="170161"/>
            </a:xfrm>
            <a:prstGeom prst="rect">
              <a:avLst/>
            </a:prstGeom>
            <a:blipFill>
              <a:blip r:embed="rId24" cstate="print"/>
              <a:stretch>
                <a:fillRect/>
              </a:stretch>
            </a:blipFill>
          </p:spPr>
          <p:txBody>
            <a:bodyPr wrap="square" lIns="0" tIns="0" rIns="0" bIns="0" rtlCol="0"/>
            <a:lstStyle/>
            <a:p>
              <a:endParaRPr/>
            </a:p>
          </p:txBody>
        </p:sp>
        <p:sp>
          <p:nvSpPr>
            <p:cNvPr id="125" name="object 125"/>
            <p:cNvSpPr/>
            <p:nvPr/>
          </p:nvSpPr>
          <p:spPr>
            <a:xfrm>
              <a:off x="6953505" y="2774699"/>
              <a:ext cx="1839595" cy="246379"/>
            </a:xfrm>
            <a:custGeom>
              <a:avLst/>
              <a:gdLst/>
              <a:ahLst/>
              <a:cxnLst/>
              <a:rect l="l" t="t" r="r" b="b"/>
              <a:pathLst>
                <a:path w="1839595" h="246380">
                  <a:moveTo>
                    <a:pt x="0" y="0"/>
                  </a:moveTo>
                  <a:lnTo>
                    <a:pt x="0" y="18447"/>
                  </a:lnTo>
                  <a:lnTo>
                    <a:pt x="1831326" y="246178"/>
                  </a:lnTo>
                  <a:lnTo>
                    <a:pt x="1823271" y="243951"/>
                  </a:lnTo>
                  <a:lnTo>
                    <a:pt x="1839381" y="229957"/>
                  </a:lnTo>
                  <a:lnTo>
                    <a:pt x="1831326" y="227730"/>
                  </a:lnTo>
                  <a:lnTo>
                    <a:pt x="0" y="0"/>
                  </a:lnTo>
                  <a:close/>
                </a:path>
                <a:path w="1839595" h="246380">
                  <a:moveTo>
                    <a:pt x="1835354" y="227730"/>
                  </a:moveTo>
                  <a:lnTo>
                    <a:pt x="1831326" y="227730"/>
                  </a:lnTo>
                  <a:lnTo>
                    <a:pt x="1839381" y="229957"/>
                  </a:lnTo>
                  <a:lnTo>
                    <a:pt x="1835354" y="227730"/>
                  </a:lnTo>
                  <a:close/>
                </a:path>
              </a:pathLst>
            </a:custGeom>
            <a:solidFill>
              <a:srgbClr val="000000"/>
            </a:solidFill>
          </p:spPr>
          <p:txBody>
            <a:bodyPr wrap="square" lIns="0" tIns="0" rIns="0" bIns="0" rtlCol="0"/>
            <a:lstStyle/>
            <a:p>
              <a:endParaRPr/>
            </a:p>
          </p:txBody>
        </p:sp>
        <p:sp>
          <p:nvSpPr>
            <p:cNvPr id="126" name="object 126"/>
            <p:cNvSpPr/>
            <p:nvPr/>
          </p:nvSpPr>
          <p:spPr>
            <a:xfrm>
              <a:off x="6872829" y="2532973"/>
              <a:ext cx="2254885" cy="407670"/>
            </a:xfrm>
            <a:custGeom>
              <a:avLst/>
              <a:gdLst/>
              <a:ahLst/>
              <a:cxnLst/>
              <a:rect l="l" t="t" r="r" b="b"/>
              <a:pathLst>
                <a:path w="2254884" h="407669">
                  <a:moveTo>
                    <a:pt x="1960389" y="0"/>
                  </a:moveTo>
                  <a:lnTo>
                    <a:pt x="80675" y="250949"/>
                  </a:lnTo>
                  <a:lnTo>
                    <a:pt x="0" y="407434"/>
                  </a:lnTo>
                  <a:lnTo>
                    <a:pt x="2254852" y="89692"/>
                  </a:lnTo>
                  <a:lnTo>
                    <a:pt x="1960389" y="0"/>
                  </a:lnTo>
                  <a:close/>
                </a:path>
              </a:pathLst>
            </a:custGeom>
            <a:solidFill>
              <a:srgbClr val="FFFFFF"/>
            </a:solidFill>
          </p:spPr>
          <p:txBody>
            <a:bodyPr wrap="square" lIns="0" tIns="0" rIns="0" bIns="0" rtlCol="0"/>
            <a:lstStyle/>
            <a:p>
              <a:endParaRPr/>
            </a:p>
          </p:txBody>
        </p:sp>
        <p:sp>
          <p:nvSpPr>
            <p:cNvPr id="127" name="object 127"/>
            <p:cNvSpPr/>
            <p:nvPr/>
          </p:nvSpPr>
          <p:spPr>
            <a:xfrm>
              <a:off x="6848614" y="2526296"/>
              <a:ext cx="2295525" cy="427990"/>
            </a:xfrm>
            <a:custGeom>
              <a:avLst/>
              <a:gdLst/>
              <a:ahLst/>
              <a:cxnLst/>
              <a:rect l="l" t="t" r="r" b="b"/>
              <a:pathLst>
                <a:path w="2295525" h="427989">
                  <a:moveTo>
                    <a:pt x="2295372" y="91592"/>
                  </a:moveTo>
                  <a:lnTo>
                    <a:pt x="2287117" y="89700"/>
                  </a:lnTo>
                  <a:lnTo>
                    <a:pt x="2278761" y="87147"/>
                  </a:lnTo>
                  <a:lnTo>
                    <a:pt x="1992655" y="0"/>
                  </a:lnTo>
                  <a:lnTo>
                    <a:pt x="1976539" y="13677"/>
                  </a:lnTo>
                  <a:lnTo>
                    <a:pt x="2235835" y="92671"/>
                  </a:lnTo>
                  <a:lnTo>
                    <a:pt x="20180" y="404888"/>
                  </a:lnTo>
                  <a:lnTo>
                    <a:pt x="40347" y="416344"/>
                  </a:lnTo>
                  <a:lnTo>
                    <a:pt x="8064" y="411568"/>
                  </a:lnTo>
                  <a:lnTo>
                    <a:pt x="0" y="427799"/>
                  </a:lnTo>
                  <a:lnTo>
                    <a:pt x="28244" y="423341"/>
                  </a:lnTo>
                  <a:lnTo>
                    <a:pt x="77901" y="416344"/>
                  </a:lnTo>
                  <a:lnTo>
                    <a:pt x="2283091" y="105600"/>
                  </a:lnTo>
                  <a:lnTo>
                    <a:pt x="2295372" y="103746"/>
                  </a:lnTo>
                  <a:lnTo>
                    <a:pt x="2295372" y="91592"/>
                  </a:lnTo>
                  <a:close/>
                </a:path>
              </a:pathLst>
            </a:custGeom>
            <a:solidFill>
              <a:srgbClr val="000000"/>
            </a:solidFill>
          </p:spPr>
          <p:txBody>
            <a:bodyPr wrap="square" lIns="0" tIns="0" rIns="0" bIns="0" rtlCol="0"/>
            <a:lstStyle/>
            <a:p>
              <a:endParaRPr/>
            </a:p>
          </p:txBody>
        </p:sp>
        <p:sp>
          <p:nvSpPr>
            <p:cNvPr id="128" name="object 128"/>
            <p:cNvSpPr/>
            <p:nvPr/>
          </p:nvSpPr>
          <p:spPr>
            <a:xfrm>
              <a:off x="6856691" y="2774699"/>
              <a:ext cx="112946" cy="167935"/>
            </a:xfrm>
            <a:prstGeom prst="rect">
              <a:avLst/>
            </a:prstGeom>
            <a:blipFill>
              <a:blip r:embed="rId25" cstate="print"/>
              <a:stretch>
                <a:fillRect/>
              </a:stretch>
            </a:blipFill>
          </p:spPr>
          <p:txBody>
            <a:bodyPr wrap="square" lIns="0" tIns="0" rIns="0" bIns="0" rtlCol="0"/>
            <a:lstStyle/>
            <a:p>
              <a:endParaRPr/>
            </a:p>
          </p:txBody>
        </p:sp>
        <p:sp>
          <p:nvSpPr>
            <p:cNvPr id="129" name="object 129"/>
            <p:cNvSpPr/>
            <p:nvPr/>
          </p:nvSpPr>
          <p:spPr>
            <a:xfrm>
              <a:off x="6949466" y="2523750"/>
              <a:ext cx="1892300" cy="269875"/>
            </a:xfrm>
            <a:custGeom>
              <a:avLst/>
              <a:gdLst/>
              <a:ahLst/>
              <a:cxnLst/>
              <a:rect l="l" t="t" r="r" b="b"/>
              <a:pathLst>
                <a:path w="1892300" h="269875">
                  <a:moveTo>
                    <a:pt x="1879724" y="0"/>
                  </a:moveTo>
                  <a:lnTo>
                    <a:pt x="0" y="250949"/>
                  </a:lnTo>
                  <a:lnTo>
                    <a:pt x="8072" y="269396"/>
                  </a:lnTo>
                  <a:lnTo>
                    <a:pt x="1887780" y="18447"/>
                  </a:lnTo>
                  <a:lnTo>
                    <a:pt x="1875697" y="16221"/>
                  </a:lnTo>
                  <a:lnTo>
                    <a:pt x="1891807" y="2544"/>
                  </a:lnTo>
                  <a:lnTo>
                    <a:pt x="1879724" y="0"/>
                  </a:lnTo>
                  <a:close/>
                </a:path>
                <a:path w="1892300" h="269875">
                  <a:moveTo>
                    <a:pt x="1883752" y="0"/>
                  </a:moveTo>
                  <a:lnTo>
                    <a:pt x="1879724" y="0"/>
                  </a:lnTo>
                  <a:lnTo>
                    <a:pt x="1891807" y="2544"/>
                  </a:lnTo>
                  <a:lnTo>
                    <a:pt x="1883752" y="0"/>
                  </a:lnTo>
                  <a:close/>
                </a:path>
              </a:pathLst>
            </a:custGeom>
            <a:solidFill>
              <a:srgbClr val="000000"/>
            </a:solidFill>
          </p:spPr>
          <p:txBody>
            <a:bodyPr wrap="square" lIns="0" tIns="0" rIns="0" bIns="0" rtlCol="0"/>
            <a:lstStyle/>
            <a:p>
              <a:endParaRPr/>
            </a:p>
          </p:txBody>
        </p:sp>
        <p:sp>
          <p:nvSpPr>
            <p:cNvPr id="130" name="object 130"/>
            <p:cNvSpPr/>
            <p:nvPr/>
          </p:nvSpPr>
          <p:spPr>
            <a:xfrm>
              <a:off x="6840558" y="1909576"/>
              <a:ext cx="2283460" cy="715645"/>
            </a:xfrm>
            <a:custGeom>
              <a:avLst/>
              <a:gdLst/>
              <a:ahLst/>
              <a:cxnLst/>
              <a:rect l="l" t="t" r="r" b="b"/>
              <a:pathLst>
                <a:path w="2283459" h="715644">
                  <a:moveTo>
                    <a:pt x="0" y="0"/>
                  </a:moveTo>
                  <a:lnTo>
                    <a:pt x="161350" y="623397"/>
                  </a:lnTo>
                  <a:lnTo>
                    <a:pt x="2283095" y="715634"/>
                  </a:lnTo>
                  <a:lnTo>
                    <a:pt x="1895829" y="202286"/>
                  </a:lnTo>
                  <a:lnTo>
                    <a:pt x="0" y="0"/>
                  </a:lnTo>
                  <a:close/>
                </a:path>
              </a:pathLst>
            </a:custGeom>
            <a:solidFill>
              <a:srgbClr val="FFFFFF"/>
            </a:solidFill>
          </p:spPr>
          <p:txBody>
            <a:bodyPr wrap="square" lIns="0" tIns="0" rIns="0" bIns="0" rtlCol="0"/>
            <a:lstStyle/>
            <a:p>
              <a:endParaRPr/>
            </a:p>
          </p:txBody>
        </p:sp>
        <p:sp>
          <p:nvSpPr>
            <p:cNvPr id="131" name="object 131"/>
            <p:cNvSpPr/>
            <p:nvPr/>
          </p:nvSpPr>
          <p:spPr>
            <a:xfrm>
              <a:off x="6822846" y="1905126"/>
              <a:ext cx="2321560" cy="730885"/>
            </a:xfrm>
            <a:custGeom>
              <a:avLst/>
              <a:gdLst/>
              <a:ahLst/>
              <a:cxnLst/>
              <a:rect l="l" t="t" r="r" b="b"/>
              <a:pathLst>
                <a:path w="2321559" h="730885">
                  <a:moveTo>
                    <a:pt x="2321141" y="730834"/>
                  </a:moveTo>
                  <a:lnTo>
                    <a:pt x="2321052" y="722312"/>
                  </a:lnTo>
                  <a:lnTo>
                    <a:pt x="2316911" y="717550"/>
                  </a:lnTo>
                  <a:lnTo>
                    <a:pt x="2275205" y="662292"/>
                  </a:lnTo>
                  <a:lnTo>
                    <a:pt x="2275205" y="709764"/>
                  </a:lnTo>
                  <a:lnTo>
                    <a:pt x="192951" y="619239"/>
                  </a:lnTo>
                  <a:lnTo>
                    <a:pt x="192798" y="618629"/>
                  </a:lnTo>
                  <a:lnTo>
                    <a:pt x="36741" y="15709"/>
                  </a:lnTo>
                  <a:lnTo>
                    <a:pt x="1901494" y="214680"/>
                  </a:lnTo>
                  <a:lnTo>
                    <a:pt x="2275205" y="709764"/>
                  </a:lnTo>
                  <a:lnTo>
                    <a:pt x="2275205" y="662292"/>
                  </a:lnTo>
                  <a:lnTo>
                    <a:pt x="1938350" y="215963"/>
                  </a:lnTo>
                  <a:lnTo>
                    <a:pt x="62344" y="0"/>
                  </a:lnTo>
                  <a:lnTo>
                    <a:pt x="9359" y="0"/>
                  </a:lnTo>
                  <a:lnTo>
                    <a:pt x="0" y="0"/>
                  </a:lnTo>
                  <a:lnTo>
                    <a:pt x="1562" y="4457"/>
                  </a:lnTo>
                  <a:lnTo>
                    <a:pt x="162915" y="627849"/>
                  </a:lnTo>
                  <a:lnTo>
                    <a:pt x="166954" y="637082"/>
                  </a:lnTo>
                  <a:lnTo>
                    <a:pt x="179057" y="637082"/>
                  </a:lnTo>
                  <a:lnTo>
                    <a:pt x="2300795" y="728992"/>
                  </a:lnTo>
                  <a:lnTo>
                    <a:pt x="2321141" y="730834"/>
                  </a:lnTo>
                  <a:close/>
                </a:path>
              </a:pathLst>
            </a:custGeom>
            <a:solidFill>
              <a:srgbClr val="000000"/>
            </a:solidFill>
          </p:spPr>
          <p:txBody>
            <a:bodyPr wrap="square" lIns="0" tIns="0" rIns="0" bIns="0" rtlCol="0"/>
            <a:lstStyle/>
            <a:p>
              <a:endParaRPr/>
            </a:p>
          </p:txBody>
        </p:sp>
      </p:gr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240266" rIns="0" bIns="0" rtlCol="0">
            <a:spAutoFit/>
          </a:bodyPr>
          <a:lstStyle/>
          <a:p>
            <a:pPr marL="613410" marR="5080" indent="-297180">
              <a:lnSpc>
                <a:spcPct val="100000"/>
              </a:lnSpc>
              <a:spcBef>
                <a:spcPts val="100"/>
              </a:spcBef>
            </a:pPr>
            <a:r>
              <a:rPr sz="3600" spc="-5" dirty="0"/>
              <a:t>EFFECTIVE MANAGEMENT</a:t>
            </a:r>
            <a:r>
              <a:rPr sz="3600" spc="-20" dirty="0"/>
              <a:t> </a:t>
            </a:r>
            <a:r>
              <a:rPr sz="3600" spc="-5" dirty="0"/>
              <a:t>OF </a:t>
            </a:r>
            <a:r>
              <a:rPr sz="3600" u="none" spc="-5" dirty="0"/>
              <a:t> </a:t>
            </a:r>
            <a:r>
              <a:rPr sz="3600" spc="-5" dirty="0"/>
              <a:t>PERFORMANCE</a:t>
            </a:r>
            <a:r>
              <a:rPr sz="3600" spc="-15" dirty="0"/>
              <a:t> </a:t>
            </a:r>
            <a:r>
              <a:rPr sz="3600" dirty="0"/>
              <a:t>APPRAISAL</a:t>
            </a:r>
            <a:endParaRPr sz="3600"/>
          </a:p>
        </p:txBody>
      </p:sp>
      <p:sp>
        <p:nvSpPr>
          <p:cNvPr id="3" name="object 3"/>
          <p:cNvSpPr txBox="1"/>
          <p:nvPr/>
        </p:nvSpPr>
        <p:spPr>
          <a:xfrm>
            <a:off x="78739" y="1695957"/>
            <a:ext cx="8957945" cy="4709160"/>
          </a:xfrm>
          <a:prstGeom prst="rect">
            <a:avLst/>
          </a:prstGeom>
        </p:spPr>
        <p:txBody>
          <a:bodyPr vert="horz" wrap="square" lIns="0" tIns="13335" rIns="0" bIns="0" rtlCol="0">
            <a:spAutoFit/>
          </a:bodyPr>
          <a:lstStyle/>
          <a:p>
            <a:pPr marL="355600" marR="5080" indent="-342900">
              <a:lnSpc>
                <a:spcPct val="100000"/>
              </a:lnSpc>
              <a:spcBef>
                <a:spcPts val="105"/>
              </a:spcBef>
              <a:buChar char="•"/>
              <a:tabLst>
                <a:tab pos="354965" algn="l"/>
                <a:tab pos="355600" algn="l"/>
              </a:tabLst>
            </a:pPr>
            <a:r>
              <a:rPr sz="3200" dirty="0">
                <a:solidFill>
                  <a:srgbClr val="FFFFFF"/>
                </a:solidFill>
                <a:latin typeface="Times New Roman"/>
                <a:cs typeface="Times New Roman"/>
              </a:rPr>
              <a:t>The system should be simple, effective, efficient</a:t>
            </a:r>
            <a:r>
              <a:rPr sz="3200" spc="-140" dirty="0">
                <a:solidFill>
                  <a:srgbClr val="FFFFFF"/>
                </a:solidFill>
                <a:latin typeface="Times New Roman"/>
                <a:cs typeface="Times New Roman"/>
              </a:rPr>
              <a:t> </a:t>
            </a:r>
            <a:r>
              <a:rPr sz="3200" dirty="0">
                <a:solidFill>
                  <a:srgbClr val="FFFFFF"/>
                </a:solidFill>
                <a:latin typeface="Times New Roman"/>
                <a:cs typeface="Times New Roman"/>
              </a:rPr>
              <a:t>and  administratively</a:t>
            </a:r>
            <a:r>
              <a:rPr sz="3200" spc="-55" dirty="0">
                <a:solidFill>
                  <a:srgbClr val="FFFFFF"/>
                </a:solidFill>
                <a:latin typeface="Times New Roman"/>
                <a:cs typeface="Times New Roman"/>
              </a:rPr>
              <a:t> </a:t>
            </a:r>
            <a:r>
              <a:rPr sz="3200" dirty="0">
                <a:solidFill>
                  <a:srgbClr val="FFFFFF"/>
                </a:solidFill>
                <a:latin typeface="Times New Roman"/>
                <a:cs typeface="Times New Roman"/>
              </a:rPr>
              <a:t>feasible.</a:t>
            </a:r>
            <a:endParaRPr sz="3200">
              <a:latin typeface="Times New Roman"/>
              <a:cs typeface="Times New Roman"/>
            </a:endParaRPr>
          </a:p>
          <a:p>
            <a:pPr marL="355600" marR="320040" indent="-342900">
              <a:lnSpc>
                <a:spcPct val="100000"/>
              </a:lnSpc>
              <a:spcBef>
                <a:spcPts val="770"/>
              </a:spcBef>
              <a:buChar char="•"/>
              <a:tabLst>
                <a:tab pos="354965" algn="l"/>
                <a:tab pos="355600" algn="l"/>
              </a:tabLst>
            </a:pPr>
            <a:r>
              <a:rPr sz="3200" dirty="0">
                <a:solidFill>
                  <a:srgbClr val="FFFFFF"/>
                </a:solidFill>
                <a:latin typeface="Times New Roman"/>
                <a:cs typeface="Times New Roman"/>
              </a:rPr>
              <a:t>The procedures and uses of the system should be  understood and agreed on by line management</a:t>
            </a:r>
            <a:r>
              <a:rPr sz="3200" spc="-145" dirty="0">
                <a:solidFill>
                  <a:srgbClr val="FFFFFF"/>
                </a:solidFill>
                <a:latin typeface="Times New Roman"/>
                <a:cs typeface="Times New Roman"/>
              </a:rPr>
              <a:t> </a:t>
            </a:r>
            <a:r>
              <a:rPr sz="3200" dirty="0">
                <a:solidFill>
                  <a:srgbClr val="FFFFFF"/>
                </a:solidFill>
                <a:latin typeface="Times New Roman"/>
                <a:cs typeface="Times New Roman"/>
              </a:rPr>
              <a:t>and  the employees being</a:t>
            </a:r>
            <a:r>
              <a:rPr sz="3200" spc="-90" dirty="0">
                <a:solidFill>
                  <a:srgbClr val="FFFFFF"/>
                </a:solidFill>
                <a:latin typeface="Times New Roman"/>
                <a:cs typeface="Times New Roman"/>
              </a:rPr>
              <a:t> </a:t>
            </a:r>
            <a:r>
              <a:rPr sz="3200" dirty="0">
                <a:solidFill>
                  <a:srgbClr val="FFFFFF"/>
                </a:solidFill>
                <a:latin typeface="Times New Roman"/>
                <a:cs typeface="Times New Roman"/>
              </a:rPr>
              <a:t>rated.</a:t>
            </a:r>
            <a:endParaRPr sz="3200">
              <a:latin typeface="Times New Roman"/>
              <a:cs typeface="Times New Roman"/>
            </a:endParaRPr>
          </a:p>
          <a:p>
            <a:pPr marL="355600" marR="81280" indent="-342900">
              <a:lnSpc>
                <a:spcPct val="100000"/>
              </a:lnSpc>
              <a:spcBef>
                <a:spcPts val="770"/>
              </a:spcBef>
              <a:buChar char="•"/>
              <a:tabLst>
                <a:tab pos="354965" algn="l"/>
                <a:tab pos="355600" algn="l"/>
              </a:tabLst>
            </a:pPr>
            <a:r>
              <a:rPr sz="3200" dirty="0">
                <a:solidFill>
                  <a:srgbClr val="FFFFFF"/>
                </a:solidFill>
                <a:latin typeface="Times New Roman"/>
                <a:cs typeface="Times New Roman"/>
              </a:rPr>
              <a:t>Factors to be rated should be measurable and</a:t>
            </a:r>
            <a:r>
              <a:rPr sz="3200" spc="-120" dirty="0">
                <a:solidFill>
                  <a:srgbClr val="FFFFFF"/>
                </a:solidFill>
                <a:latin typeface="Times New Roman"/>
                <a:cs typeface="Times New Roman"/>
              </a:rPr>
              <a:t> </a:t>
            </a:r>
            <a:r>
              <a:rPr sz="3200" dirty="0">
                <a:solidFill>
                  <a:srgbClr val="FFFFFF"/>
                </a:solidFill>
                <a:latin typeface="Times New Roman"/>
                <a:cs typeface="Times New Roman"/>
              </a:rPr>
              <a:t>agreed  on by managers and</a:t>
            </a:r>
            <a:r>
              <a:rPr sz="3200" spc="-80" dirty="0">
                <a:solidFill>
                  <a:srgbClr val="FFFFFF"/>
                </a:solidFill>
                <a:latin typeface="Times New Roman"/>
                <a:cs typeface="Times New Roman"/>
              </a:rPr>
              <a:t> </a:t>
            </a:r>
            <a:r>
              <a:rPr sz="3200" dirty="0">
                <a:solidFill>
                  <a:srgbClr val="FFFFFF"/>
                </a:solidFill>
                <a:latin typeface="Times New Roman"/>
                <a:cs typeface="Times New Roman"/>
              </a:rPr>
              <a:t>subordinates.</a:t>
            </a:r>
            <a:endParaRPr sz="3200">
              <a:latin typeface="Times New Roman"/>
              <a:cs typeface="Times New Roman"/>
            </a:endParaRPr>
          </a:p>
          <a:p>
            <a:pPr marL="355600" marR="254000" indent="-342900">
              <a:lnSpc>
                <a:spcPct val="100000"/>
              </a:lnSpc>
              <a:spcBef>
                <a:spcPts val="770"/>
              </a:spcBef>
              <a:buChar char="•"/>
              <a:tabLst>
                <a:tab pos="354965" algn="l"/>
                <a:tab pos="355600" algn="l"/>
              </a:tabLst>
            </a:pPr>
            <a:r>
              <a:rPr sz="3200" dirty="0">
                <a:solidFill>
                  <a:srgbClr val="FFFFFF"/>
                </a:solidFill>
                <a:latin typeface="Times New Roman"/>
                <a:cs typeface="Times New Roman"/>
              </a:rPr>
              <a:t>Raters should understand the purpose and nature</a:t>
            </a:r>
            <a:r>
              <a:rPr sz="3200" spc="-140" dirty="0">
                <a:solidFill>
                  <a:srgbClr val="FFFFFF"/>
                </a:solidFill>
                <a:latin typeface="Times New Roman"/>
                <a:cs typeface="Times New Roman"/>
              </a:rPr>
              <a:t> </a:t>
            </a:r>
            <a:r>
              <a:rPr sz="3200" dirty="0">
                <a:solidFill>
                  <a:srgbClr val="FFFFFF"/>
                </a:solidFill>
                <a:latin typeface="Times New Roman"/>
                <a:cs typeface="Times New Roman"/>
              </a:rPr>
              <a:t>of  the performance</a:t>
            </a:r>
            <a:r>
              <a:rPr sz="3200" spc="-70" dirty="0">
                <a:solidFill>
                  <a:srgbClr val="FFFFFF"/>
                </a:solidFill>
                <a:latin typeface="Times New Roman"/>
                <a:cs typeface="Times New Roman"/>
              </a:rPr>
              <a:t> </a:t>
            </a:r>
            <a:r>
              <a:rPr sz="3200" dirty="0">
                <a:solidFill>
                  <a:srgbClr val="FFFFFF"/>
                </a:solidFill>
                <a:latin typeface="Times New Roman"/>
                <a:cs typeface="Times New Roman"/>
              </a:rPr>
              <a:t>review.</a:t>
            </a:r>
            <a:endParaRPr sz="3200">
              <a:latin typeface="Times New Roman"/>
              <a:cs typeface="Times New Roman"/>
            </a:endParaRPr>
          </a:p>
        </p:txBody>
      </p:sp>
      <p:sp>
        <p:nvSpPr>
          <p:cNvPr id="4" name="object 4"/>
          <p:cNvSpPr/>
          <p:nvPr/>
        </p:nvSpPr>
        <p:spPr>
          <a:xfrm>
            <a:off x="7467600" y="0"/>
            <a:ext cx="1676400" cy="1447800"/>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8739" y="22352"/>
            <a:ext cx="6350000" cy="4927600"/>
          </a:xfrm>
          <a:prstGeom prst="rect">
            <a:avLst/>
          </a:prstGeom>
        </p:spPr>
        <p:txBody>
          <a:bodyPr vert="horz" wrap="square" lIns="0" tIns="12700" rIns="0" bIns="0" rtlCol="0">
            <a:spAutoFit/>
          </a:bodyPr>
          <a:lstStyle/>
          <a:p>
            <a:pPr marL="355600" marR="724535" indent="-342900">
              <a:lnSpc>
                <a:spcPct val="100000"/>
              </a:lnSpc>
              <a:spcBef>
                <a:spcPts val="100"/>
              </a:spcBef>
              <a:buChar char="•"/>
              <a:tabLst>
                <a:tab pos="354965" algn="l"/>
                <a:tab pos="355600" algn="l"/>
              </a:tabLst>
            </a:pPr>
            <a:r>
              <a:rPr sz="2400" dirty="0">
                <a:solidFill>
                  <a:srgbClr val="FFFFFF"/>
                </a:solidFill>
                <a:latin typeface="Times New Roman"/>
                <a:cs typeface="Times New Roman"/>
              </a:rPr>
              <a:t>They should be taught to the </a:t>
            </a:r>
            <a:r>
              <a:rPr sz="2400" spc="-5" dirty="0">
                <a:solidFill>
                  <a:srgbClr val="FFFFFF"/>
                </a:solidFill>
                <a:latin typeface="Times New Roman"/>
                <a:cs typeface="Times New Roman"/>
              </a:rPr>
              <a:t>use </a:t>
            </a:r>
            <a:r>
              <a:rPr sz="2400" dirty="0">
                <a:solidFill>
                  <a:srgbClr val="FFFFFF"/>
                </a:solidFill>
                <a:latin typeface="Times New Roman"/>
                <a:cs typeface="Times New Roman"/>
              </a:rPr>
              <a:t>the  </a:t>
            </a:r>
            <a:r>
              <a:rPr sz="2400" spc="-5" dirty="0">
                <a:solidFill>
                  <a:srgbClr val="FFFFFF"/>
                </a:solidFill>
                <a:latin typeface="Times New Roman"/>
                <a:cs typeface="Times New Roman"/>
              </a:rPr>
              <a:t>system, </a:t>
            </a:r>
            <a:r>
              <a:rPr sz="2400" dirty="0">
                <a:solidFill>
                  <a:srgbClr val="FFFFFF"/>
                </a:solidFill>
                <a:latin typeface="Times New Roman"/>
                <a:cs typeface="Times New Roman"/>
              </a:rPr>
              <a:t>observe, and </a:t>
            </a:r>
            <a:r>
              <a:rPr sz="2400" spc="-5" dirty="0">
                <a:solidFill>
                  <a:srgbClr val="FFFFFF"/>
                </a:solidFill>
                <a:latin typeface="Times New Roman"/>
                <a:cs typeface="Times New Roman"/>
              </a:rPr>
              <a:t>write notes,</a:t>
            </a:r>
            <a:r>
              <a:rPr sz="2400" spc="-60" dirty="0">
                <a:solidFill>
                  <a:srgbClr val="FFFFFF"/>
                </a:solidFill>
                <a:latin typeface="Times New Roman"/>
                <a:cs typeface="Times New Roman"/>
              </a:rPr>
              <a:t> </a:t>
            </a:r>
            <a:r>
              <a:rPr sz="2400" dirty="0">
                <a:solidFill>
                  <a:srgbClr val="FFFFFF"/>
                </a:solidFill>
                <a:latin typeface="Times New Roman"/>
                <a:cs typeface="Times New Roman"/>
              </a:rPr>
              <a:t>including</a:t>
            </a:r>
            <a:endParaRPr sz="2400">
              <a:latin typeface="Times New Roman"/>
              <a:cs typeface="Times New Roman"/>
            </a:endParaRPr>
          </a:p>
          <a:p>
            <a:pPr marL="355600" marR="472440">
              <a:lnSpc>
                <a:spcPct val="100000"/>
              </a:lnSpc>
            </a:pPr>
            <a:r>
              <a:rPr sz="2400" dirty="0">
                <a:solidFill>
                  <a:srgbClr val="FFFFFF"/>
                </a:solidFill>
                <a:latin typeface="Times New Roman"/>
                <a:cs typeface="Times New Roman"/>
              </a:rPr>
              <a:t>critical incident file, organize </a:t>
            </a:r>
            <a:r>
              <a:rPr sz="2400" spc="-5" dirty="0">
                <a:solidFill>
                  <a:srgbClr val="FFFFFF"/>
                </a:solidFill>
                <a:latin typeface="Times New Roman"/>
                <a:cs typeface="Times New Roman"/>
              </a:rPr>
              <a:t>notes </a:t>
            </a:r>
            <a:r>
              <a:rPr sz="2400" dirty="0">
                <a:solidFill>
                  <a:srgbClr val="FFFFFF"/>
                </a:solidFill>
                <a:latin typeface="Times New Roman"/>
                <a:cs typeface="Times New Roman"/>
              </a:rPr>
              <a:t>and</a:t>
            </a:r>
            <a:r>
              <a:rPr sz="2400" spc="-210" dirty="0">
                <a:solidFill>
                  <a:srgbClr val="FFFFFF"/>
                </a:solidFill>
                <a:latin typeface="Times New Roman"/>
                <a:cs typeface="Times New Roman"/>
              </a:rPr>
              <a:t> </a:t>
            </a:r>
            <a:r>
              <a:rPr sz="2400" dirty="0">
                <a:solidFill>
                  <a:srgbClr val="FFFFFF"/>
                </a:solidFill>
                <a:latin typeface="Times New Roman"/>
                <a:cs typeface="Times New Roman"/>
              </a:rPr>
              <a:t>write  </a:t>
            </a:r>
            <a:r>
              <a:rPr sz="2400" spc="-5" dirty="0">
                <a:solidFill>
                  <a:srgbClr val="FFFFFF"/>
                </a:solidFill>
                <a:latin typeface="Times New Roman"/>
                <a:cs typeface="Times New Roman"/>
              </a:rPr>
              <a:t>evaluations </a:t>
            </a:r>
            <a:r>
              <a:rPr sz="2400" dirty="0">
                <a:solidFill>
                  <a:srgbClr val="FFFFFF"/>
                </a:solidFill>
                <a:latin typeface="Times New Roman"/>
                <a:cs typeface="Times New Roman"/>
              </a:rPr>
              <a:t>that include </a:t>
            </a:r>
            <a:r>
              <a:rPr sz="2400" spc="-5" dirty="0">
                <a:solidFill>
                  <a:srgbClr val="FFFFFF"/>
                </a:solidFill>
                <a:latin typeface="Times New Roman"/>
                <a:cs typeface="Times New Roman"/>
              </a:rPr>
              <a:t>examples</a:t>
            </a:r>
            <a:r>
              <a:rPr sz="2400" spc="-100" dirty="0">
                <a:solidFill>
                  <a:srgbClr val="FFFFFF"/>
                </a:solidFill>
                <a:latin typeface="Times New Roman"/>
                <a:cs typeface="Times New Roman"/>
              </a:rPr>
              <a:t> </a:t>
            </a:r>
            <a:r>
              <a:rPr sz="2400" dirty="0">
                <a:solidFill>
                  <a:srgbClr val="FFFFFF"/>
                </a:solidFill>
                <a:latin typeface="Times New Roman"/>
                <a:cs typeface="Times New Roman"/>
              </a:rPr>
              <a:t>of</a:t>
            </a:r>
            <a:endParaRPr sz="2400">
              <a:latin typeface="Times New Roman"/>
              <a:cs typeface="Times New Roman"/>
            </a:endParaRPr>
          </a:p>
          <a:p>
            <a:pPr marL="355600" marR="48260">
              <a:lnSpc>
                <a:spcPct val="100000"/>
              </a:lnSpc>
            </a:pPr>
            <a:r>
              <a:rPr sz="2400" dirty="0">
                <a:solidFill>
                  <a:srgbClr val="FFFFFF"/>
                </a:solidFill>
                <a:latin typeface="Times New Roman"/>
                <a:cs typeface="Times New Roman"/>
              </a:rPr>
              <a:t>evidence, edit their reports and conduct</a:t>
            </a:r>
            <a:r>
              <a:rPr sz="2400" spc="-175" dirty="0">
                <a:solidFill>
                  <a:srgbClr val="FFFFFF"/>
                </a:solidFill>
                <a:latin typeface="Times New Roman"/>
                <a:cs typeface="Times New Roman"/>
              </a:rPr>
              <a:t> </a:t>
            </a:r>
            <a:r>
              <a:rPr sz="2400" spc="-5" dirty="0">
                <a:solidFill>
                  <a:srgbClr val="FFFFFF"/>
                </a:solidFill>
                <a:latin typeface="Times New Roman"/>
                <a:cs typeface="Times New Roman"/>
              </a:rPr>
              <a:t>effective  review</a:t>
            </a:r>
            <a:r>
              <a:rPr sz="2400" spc="-35" dirty="0">
                <a:solidFill>
                  <a:srgbClr val="FFFFFF"/>
                </a:solidFill>
                <a:latin typeface="Times New Roman"/>
                <a:cs typeface="Times New Roman"/>
              </a:rPr>
              <a:t> </a:t>
            </a:r>
            <a:r>
              <a:rPr sz="2400" dirty="0">
                <a:solidFill>
                  <a:srgbClr val="FFFFFF"/>
                </a:solidFill>
                <a:latin typeface="Times New Roman"/>
                <a:cs typeface="Times New Roman"/>
              </a:rPr>
              <a:t>interviews.</a:t>
            </a:r>
            <a:endParaRPr sz="2400">
              <a:latin typeface="Times New Roman"/>
              <a:cs typeface="Times New Roman"/>
            </a:endParaRPr>
          </a:p>
          <a:p>
            <a:pPr marL="355600" marR="5080" indent="-342900">
              <a:lnSpc>
                <a:spcPct val="100000"/>
              </a:lnSpc>
              <a:spcBef>
                <a:spcPts val="580"/>
              </a:spcBef>
              <a:buChar char="•"/>
              <a:tabLst>
                <a:tab pos="354965" algn="l"/>
                <a:tab pos="355600" algn="l"/>
              </a:tabLst>
            </a:pPr>
            <a:r>
              <a:rPr sz="2400" dirty="0">
                <a:solidFill>
                  <a:srgbClr val="FFFFFF"/>
                </a:solidFill>
                <a:latin typeface="Times New Roman"/>
                <a:cs typeface="Times New Roman"/>
              </a:rPr>
              <a:t>Raters should understand the </a:t>
            </a:r>
            <a:r>
              <a:rPr sz="2400" spc="-5" dirty="0">
                <a:solidFill>
                  <a:srgbClr val="FFFFFF"/>
                </a:solidFill>
                <a:latin typeface="Times New Roman"/>
                <a:cs typeface="Times New Roman"/>
              </a:rPr>
              <a:t>meanings </a:t>
            </a:r>
            <a:r>
              <a:rPr sz="2400" dirty="0">
                <a:solidFill>
                  <a:srgbClr val="FFFFFF"/>
                </a:solidFill>
                <a:latin typeface="Times New Roman"/>
                <a:cs typeface="Times New Roman"/>
              </a:rPr>
              <a:t>of the  </a:t>
            </a:r>
            <a:r>
              <a:rPr sz="2400" spc="-5" dirty="0">
                <a:solidFill>
                  <a:srgbClr val="FFFFFF"/>
                </a:solidFill>
                <a:latin typeface="Times New Roman"/>
                <a:cs typeface="Times New Roman"/>
              </a:rPr>
              <a:t>dimensions </a:t>
            </a:r>
            <a:r>
              <a:rPr sz="2400" dirty="0">
                <a:solidFill>
                  <a:srgbClr val="FFFFFF"/>
                </a:solidFill>
                <a:latin typeface="Times New Roman"/>
                <a:cs typeface="Times New Roman"/>
              </a:rPr>
              <a:t>rated, including the </a:t>
            </a:r>
            <a:r>
              <a:rPr sz="2400" spc="-5" dirty="0">
                <a:solidFill>
                  <a:srgbClr val="FFFFFF"/>
                </a:solidFill>
                <a:latin typeface="Times New Roman"/>
                <a:cs typeface="Times New Roman"/>
              </a:rPr>
              <a:t>dimensions’  </a:t>
            </a:r>
            <a:r>
              <a:rPr sz="2400" dirty="0">
                <a:solidFill>
                  <a:srgbClr val="FFFFFF"/>
                </a:solidFill>
                <a:latin typeface="Times New Roman"/>
                <a:cs typeface="Times New Roman"/>
              </a:rPr>
              <a:t>relative weights. Managers are reported to be  able to distinguish </a:t>
            </a:r>
            <a:r>
              <a:rPr sz="2400" spc="-5" dirty="0">
                <a:solidFill>
                  <a:srgbClr val="FFFFFF"/>
                </a:solidFill>
                <a:latin typeface="Times New Roman"/>
                <a:cs typeface="Times New Roman"/>
              </a:rPr>
              <a:t>among </a:t>
            </a:r>
            <a:r>
              <a:rPr sz="2400" dirty="0">
                <a:solidFill>
                  <a:srgbClr val="FFFFFF"/>
                </a:solidFill>
                <a:latin typeface="Times New Roman"/>
                <a:cs typeface="Times New Roman"/>
              </a:rPr>
              <a:t>only three levels of  </a:t>
            </a:r>
            <a:r>
              <a:rPr sz="2400" spc="-5" dirty="0">
                <a:solidFill>
                  <a:srgbClr val="FFFFFF"/>
                </a:solidFill>
                <a:latin typeface="Times New Roman"/>
                <a:cs typeface="Times New Roman"/>
              </a:rPr>
              <a:t>performance: </a:t>
            </a:r>
            <a:r>
              <a:rPr sz="2400" dirty="0">
                <a:solidFill>
                  <a:srgbClr val="FFFFFF"/>
                </a:solidFill>
                <a:latin typeface="Times New Roman"/>
                <a:cs typeface="Times New Roman"/>
              </a:rPr>
              <a:t>poor, satisfactory, and</a:t>
            </a:r>
            <a:r>
              <a:rPr sz="2400" spc="-85" dirty="0">
                <a:solidFill>
                  <a:srgbClr val="FFFFFF"/>
                </a:solidFill>
                <a:latin typeface="Times New Roman"/>
                <a:cs typeface="Times New Roman"/>
              </a:rPr>
              <a:t> </a:t>
            </a:r>
            <a:r>
              <a:rPr sz="2400" dirty="0">
                <a:solidFill>
                  <a:srgbClr val="FFFFFF"/>
                </a:solidFill>
                <a:latin typeface="Times New Roman"/>
                <a:cs typeface="Times New Roman"/>
              </a:rPr>
              <a:t>outstanding.</a:t>
            </a:r>
            <a:endParaRPr sz="2400">
              <a:latin typeface="Times New Roman"/>
              <a:cs typeface="Times New Roman"/>
            </a:endParaRPr>
          </a:p>
          <a:p>
            <a:pPr marL="355600" marR="399415" indent="-342900">
              <a:lnSpc>
                <a:spcPct val="100000"/>
              </a:lnSpc>
              <a:spcBef>
                <a:spcPts val="575"/>
              </a:spcBef>
              <a:buChar char="•"/>
              <a:tabLst>
                <a:tab pos="354965" algn="l"/>
                <a:tab pos="355600" algn="l"/>
              </a:tabLst>
            </a:pPr>
            <a:r>
              <a:rPr sz="2400" dirty="0">
                <a:solidFill>
                  <a:srgbClr val="FFFFFF"/>
                </a:solidFill>
                <a:latin typeface="Times New Roman"/>
                <a:cs typeface="Times New Roman"/>
              </a:rPr>
              <a:t>Criticism should </a:t>
            </a:r>
            <a:r>
              <a:rPr sz="2400" spc="-5" dirty="0">
                <a:solidFill>
                  <a:srgbClr val="FFFFFF"/>
                </a:solidFill>
                <a:latin typeface="Times New Roman"/>
                <a:cs typeface="Times New Roman"/>
              </a:rPr>
              <a:t>promote warmth </a:t>
            </a:r>
            <a:r>
              <a:rPr sz="2400" dirty="0">
                <a:solidFill>
                  <a:srgbClr val="FFFFFF"/>
                </a:solidFill>
                <a:latin typeface="Times New Roman"/>
                <a:cs typeface="Times New Roman"/>
              </a:rPr>
              <a:t>and the  building of self esteem for both rate and</a:t>
            </a:r>
            <a:r>
              <a:rPr sz="2400" spc="-195" dirty="0">
                <a:solidFill>
                  <a:srgbClr val="FFFFFF"/>
                </a:solidFill>
                <a:latin typeface="Times New Roman"/>
                <a:cs typeface="Times New Roman"/>
              </a:rPr>
              <a:t> </a:t>
            </a:r>
            <a:r>
              <a:rPr sz="2400" dirty="0">
                <a:solidFill>
                  <a:srgbClr val="FFFFFF"/>
                </a:solidFill>
                <a:latin typeface="Times New Roman"/>
                <a:cs typeface="Times New Roman"/>
              </a:rPr>
              <a:t>rater.</a:t>
            </a:r>
            <a:endParaRPr sz="2400">
              <a:latin typeface="Times New Roman"/>
              <a:cs typeface="Times New Roman"/>
            </a:endParaRPr>
          </a:p>
        </p:txBody>
      </p:sp>
      <p:grpSp>
        <p:nvGrpSpPr>
          <p:cNvPr id="3" name="object 3"/>
          <p:cNvGrpSpPr/>
          <p:nvPr/>
        </p:nvGrpSpPr>
        <p:grpSpPr>
          <a:xfrm>
            <a:off x="6553200" y="69061"/>
            <a:ext cx="2571750" cy="6711950"/>
            <a:chOff x="6553200" y="69061"/>
            <a:chExt cx="2571750" cy="6711950"/>
          </a:xfrm>
        </p:grpSpPr>
        <p:sp>
          <p:nvSpPr>
            <p:cNvPr id="4" name="object 4"/>
            <p:cNvSpPr/>
            <p:nvPr/>
          </p:nvSpPr>
          <p:spPr>
            <a:xfrm>
              <a:off x="6553200" y="1689401"/>
              <a:ext cx="2571750" cy="5050790"/>
            </a:xfrm>
            <a:custGeom>
              <a:avLst/>
              <a:gdLst/>
              <a:ahLst/>
              <a:cxnLst/>
              <a:rect l="l" t="t" r="r" b="b"/>
              <a:pathLst>
                <a:path w="2571750" h="5050790">
                  <a:moveTo>
                    <a:pt x="542092" y="0"/>
                  </a:moveTo>
                  <a:lnTo>
                    <a:pt x="492657" y="91588"/>
                  </a:lnTo>
                  <a:lnTo>
                    <a:pt x="446634" y="200295"/>
                  </a:lnTo>
                  <a:lnTo>
                    <a:pt x="441518" y="414286"/>
                  </a:lnTo>
                  <a:lnTo>
                    <a:pt x="449189" y="665654"/>
                  </a:lnTo>
                  <a:lnTo>
                    <a:pt x="467943" y="757242"/>
                  </a:lnTo>
                  <a:lnTo>
                    <a:pt x="456859" y="815163"/>
                  </a:lnTo>
                  <a:lnTo>
                    <a:pt x="467943" y="910175"/>
                  </a:lnTo>
                  <a:lnTo>
                    <a:pt x="504591" y="1137861"/>
                  </a:lnTo>
                  <a:lnTo>
                    <a:pt x="489251" y="1182086"/>
                  </a:lnTo>
                  <a:lnTo>
                    <a:pt x="458562" y="1259979"/>
                  </a:lnTo>
                  <a:lnTo>
                    <a:pt x="423616" y="1283946"/>
                  </a:lnTo>
                  <a:lnTo>
                    <a:pt x="347757" y="1419759"/>
                  </a:lnTo>
                  <a:lnTo>
                    <a:pt x="300024" y="1487665"/>
                  </a:lnTo>
                  <a:lnTo>
                    <a:pt x="238661" y="1701656"/>
                  </a:lnTo>
                  <a:lnTo>
                    <a:pt x="175581" y="1908799"/>
                  </a:lnTo>
                  <a:lnTo>
                    <a:pt x="146602" y="2306252"/>
                  </a:lnTo>
                  <a:lnTo>
                    <a:pt x="118475" y="2802169"/>
                  </a:lnTo>
                  <a:lnTo>
                    <a:pt x="68188" y="3104467"/>
                  </a:lnTo>
                  <a:lnTo>
                    <a:pt x="54550" y="3471305"/>
                  </a:lnTo>
                  <a:lnTo>
                    <a:pt x="24718" y="3495101"/>
                  </a:lnTo>
                  <a:lnTo>
                    <a:pt x="0" y="3641157"/>
                  </a:lnTo>
                  <a:lnTo>
                    <a:pt x="58812" y="3844962"/>
                  </a:lnTo>
                  <a:lnTo>
                    <a:pt x="225023" y="4075929"/>
                  </a:lnTo>
                  <a:lnTo>
                    <a:pt x="586418" y="4469930"/>
                  </a:lnTo>
                  <a:lnTo>
                    <a:pt x="1110630" y="5050773"/>
                  </a:lnTo>
                  <a:lnTo>
                    <a:pt x="1473685" y="5037186"/>
                  </a:lnTo>
                  <a:lnTo>
                    <a:pt x="1959523" y="4914905"/>
                  </a:lnTo>
                  <a:lnTo>
                    <a:pt x="2253602" y="4700926"/>
                  </a:lnTo>
                  <a:lnTo>
                    <a:pt x="2521278" y="4181213"/>
                  </a:lnTo>
                  <a:lnTo>
                    <a:pt x="2571579" y="3967222"/>
                  </a:lnTo>
                  <a:lnTo>
                    <a:pt x="2551974" y="3844962"/>
                  </a:lnTo>
                  <a:lnTo>
                    <a:pt x="2559630" y="3753231"/>
                  </a:lnTo>
                  <a:lnTo>
                    <a:pt x="2556195" y="3647947"/>
                  </a:lnTo>
                  <a:lnTo>
                    <a:pt x="2554478" y="3518868"/>
                  </a:lnTo>
                  <a:lnTo>
                    <a:pt x="2513550" y="2900662"/>
                  </a:lnTo>
                  <a:lnTo>
                    <a:pt x="2422393" y="2313100"/>
                  </a:lnTo>
                  <a:lnTo>
                    <a:pt x="2322649" y="1810364"/>
                  </a:lnTo>
                  <a:lnTo>
                    <a:pt x="2268985" y="1603220"/>
                  </a:lnTo>
                  <a:lnTo>
                    <a:pt x="2250239" y="1555572"/>
                  </a:lnTo>
                  <a:lnTo>
                    <a:pt x="2251885" y="1426606"/>
                  </a:lnTo>
                  <a:lnTo>
                    <a:pt x="2274924" y="1192072"/>
                  </a:lnTo>
                  <a:lnTo>
                    <a:pt x="2296247" y="1090212"/>
                  </a:lnTo>
                  <a:lnTo>
                    <a:pt x="2286015" y="808315"/>
                  </a:lnTo>
                  <a:lnTo>
                    <a:pt x="2273207" y="618006"/>
                  </a:lnTo>
                  <a:lnTo>
                    <a:pt x="2227199" y="441392"/>
                  </a:lnTo>
                  <a:lnTo>
                    <a:pt x="2192282" y="305579"/>
                  </a:lnTo>
                  <a:lnTo>
                    <a:pt x="2084024" y="281897"/>
                  </a:lnTo>
                  <a:lnTo>
                    <a:pt x="2058408" y="322698"/>
                  </a:lnTo>
                  <a:lnTo>
                    <a:pt x="1592175" y="2900662"/>
                  </a:lnTo>
                  <a:lnTo>
                    <a:pt x="1558116" y="3097677"/>
                  </a:lnTo>
                  <a:lnTo>
                    <a:pt x="1517188" y="3043323"/>
                  </a:lnTo>
                  <a:lnTo>
                    <a:pt x="1456655" y="3145240"/>
                  </a:lnTo>
                  <a:lnTo>
                    <a:pt x="1247867" y="2951621"/>
                  </a:lnTo>
                  <a:lnTo>
                    <a:pt x="1184758" y="2859918"/>
                  </a:lnTo>
                  <a:lnTo>
                    <a:pt x="1280208" y="2343629"/>
                  </a:lnTo>
                  <a:lnTo>
                    <a:pt x="1112347" y="1664279"/>
                  </a:lnTo>
                  <a:lnTo>
                    <a:pt x="737271" y="108707"/>
                  </a:lnTo>
                  <a:lnTo>
                    <a:pt x="703191" y="84740"/>
                  </a:lnTo>
                  <a:lnTo>
                    <a:pt x="646086" y="16833"/>
                  </a:lnTo>
                  <a:lnTo>
                    <a:pt x="594089" y="16833"/>
                  </a:lnTo>
                  <a:lnTo>
                    <a:pt x="542092" y="0"/>
                  </a:lnTo>
                  <a:close/>
                </a:path>
              </a:pathLst>
            </a:custGeom>
            <a:solidFill>
              <a:srgbClr val="FFFFFF"/>
            </a:solidFill>
          </p:spPr>
          <p:txBody>
            <a:bodyPr wrap="square" lIns="0" tIns="0" rIns="0" bIns="0" rtlCol="0"/>
            <a:lstStyle/>
            <a:p>
              <a:endParaRPr/>
            </a:p>
          </p:txBody>
        </p:sp>
        <p:sp>
          <p:nvSpPr>
            <p:cNvPr id="5" name="object 5"/>
            <p:cNvSpPr/>
            <p:nvPr/>
          </p:nvSpPr>
          <p:spPr>
            <a:xfrm>
              <a:off x="6618821" y="4790477"/>
              <a:ext cx="2484120" cy="1990725"/>
            </a:xfrm>
            <a:custGeom>
              <a:avLst/>
              <a:gdLst/>
              <a:ahLst/>
              <a:cxnLst/>
              <a:rect l="l" t="t" r="r" b="b"/>
              <a:pathLst>
                <a:path w="2484120" h="1990725">
                  <a:moveTo>
                    <a:pt x="280428" y="251371"/>
                  </a:moveTo>
                  <a:lnTo>
                    <a:pt x="187528" y="159639"/>
                  </a:lnTo>
                  <a:lnTo>
                    <a:pt x="0" y="458571"/>
                  </a:lnTo>
                  <a:lnTo>
                    <a:pt x="11938" y="689533"/>
                  </a:lnTo>
                  <a:lnTo>
                    <a:pt x="55410" y="608025"/>
                  </a:lnTo>
                  <a:lnTo>
                    <a:pt x="40919" y="574040"/>
                  </a:lnTo>
                  <a:lnTo>
                    <a:pt x="280428" y="251371"/>
                  </a:lnTo>
                  <a:close/>
                </a:path>
                <a:path w="2484120" h="1990725">
                  <a:moveTo>
                    <a:pt x="1656130" y="526503"/>
                  </a:moveTo>
                  <a:lnTo>
                    <a:pt x="1404696" y="689533"/>
                  </a:lnTo>
                  <a:lnTo>
                    <a:pt x="1381658" y="540092"/>
                  </a:lnTo>
                  <a:lnTo>
                    <a:pt x="1361186" y="448360"/>
                  </a:lnTo>
                  <a:lnTo>
                    <a:pt x="1352677" y="332892"/>
                  </a:lnTo>
                  <a:lnTo>
                    <a:pt x="1352677" y="207200"/>
                  </a:lnTo>
                  <a:lnTo>
                    <a:pt x="1384236" y="101917"/>
                  </a:lnTo>
                  <a:lnTo>
                    <a:pt x="1277696" y="0"/>
                  </a:lnTo>
                  <a:lnTo>
                    <a:pt x="1085075" y="57746"/>
                  </a:lnTo>
                  <a:lnTo>
                    <a:pt x="1090155" y="356654"/>
                  </a:lnTo>
                  <a:lnTo>
                    <a:pt x="1168577" y="482333"/>
                  </a:lnTo>
                  <a:lnTo>
                    <a:pt x="1390167" y="723493"/>
                  </a:lnTo>
                  <a:lnTo>
                    <a:pt x="1390167" y="1022400"/>
                  </a:lnTo>
                  <a:lnTo>
                    <a:pt x="1473746" y="1080147"/>
                  </a:lnTo>
                  <a:lnTo>
                    <a:pt x="1656130" y="526503"/>
                  </a:lnTo>
                  <a:close/>
                </a:path>
                <a:path w="2484120" h="1990725">
                  <a:moveTo>
                    <a:pt x="2483777" y="978255"/>
                  </a:moveTo>
                  <a:lnTo>
                    <a:pt x="2336304" y="825411"/>
                  </a:lnTo>
                  <a:lnTo>
                    <a:pt x="1987702" y="1253388"/>
                  </a:lnTo>
                  <a:lnTo>
                    <a:pt x="1796732" y="1586242"/>
                  </a:lnTo>
                  <a:lnTo>
                    <a:pt x="1514602" y="1355280"/>
                  </a:lnTo>
                  <a:lnTo>
                    <a:pt x="1277696" y="1171879"/>
                  </a:lnTo>
                  <a:lnTo>
                    <a:pt x="1016025" y="1446987"/>
                  </a:lnTo>
                  <a:lnTo>
                    <a:pt x="770534" y="930694"/>
                  </a:lnTo>
                  <a:lnTo>
                    <a:pt x="775614" y="760869"/>
                  </a:lnTo>
                  <a:lnTo>
                    <a:pt x="565962" y="1080147"/>
                  </a:lnTo>
                  <a:lnTo>
                    <a:pt x="482434" y="1334909"/>
                  </a:lnTo>
                  <a:lnTo>
                    <a:pt x="1018527" y="1966683"/>
                  </a:lnTo>
                  <a:lnTo>
                    <a:pt x="1460080" y="1990458"/>
                  </a:lnTo>
                  <a:lnTo>
                    <a:pt x="1909279" y="1885162"/>
                  </a:lnTo>
                  <a:lnTo>
                    <a:pt x="2137676" y="1759496"/>
                  </a:lnTo>
                  <a:lnTo>
                    <a:pt x="2431758" y="1277162"/>
                  </a:lnTo>
                  <a:lnTo>
                    <a:pt x="2483777" y="978255"/>
                  </a:lnTo>
                  <a:close/>
                </a:path>
              </a:pathLst>
            </a:custGeom>
            <a:solidFill>
              <a:srgbClr val="F5DECC"/>
            </a:solidFill>
          </p:spPr>
          <p:txBody>
            <a:bodyPr wrap="square" lIns="0" tIns="0" rIns="0" bIns="0" rtlCol="0"/>
            <a:lstStyle/>
            <a:p>
              <a:endParaRPr/>
            </a:p>
          </p:txBody>
        </p:sp>
        <p:sp>
          <p:nvSpPr>
            <p:cNvPr id="6" name="object 6"/>
            <p:cNvSpPr/>
            <p:nvPr/>
          </p:nvSpPr>
          <p:spPr>
            <a:xfrm>
              <a:off x="7271725" y="79333"/>
              <a:ext cx="1350645" cy="4504055"/>
            </a:xfrm>
            <a:custGeom>
              <a:avLst/>
              <a:gdLst/>
              <a:ahLst/>
              <a:cxnLst/>
              <a:rect l="l" t="t" r="r" b="b"/>
              <a:pathLst>
                <a:path w="1350645" h="4504055">
                  <a:moveTo>
                    <a:pt x="833580" y="0"/>
                  </a:moveTo>
                  <a:lnTo>
                    <a:pt x="793511" y="67906"/>
                  </a:lnTo>
                  <a:lnTo>
                    <a:pt x="751797" y="183461"/>
                  </a:lnTo>
                  <a:lnTo>
                    <a:pt x="721101" y="230824"/>
                  </a:lnTo>
                  <a:lnTo>
                    <a:pt x="705789" y="298731"/>
                  </a:lnTo>
                  <a:lnTo>
                    <a:pt x="659709" y="475345"/>
                  </a:lnTo>
                  <a:lnTo>
                    <a:pt x="644397" y="648820"/>
                  </a:lnTo>
                  <a:lnTo>
                    <a:pt x="652053" y="770938"/>
                  </a:lnTo>
                  <a:lnTo>
                    <a:pt x="675093" y="831997"/>
                  </a:lnTo>
                  <a:lnTo>
                    <a:pt x="678456" y="1107332"/>
                  </a:lnTo>
                  <a:lnTo>
                    <a:pt x="698061" y="1253416"/>
                  </a:lnTo>
                  <a:lnTo>
                    <a:pt x="669082" y="1314475"/>
                  </a:lnTo>
                  <a:lnTo>
                    <a:pt x="606045" y="1596373"/>
                  </a:lnTo>
                  <a:lnTo>
                    <a:pt x="596672" y="1375534"/>
                  </a:lnTo>
                  <a:lnTo>
                    <a:pt x="560037" y="1304203"/>
                  </a:lnTo>
                  <a:lnTo>
                    <a:pt x="527624" y="1314475"/>
                  </a:lnTo>
                  <a:lnTo>
                    <a:pt x="460294" y="1222887"/>
                  </a:lnTo>
                  <a:lnTo>
                    <a:pt x="453425" y="1144709"/>
                  </a:lnTo>
                  <a:lnTo>
                    <a:pt x="484120" y="971519"/>
                  </a:lnTo>
                  <a:lnTo>
                    <a:pt x="470526" y="855964"/>
                  </a:lnTo>
                  <a:lnTo>
                    <a:pt x="464515" y="709879"/>
                  </a:lnTo>
                  <a:lnTo>
                    <a:pt x="449203" y="618006"/>
                  </a:lnTo>
                  <a:lnTo>
                    <a:pt x="453425" y="404015"/>
                  </a:lnTo>
                  <a:lnTo>
                    <a:pt x="430456" y="275049"/>
                  </a:lnTo>
                  <a:lnTo>
                    <a:pt x="386094" y="244520"/>
                  </a:lnTo>
                  <a:lnTo>
                    <a:pt x="347742" y="275049"/>
                  </a:lnTo>
                  <a:lnTo>
                    <a:pt x="300017" y="200295"/>
                  </a:lnTo>
                  <a:lnTo>
                    <a:pt x="235263" y="305579"/>
                  </a:lnTo>
                  <a:lnTo>
                    <a:pt x="181527" y="383757"/>
                  </a:lnTo>
                  <a:lnTo>
                    <a:pt x="139812" y="574066"/>
                  </a:lnTo>
                  <a:lnTo>
                    <a:pt x="129580" y="818587"/>
                  </a:lnTo>
                  <a:lnTo>
                    <a:pt x="103106" y="954399"/>
                  </a:lnTo>
                  <a:lnTo>
                    <a:pt x="110834" y="1266826"/>
                  </a:lnTo>
                  <a:lnTo>
                    <a:pt x="141529" y="1304203"/>
                  </a:lnTo>
                  <a:lnTo>
                    <a:pt x="57098" y="1572691"/>
                  </a:lnTo>
                  <a:lnTo>
                    <a:pt x="0" y="1793530"/>
                  </a:lnTo>
                  <a:lnTo>
                    <a:pt x="502867" y="4058981"/>
                  </a:lnTo>
                  <a:lnTo>
                    <a:pt x="604328" y="3885791"/>
                  </a:lnTo>
                  <a:lnTo>
                    <a:pt x="661426" y="3709177"/>
                  </a:lnTo>
                  <a:lnTo>
                    <a:pt x="676738" y="3502034"/>
                  </a:lnTo>
                  <a:lnTo>
                    <a:pt x="670800" y="3386479"/>
                  </a:lnTo>
                  <a:lnTo>
                    <a:pt x="686183" y="3243818"/>
                  </a:lnTo>
                  <a:lnTo>
                    <a:pt x="693839" y="3121415"/>
                  </a:lnTo>
                  <a:lnTo>
                    <a:pt x="718525" y="2944801"/>
                  </a:lnTo>
                  <a:lnTo>
                    <a:pt x="749221" y="3151945"/>
                  </a:lnTo>
                  <a:lnTo>
                    <a:pt x="829359" y="3600470"/>
                  </a:lnTo>
                  <a:lnTo>
                    <a:pt x="839591" y="3800765"/>
                  </a:lnTo>
                  <a:lnTo>
                    <a:pt x="822561" y="4272972"/>
                  </a:lnTo>
                  <a:lnTo>
                    <a:pt x="856620" y="4480173"/>
                  </a:lnTo>
                  <a:lnTo>
                    <a:pt x="930748" y="4503940"/>
                  </a:lnTo>
                  <a:lnTo>
                    <a:pt x="1350114" y="1976706"/>
                  </a:lnTo>
                  <a:lnTo>
                    <a:pt x="1298168" y="1603220"/>
                  </a:lnTo>
                  <a:lnTo>
                    <a:pt x="1254664" y="1351852"/>
                  </a:lnTo>
                  <a:lnTo>
                    <a:pt x="1240998" y="1236297"/>
                  </a:lnTo>
                  <a:lnTo>
                    <a:pt x="1175384" y="1015458"/>
                  </a:lnTo>
                  <a:lnTo>
                    <a:pt x="1128518" y="971519"/>
                  </a:lnTo>
                  <a:lnTo>
                    <a:pt x="1056894" y="825434"/>
                  </a:lnTo>
                  <a:lnTo>
                    <a:pt x="1001513" y="801467"/>
                  </a:lnTo>
                  <a:lnTo>
                    <a:pt x="998079" y="716727"/>
                  </a:lnTo>
                  <a:lnTo>
                    <a:pt x="982766" y="679350"/>
                  </a:lnTo>
                  <a:lnTo>
                    <a:pt x="982766" y="526417"/>
                  </a:lnTo>
                  <a:lnTo>
                    <a:pt x="992140" y="322698"/>
                  </a:lnTo>
                  <a:lnTo>
                    <a:pt x="963161" y="190024"/>
                  </a:lnTo>
                  <a:lnTo>
                    <a:pt x="927385" y="30529"/>
                  </a:lnTo>
                  <a:lnTo>
                    <a:pt x="894972" y="30529"/>
                  </a:lnTo>
                  <a:lnTo>
                    <a:pt x="833580" y="0"/>
                  </a:lnTo>
                  <a:close/>
                </a:path>
              </a:pathLst>
            </a:custGeom>
            <a:solidFill>
              <a:srgbClr val="FFFFFF"/>
            </a:solidFill>
          </p:spPr>
          <p:txBody>
            <a:bodyPr wrap="square" lIns="0" tIns="0" rIns="0" bIns="0" rtlCol="0"/>
            <a:lstStyle/>
            <a:p>
              <a:endParaRPr/>
            </a:p>
          </p:txBody>
        </p:sp>
        <p:sp>
          <p:nvSpPr>
            <p:cNvPr id="7" name="object 7"/>
            <p:cNvSpPr/>
            <p:nvPr/>
          </p:nvSpPr>
          <p:spPr>
            <a:xfrm>
              <a:off x="7188202" y="4420241"/>
              <a:ext cx="93345" cy="281940"/>
            </a:xfrm>
            <a:custGeom>
              <a:avLst/>
              <a:gdLst/>
              <a:ahLst/>
              <a:cxnLst/>
              <a:rect l="l" t="t" r="r" b="b"/>
              <a:pathLst>
                <a:path w="93345" h="281939">
                  <a:moveTo>
                    <a:pt x="66486" y="0"/>
                  </a:moveTo>
                  <a:lnTo>
                    <a:pt x="0" y="50958"/>
                  </a:lnTo>
                  <a:lnTo>
                    <a:pt x="22159" y="190223"/>
                  </a:lnTo>
                  <a:lnTo>
                    <a:pt x="92895" y="281926"/>
                  </a:lnTo>
                  <a:lnTo>
                    <a:pt x="81805" y="84911"/>
                  </a:lnTo>
                  <a:lnTo>
                    <a:pt x="66486" y="0"/>
                  </a:lnTo>
                  <a:close/>
                </a:path>
              </a:pathLst>
            </a:custGeom>
            <a:solidFill>
              <a:srgbClr val="C2AB99"/>
            </a:solidFill>
          </p:spPr>
          <p:txBody>
            <a:bodyPr wrap="square" lIns="0" tIns="0" rIns="0" bIns="0" rtlCol="0"/>
            <a:lstStyle/>
            <a:p>
              <a:endParaRPr/>
            </a:p>
          </p:txBody>
        </p:sp>
        <p:sp>
          <p:nvSpPr>
            <p:cNvPr id="8" name="object 8"/>
            <p:cNvSpPr/>
            <p:nvPr/>
          </p:nvSpPr>
          <p:spPr>
            <a:xfrm>
              <a:off x="8522168" y="5221851"/>
              <a:ext cx="58419" cy="299085"/>
            </a:xfrm>
            <a:custGeom>
              <a:avLst/>
              <a:gdLst/>
              <a:ahLst/>
              <a:cxnLst/>
              <a:rect l="l" t="t" r="r" b="b"/>
              <a:pathLst>
                <a:path w="58420" h="299085">
                  <a:moveTo>
                    <a:pt x="36634" y="0"/>
                  </a:moveTo>
                  <a:lnTo>
                    <a:pt x="11877" y="91702"/>
                  </a:lnTo>
                  <a:lnTo>
                    <a:pt x="0" y="234362"/>
                  </a:lnTo>
                  <a:lnTo>
                    <a:pt x="22968" y="298902"/>
                  </a:lnTo>
                  <a:lnTo>
                    <a:pt x="39138" y="88306"/>
                  </a:lnTo>
                  <a:lnTo>
                    <a:pt x="57957" y="16976"/>
                  </a:lnTo>
                  <a:lnTo>
                    <a:pt x="36634" y="0"/>
                  </a:lnTo>
                  <a:close/>
                </a:path>
              </a:pathLst>
            </a:custGeom>
            <a:solidFill>
              <a:srgbClr val="FFDFB1"/>
            </a:solidFill>
          </p:spPr>
          <p:txBody>
            <a:bodyPr wrap="square" lIns="0" tIns="0" rIns="0" bIns="0" rtlCol="0"/>
            <a:lstStyle/>
            <a:p>
              <a:endParaRPr/>
            </a:p>
          </p:txBody>
        </p:sp>
        <p:sp>
          <p:nvSpPr>
            <p:cNvPr id="9" name="object 9"/>
            <p:cNvSpPr/>
            <p:nvPr/>
          </p:nvSpPr>
          <p:spPr>
            <a:xfrm>
              <a:off x="7423415" y="5045237"/>
              <a:ext cx="1208405" cy="1576070"/>
            </a:xfrm>
            <a:custGeom>
              <a:avLst/>
              <a:gdLst/>
              <a:ahLst/>
              <a:cxnLst/>
              <a:rect l="l" t="t" r="r" b="b"/>
              <a:pathLst>
                <a:path w="1208404" h="1576070">
                  <a:moveTo>
                    <a:pt x="845601" y="0"/>
                  </a:moveTo>
                  <a:lnTo>
                    <a:pt x="737343" y="54353"/>
                  </a:lnTo>
                  <a:lnTo>
                    <a:pt x="612843" y="421191"/>
                  </a:lnTo>
                  <a:lnTo>
                    <a:pt x="675093" y="441563"/>
                  </a:lnTo>
                  <a:lnTo>
                    <a:pt x="834511" y="356651"/>
                  </a:lnTo>
                  <a:lnTo>
                    <a:pt x="671658" y="767628"/>
                  </a:lnTo>
                  <a:lnTo>
                    <a:pt x="558320" y="754047"/>
                  </a:lnTo>
                  <a:lnTo>
                    <a:pt x="287281" y="1090327"/>
                  </a:lnTo>
                  <a:lnTo>
                    <a:pt x="0" y="764233"/>
                  </a:lnTo>
                  <a:lnTo>
                    <a:pt x="51159" y="1131099"/>
                  </a:lnTo>
                  <a:lnTo>
                    <a:pt x="317118" y="1576052"/>
                  </a:lnTo>
                  <a:lnTo>
                    <a:pt x="588157" y="1345090"/>
                  </a:lnTo>
                  <a:lnTo>
                    <a:pt x="560896" y="1100513"/>
                  </a:lnTo>
                  <a:lnTo>
                    <a:pt x="666578" y="1188820"/>
                  </a:lnTo>
                  <a:lnTo>
                    <a:pt x="877943" y="1542087"/>
                  </a:lnTo>
                  <a:lnTo>
                    <a:pt x="975110" y="1555671"/>
                  </a:lnTo>
                  <a:lnTo>
                    <a:pt x="1037361" y="1436792"/>
                  </a:lnTo>
                  <a:lnTo>
                    <a:pt x="1161790" y="1015601"/>
                  </a:lnTo>
                  <a:lnTo>
                    <a:pt x="1207798" y="961247"/>
                  </a:lnTo>
                  <a:lnTo>
                    <a:pt x="1191627" y="669135"/>
                  </a:lnTo>
                  <a:lnTo>
                    <a:pt x="1001513" y="315879"/>
                  </a:lnTo>
                  <a:lnTo>
                    <a:pt x="968313" y="139265"/>
                  </a:lnTo>
                  <a:lnTo>
                    <a:pt x="845601" y="0"/>
                  </a:lnTo>
                  <a:close/>
                </a:path>
              </a:pathLst>
            </a:custGeom>
            <a:solidFill>
              <a:srgbClr val="C2AB99"/>
            </a:solidFill>
          </p:spPr>
          <p:txBody>
            <a:bodyPr wrap="square" lIns="0" tIns="0" rIns="0" bIns="0" rtlCol="0"/>
            <a:lstStyle/>
            <a:p>
              <a:endParaRPr/>
            </a:p>
          </p:txBody>
        </p:sp>
        <p:sp>
          <p:nvSpPr>
            <p:cNvPr id="10" name="object 10"/>
            <p:cNvSpPr/>
            <p:nvPr/>
          </p:nvSpPr>
          <p:spPr>
            <a:xfrm>
              <a:off x="6674237" y="5072400"/>
              <a:ext cx="676910" cy="1127760"/>
            </a:xfrm>
            <a:custGeom>
              <a:avLst/>
              <a:gdLst/>
              <a:ahLst/>
              <a:cxnLst/>
              <a:rect l="l" t="t" r="r" b="b"/>
              <a:pathLst>
                <a:path w="676909" h="1127760">
                  <a:moveTo>
                    <a:pt x="274452" y="0"/>
                  </a:moveTo>
                  <a:lnTo>
                    <a:pt x="51138" y="305693"/>
                  </a:lnTo>
                  <a:lnTo>
                    <a:pt x="262524" y="750680"/>
                  </a:lnTo>
                  <a:lnTo>
                    <a:pt x="29830" y="360047"/>
                  </a:lnTo>
                  <a:lnTo>
                    <a:pt x="0" y="414400"/>
                  </a:lnTo>
                  <a:lnTo>
                    <a:pt x="374181" y="1127704"/>
                  </a:lnTo>
                  <a:lnTo>
                    <a:pt x="549762" y="655554"/>
                  </a:lnTo>
                  <a:lnTo>
                    <a:pt x="676767" y="394028"/>
                  </a:lnTo>
                  <a:lnTo>
                    <a:pt x="527603" y="146056"/>
                  </a:lnTo>
                  <a:lnTo>
                    <a:pt x="411681" y="47563"/>
                  </a:lnTo>
                  <a:lnTo>
                    <a:pt x="274452" y="0"/>
                  </a:lnTo>
                  <a:close/>
                </a:path>
              </a:pathLst>
            </a:custGeom>
            <a:solidFill>
              <a:srgbClr val="FFFFEB"/>
            </a:solidFill>
          </p:spPr>
          <p:txBody>
            <a:bodyPr wrap="square" lIns="0" tIns="0" rIns="0" bIns="0" rtlCol="0"/>
            <a:lstStyle/>
            <a:p>
              <a:endParaRPr/>
            </a:p>
          </p:txBody>
        </p:sp>
        <p:sp>
          <p:nvSpPr>
            <p:cNvPr id="11" name="object 11"/>
            <p:cNvSpPr/>
            <p:nvPr/>
          </p:nvSpPr>
          <p:spPr>
            <a:xfrm>
              <a:off x="8052500" y="5272810"/>
              <a:ext cx="565150" cy="1195705"/>
            </a:xfrm>
            <a:custGeom>
              <a:avLst/>
              <a:gdLst/>
              <a:ahLst/>
              <a:cxnLst/>
              <a:rect l="l" t="t" r="r" b="b"/>
              <a:pathLst>
                <a:path w="565150" h="1195704">
                  <a:moveTo>
                    <a:pt x="254009" y="0"/>
                  </a:moveTo>
                  <a:lnTo>
                    <a:pt x="64754" y="485731"/>
                  </a:lnTo>
                  <a:lnTo>
                    <a:pt x="29837" y="451749"/>
                  </a:lnTo>
                  <a:lnTo>
                    <a:pt x="12736" y="451749"/>
                  </a:lnTo>
                  <a:lnTo>
                    <a:pt x="2575" y="560456"/>
                  </a:lnTo>
                  <a:lnTo>
                    <a:pt x="0" y="754047"/>
                  </a:lnTo>
                  <a:lnTo>
                    <a:pt x="202849" y="1012206"/>
                  </a:lnTo>
                  <a:lnTo>
                    <a:pt x="300017" y="1185453"/>
                  </a:lnTo>
                  <a:lnTo>
                    <a:pt x="359691" y="1195639"/>
                  </a:lnTo>
                  <a:lnTo>
                    <a:pt x="419366" y="961247"/>
                  </a:lnTo>
                  <a:lnTo>
                    <a:pt x="497787" y="709908"/>
                  </a:lnTo>
                  <a:lnTo>
                    <a:pt x="565117" y="570642"/>
                  </a:lnTo>
                  <a:lnTo>
                    <a:pt x="551451" y="495917"/>
                  </a:lnTo>
                  <a:lnTo>
                    <a:pt x="473030" y="159637"/>
                  </a:lnTo>
                  <a:lnTo>
                    <a:pt x="254009" y="0"/>
                  </a:lnTo>
                  <a:close/>
                </a:path>
              </a:pathLst>
            </a:custGeom>
            <a:solidFill>
              <a:srgbClr val="FFF7B1"/>
            </a:solidFill>
          </p:spPr>
          <p:txBody>
            <a:bodyPr wrap="square" lIns="0" tIns="0" rIns="0" bIns="0" rtlCol="0"/>
            <a:lstStyle/>
            <a:p>
              <a:endParaRPr/>
            </a:p>
          </p:txBody>
        </p:sp>
        <p:sp>
          <p:nvSpPr>
            <p:cNvPr id="12" name="object 12"/>
            <p:cNvSpPr/>
            <p:nvPr/>
          </p:nvSpPr>
          <p:spPr>
            <a:xfrm>
              <a:off x="7688504" y="4579886"/>
              <a:ext cx="1386840" cy="1729105"/>
            </a:xfrm>
            <a:custGeom>
              <a:avLst/>
              <a:gdLst/>
              <a:ahLst/>
              <a:cxnLst/>
              <a:rect l="l" t="t" r="r" b="b"/>
              <a:pathLst>
                <a:path w="1386840" h="1729104">
                  <a:moveTo>
                    <a:pt x="277050" y="193611"/>
                  </a:moveTo>
                  <a:lnTo>
                    <a:pt x="35852" y="0"/>
                  </a:lnTo>
                  <a:lnTo>
                    <a:pt x="0" y="54356"/>
                  </a:lnTo>
                  <a:lnTo>
                    <a:pt x="14528" y="312508"/>
                  </a:lnTo>
                  <a:lnTo>
                    <a:pt x="277050" y="193611"/>
                  </a:lnTo>
                  <a:close/>
                </a:path>
                <a:path w="1386840" h="1729104">
                  <a:moveTo>
                    <a:pt x="1386827" y="1144676"/>
                  </a:moveTo>
                  <a:lnTo>
                    <a:pt x="1275994" y="1015593"/>
                  </a:lnTo>
                  <a:lnTo>
                    <a:pt x="1235062" y="1090320"/>
                  </a:lnTo>
                  <a:lnTo>
                    <a:pt x="1100404" y="1480959"/>
                  </a:lnTo>
                  <a:lnTo>
                    <a:pt x="942708" y="1426603"/>
                  </a:lnTo>
                  <a:lnTo>
                    <a:pt x="896696" y="1480959"/>
                  </a:lnTo>
                  <a:lnTo>
                    <a:pt x="932472" y="1620227"/>
                  </a:lnTo>
                  <a:lnTo>
                    <a:pt x="1039876" y="1728901"/>
                  </a:lnTo>
                  <a:lnTo>
                    <a:pt x="1172883" y="1640598"/>
                  </a:lnTo>
                  <a:lnTo>
                    <a:pt x="1257249" y="1317929"/>
                  </a:lnTo>
                  <a:lnTo>
                    <a:pt x="1386827" y="1144676"/>
                  </a:lnTo>
                  <a:close/>
                </a:path>
              </a:pathLst>
            </a:custGeom>
            <a:solidFill>
              <a:srgbClr val="C2AB99"/>
            </a:solidFill>
          </p:spPr>
          <p:txBody>
            <a:bodyPr wrap="square" lIns="0" tIns="0" rIns="0" bIns="0" rtlCol="0"/>
            <a:lstStyle/>
            <a:p>
              <a:endParaRPr/>
            </a:p>
          </p:txBody>
        </p:sp>
        <p:sp>
          <p:nvSpPr>
            <p:cNvPr id="13" name="object 13"/>
            <p:cNvSpPr/>
            <p:nvPr/>
          </p:nvSpPr>
          <p:spPr>
            <a:xfrm>
              <a:off x="7275159" y="4247022"/>
              <a:ext cx="720725" cy="1868170"/>
            </a:xfrm>
            <a:custGeom>
              <a:avLst/>
              <a:gdLst/>
              <a:ahLst/>
              <a:cxnLst/>
              <a:rect l="l" t="t" r="r" b="b"/>
              <a:pathLst>
                <a:path w="720725" h="1868170">
                  <a:moveTo>
                    <a:pt x="48583" y="0"/>
                  </a:moveTo>
                  <a:lnTo>
                    <a:pt x="0" y="74725"/>
                  </a:lnTo>
                  <a:lnTo>
                    <a:pt x="365630" y="1715323"/>
                  </a:lnTo>
                  <a:lnTo>
                    <a:pt x="457718" y="1868170"/>
                  </a:lnTo>
                  <a:lnTo>
                    <a:pt x="720242" y="1328085"/>
                  </a:lnTo>
                  <a:lnTo>
                    <a:pt x="472171" y="1487722"/>
                  </a:lnTo>
                  <a:lnTo>
                    <a:pt x="386953" y="387209"/>
                  </a:lnTo>
                  <a:lnTo>
                    <a:pt x="346884" y="431377"/>
                  </a:lnTo>
                  <a:lnTo>
                    <a:pt x="370782" y="268316"/>
                  </a:lnTo>
                  <a:lnTo>
                    <a:pt x="48583" y="0"/>
                  </a:lnTo>
                  <a:close/>
                </a:path>
              </a:pathLst>
            </a:custGeom>
            <a:solidFill>
              <a:srgbClr val="DADAEE"/>
            </a:solidFill>
          </p:spPr>
          <p:txBody>
            <a:bodyPr wrap="square" lIns="0" tIns="0" rIns="0" bIns="0" rtlCol="0"/>
            <a:lstStyle/>
            <a:p>
              <a:endParaRPr/>
            </a:p>
          </p:txBody>
        </p:sp>
        <p:sp>
          <p:nvSpPr>
            <p:cNvPr id="14" name="object 14"/>
            <p:cNvSpPr/>
            <p:nvPr/>
          </p:nvSpPr>
          <p:spPr>
            <a:xfrm>
              <a:off x="7275159" y="4321748"/>
              <a:ext cx="734060" cy="2018030"/>
            </a:xfrm>
            <a:custGeom>
              <a:avLst/>
              <a:gdLst/>
              <a:ahLst/>
              <a:cxnLst/>
              <a:rect l="l" t="t" r="r" b="b"/>
              <a:pathLst>
                <a:path w="734059" h="2018029">
                  <a:moveTo>
                    <a:pt x="0" y="0"/>
                  </a:moveTo>
                  <a:lnTo>
                    <a:pt x="68189" y="1100513"/>
                  </a:lnTo>
                  <a:lnTo>
                    <a:pt x="147468" y="1253359"/>
                  </a:lnTo>
                  <a:lnTo>
                    <a:pt x="148255" y="1487722"/>
                  </a:lnTo>
                  <a:lnTo>
                    <a:pt x="462798" y="2017621"/>
                  </a:lnTo>
                  <a:lnTo>
                    <a:pt x="733837" y="1491118"/>
                  </a:lnTo>
                  <a:lnTo>
                    <a:pt x="720242" y="1253359"/>
                  </a:lnTo>
                  <a:lnTo>
                    <a:pt x="495211" y="1674551"/>
                  </a:lnTo>
                  <a:lnTo>
                    <a:pt x="487555" y="1596430"/>
                  </a:lnTo>
                  <a:lnTo>
                    <a:pt x="422729" y="1660969"/>
                  </a:lnTo>
                  <a:lnTo>
                    <a:pt x="346884" y="356651"/>
                  </a:lnTo>
                  <a:lnTo>
                    <a:pt x="0" y="0"/>
                  </a:lnTo>
                  <a:close/>
                </a:path>
              </a:pathLst>
            </a:custGeom>
            <a:solidFill>
              <a:srgbClr val="A8A8C2"/>
            </a:solidFill>
          </p:spPr>
          <p:txBody>
            <a:bodyPr wrap="square" lIns="0" tIns="0" rIns="0" bIns="0" rtlCol="0"/>
            <a:lstStyle/>
            <a:p>
              <a:endParaRPr/>
            </a:p>
          </p:txBody>
        </p:sp>
        <p:sp>
          <p:nvSpPr>
            <p:cNvPr id="15" name="object 15"/>
            <p:cNvSpPr/>
            <p:nvPr/>
          </p:nvSpPr>
          <p:spPr>
            <a:xfrm>
              <a:off x="6583884" y="69061"/>
              <a:ext cx="2533167" cy="6433340"/>
            </a:xfrm>
            <a:prstGeom prst="rect">
              <a:avLst/>
            </a:prstGeom>
            <a:blipFill>
              <a:blip r:embed="rId2" cstate="print"/>
              <a:stretch>
                <a:fillRect/>
              </a:stretch>
            </a:blipFill>
          </p:spPr>
          <p:txBody>
            <a:bodyPr wrap="square" lIns="0" tIns="0" rIns="0" bIns="0" rtlCol="0"/>
            <a:lstStyle/>
            <a:p>
              <a:endParaRPr/>
            </a:p>
          </p:txBody>
        </p:sp>
      </p:gr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8739" y="20828"/>
            <a:ext cx="6362065" cy="5061585"/>
          </a:xfrm>
          <a:prstGeom prst="rect">
            <a:avLst/>
          </a:prstGeom>
        </p:spPr>
        <p:txBody>
          <a:bodyPr vert="horz" wrap="square" lIns="0" tIns="12065" rIns="0" bIns="0" rtlCol="0">
            <a:spAutoFit/>
          </a:bodyPr>
          <a:lstStyle/>
          <a:p>
            <a:pPr marL="355600" marR="5080" indent="-342900">
              <a:lnSpc>
                <a:spcPct val="100000"/>
              </a:lnSpc>
              <a:spcBef>
                <a:spcPts val="95"/>
              </a:spcBef>
              <a:buChar char="•"/>
              <a:tabLst>
                <a:tab pos="354965" algn="l"/>
                <a:tab pos="355600" algn="l"/>
              </a:tabLst>
            </a:pPr>
            <a:r>
              <a:rPr sz="2800" spc="-5" dirty="0">
                <a:solidFill>
                  <a:srgbClr val="FFFFFF"/>
                </a:solidFill>
                <a:latin typeface="Times New Roman"/>
                <a:cs typeface="Times New Roman"/>
              </a:rPr>
              <a:t>The process should be organized and used  to manage employees on a daily basis  according to their needs to be</a:t>
            </a:r>
            <a:r>
              <a:rPr sz="2800" spc="-30" dirty="0">
                <a:solidFill>
                  <a:srgbClr val="FFFFFF"/>
                </a:solidFill>
                <a:latin typeface="Times New Roman"/>
                <a:cs typeface="Times New Roman"/>
              </a:rPr>
              <a:t> </a:t>
            </a:r>
            <a:r>
              <a:rPr sz="2800" spc="-5" dirty="0">
                <a:solidFill>
                  <a:srgbClr val="FFFFFF"/>
                </a:solidFill>
                <a:latin typeface="Times New Roman"/>
                <a:cs typeface="Times New Roman"/>
              </a:rPr>
              <a:t>coached.</a:t>
            </a:r>
            <a:endParaRPr sz="2800">
              <a:latin typeface="Times New Roman"/>
              <a:cs typeface="Times New Roman"/>
            </a:endParaRPr>
          </a:p>
          <a:p>
            <a:pPr marL="355600" marR="410845" indent="-342900">
              <a:lnSpc>
                <a:spcPct val="100000"/>
              </a:lnSpc>
              <a:spcBef>
                <a:spcPts val="675"/>
              </a:spcBef>
              <a:buChar char="•"/>
              <a:tabLst>
                <a:tab pos="354965" algn="l"/>
                <a:tab pos="355600" algn="l"/>
              </a:tabLst>
            </a:pPr>
            <a:r>
              <a:rPr sz="2800" spc="-5" dirty="0">
                <a:solidFill>
                  <a:srgbClr val="FFFFFF"/>
                </a:solidFill>
                <a:latin typeface="Times New Roman"/>
                <a:cs typeface="Times New Roman"/>
              </a:rPr>
              <a:t>Praise or </a:t>
            </a:r>
            <a:r>
              <a:rPr sz="2800" dirty="0">
                <a:solidFill>
                  <a:srgbClr val="FFFFFF"/>
                </a:solidFill>
                <a:latin typeface="Times New Roman"/>
                <a:cs typeface="Times New Roman"/>
              </a:rPr>
              <a:t>suggestions for </a:t>
            </a:r>
            <a:r>
              <a:rPr sz="2800" spc="-5" dirty="0">
                <a:solidFill>
                  <a:srgbClr val="FFFFFF"/>
                </a:solidFill>
                <a:latin typeface="Times New Roman"/>
                <a:cs typeface="Times New Roman"/>
              </a:rPr>
              <a:t>improvement  should be done at the </a:t>
            </a:r>
            <a:r>
              <a:rPr sz="2800" spc="-10" dirty="0">
                <a:solidFill>
                  <a:srgbClr val="FFFFFF"/>
                </a:solidFill>
                <a:latin typeface="Times New Roman"/>
                <a:cs typeface="Times New Roman"/>
              </a:rPr>
              <a:t>time </a:t>
            </a:r>
            <a:r>
              <a:rPr sz="2800" spc="-5" dirty="0">
                <a:solidFill>
                  <a:srgbClr val="FFFFFF"/>
                </a:solidFill>
                <a:latin typeface="Times New Roman"/>
                <a:cs typeface="Times New Roman"/>
              </a:rPr>
              <a:t>of </a:t>
            </a:r>
            <a:r>
              <a:rPr sz="2800" dirty="0">
                <a:solidFill>
                  <a:srgbClr val="FFFFFF"/>
                </a:solidFill>
                <a:latin typeface="Times New Roman"/>
                <a:cs typeface="Times New Roman"/>
              </a:rPr>
              <a:t>the</a:t>
            </a:r>
            <a:r>
              <a:rPr sz="2800" spc="-35" dirty="0">
                <a:solidFill>
                  <a:srgbClr val="FFFFFF"/>
                </a:solidFill>
                <a:latin typeface="Times New Roman"/>
                <a:cs typeface="Times New Roman"/>
              </a:rPr>
              <a:t> </a:t>
            </a:r>
            <a:r>
              <a:rPr sz="2800" spc="-5" dirty="0">
                <a:solidFill>
                  <a:srgbClr val="FFFFFF"/>
                </a:solidFill>
                <a:latin typeface="Times New Roman"/>
                <a:cs typeface="Times New Roman"/>
              </a:rPr>
              <a:t>event.</a:t>
            </a:r>
            <a:endParaRPr sz="2800">
              <a:latin typeface="Times New Roman"/>
              <a:cs typeface="Times New Roman"/>
            </a:endParaRPr>
          </a:p>
          <a:p>
            <a:pPr marL="355600" marR="386715" indent="-342900">
              <a:lnSpc>
                <a:spcPct val="100000"/>
              </a:lnSpc>
              <a:spcBef>
                <a:spcPts val="675"/>
              </a:spcBef>
              <a:buChar char="•"/>
              <a:tabLst>
                <a:tab pos="354965" algn="l"/>
                <a:tab pos="355600" algn="l"/>
              </a:tabLst>
            </a:pPr>
            <a:r>
              <a:rPr sz="2800" spc="-5" dirty="0">
                <a:solidFill>
                  <a:srgbClr val="FFFFFF"/>
                </a:solidFill>
                <a:latin typeface="Times New Roman"/>
                <a:cs typeface="Times New Roman"/>
              </a:rPr>
              <a:t>Standards of performance </a:t>
            </a:r>
            <a:r>
              <a:rPr sz="2800" dirty="0">
                <a:solidFill>
                  <a:srgbClr val="FFFFFF"/>
                </a:solidFill>
                <a:latin typeface="Times New Roman"/>
                <a:cs typeface="Times New Roman"/>
              </a:rPr>
              <a:t>should </a:t>
            </a:r>
            <a:r>
              <a:rPr sz="2800" spc="-5" dirty="0">
                <a:solidFill>
                  <a:srgbClr val="FFFFFF"/>
                </a:solidFill>
                <a:latin typeface="Times New Roman"/>
                <a:cs typeface="Times New Roman"/>
              </a:rPr>
              <a:t>be set  and modified at the </a:t>
            </a:r>
            <a:r>
              <a:rPr sz="2800" spc="-10" dirty="0">
                <a:solidFill>
                  <a:srgbClr val="FFFFFF"/>
                </a:solidFill>
                <a:latin typeface="Times New Roman"/>
                <a:cs typeface="Times New Roman"/>
              </a:rPr>
              <a:t>time </a:t>
            </a:r>
            <a:r>
              <a:rPr sz="2800" spc="-5" dirty="0">
                <a:solidFill>
                  <a:srgbClr val="FFFFFF"/>
                </a:solidFill>
                <a:latin typeface="Times New Roman"/>
                <a:cs typeface="Times New Roman"/>
              </a:rPr>
              <a:t>of </a:t>
            </a:r>
            <a:r>
              <a:rPr sz="2800" dirty="0">
                <a:solidFill>
                  <a:srgbClr val="FFFFFF"/>
                </a:solidFill>
                <a:latin typeface="Times New Roman"/>
                <a:cs typeface="Times New Roman"/>
              </a:rPr>
              <a:t>the</a:t>
            </a:r>
            <a:r>
              <a:rPr sz="2800" spc="-25" dirty="0">
                <a:solidFill>
                  <a:srgbClr val="FFFFFF"/>
                </a:solidFill>
                <a:latin typeface="Times New Roman"/>
                <a:cs typeface="Times New Roman"/>
              </a:rPr>
              <a:t> </a:t>
            </a:r>
            <a:r>
              <a:rPr sz="2800" spc="-5" dirty="0">
                <a:solidFill>
                  <a:srgbClr val="FFFFFF"/>
                </a:solidFill>
                <a:latin typeface="Times New Roman"/>
                <a:cs typeface="Times New Roman"/>
              </a:rPr>
              <a:t>event.</a:t>
            </a:r>
            <a:endParaRPr sz="2800">
              <a:latin typeface="Times New Roman"/>
              <a:cs typeface="Times New Roman"/>
            </a:endParaRPr>
          </a:p>
          <a:p>
            <a:pPr marL="355600" marR="406400" indent="-342900">
              <a:lnSpc>
                <a:spcPct val="100000"/>
              </a:lnSpc>
              <a:spcBef>
                <a:spcPts val="670"/>
              </a:spcBef>
              <a:buChar char="•"/>
              <a:tabLst>
                <a:tab pos="354965" algn="l"/>
                <a:tab pos="355600" algn="l"/>
              </a:tabLst>
            </a:pPr>
            <a:r>
              <a:rPr sz="2800" spc="-5" dirty="0">
                <a:solidFill>
                  <a:srgbClr val="FFFFFF"/>
                </a:solidFill>
                <a:latin typeface="Times New Roman"/>
                <a:cs typeface="Times New Roman"/>
              </a:rPr>
              <a:t>Performance standards should be valid,  reliable and</a:t>
            </a:r>
            <a:r>
              <a:rPr sz="2800" spc="-35" dirty="0">
                <a:solidFill>
                  <a:srgbClr val="FFFFFF"/>
                </a:solidFill>
                <a:latin typeface="Times New Roman"/>
                <a:cs typeface="Times New Roman"/>
              </a:rPr>
              <a:t> </a:t>
            </a:r>
            <a:r>
              <a:rPr sz="2800" spc="-5" dirty="0">
                <a:solidFill>
                  <a:srgbClr val="FFFFFF"/>
                </a:solidFill>
                <a:latin typeface="Times New Roman"/>
                <a:cs typeface="Times New Roman"/>
              </a:rPr>
              <a:t>fair.</a:t>
            </a:r>
            <a:endParaRPr sz="2800">
              <a:latin typeface="Times New Roman"/>
              <a:cs typeface="Times New Roman"/>
            </a:endParaRPr>
          </a:p>
          <a:p>
            <a:pPr marL="355600" marR="425450" indent="-342900">
              <a:lnSpc>
                <a:spcPct val="100000"/>
              </a:lnSpc>
              <a:spcBef>
                <a:spcPts val="675"/>
              </a:spcBef>
              <a:buChar char="•"/>
              <a:tabLst>
                <a:tab pos="354965" algn="l"/>
                <a:tab pos="355600" algn="l"/>
              </a:tabLst>
            </a:pPr>
            <a:r>
              <a:rPr sz="2800" spc="-5" dirty="0">
                <a:solidFill>
                  <a:srgbClr val="FFFFFF"/>
                </a:solidFill>
                <a:latin typeface="Times New Roman"/>
                <a:cs typeface="Times New Roman"/>
              </a:rPr>
              <a:t>Managers should be rewarded </a:t>
            </a:r>
            <a:r>
              <a:rPr sz="2800" dirty="0">
                <a:solidFill>
                  <a:srgbClr val="FFFFFF"/>
                </a:solidFill>
                <a:latin typeface="Times New Roman"/>
                <a:cs typeface="Times New Roman"/>
              </a:rPr>
              <a:t>for </a:t>
            </a:r>
            <a:r>
              <a:rPr sz="2800" spc="-5" dirty="0">
                <a:solidFill>
                  <a:srgbClr val="FFFFFF"/>
                </a:solidFill>
                <a:latin typeface="Times New Roman"/>
                <a:cs typeface="Times New Roman"/>
              </a:rPr>
              <a:t>good  performance evaluation</a:t>
            </a:r>
            <a:r>
              <a:rPr sz="2800" spc="-25" dirty="0">
                <a:solidFill>
                  <a:srgbClr val="FFFFFF"/>
                </a:solidFill>
                <a:latin typeface="Times New Roman"/>
                <a:cs typeface="Times New Roman"/>
              </a:rPr>
              <a:t> </a:t>
            </a:r>
            <a:r>
              <a:rPr sz="2800" spc="-5" dirty="0">
                <a:solidFill>
                  <a:srgbClr val="FFFFFF"/>
                </a:solidFill>
                <a:latin typeface="Times New Roman"/>
                <a:cs typeface="Times New Roman"/>
              </a:rPr>
              <a:t>skills.</a:t>
            </a:r>
            <a:endParaRPr sz="2800">
              <a:latin typeface="Times New Roman"/>
              <a:cs typeface="Times New Roman"/>
            </a:endParaRPr>
          </a:p>
        </p:txBody>
      </p:sp>
      <p:grpSp>
        <p:nvGrpSpPr>
          <p:cNvPr id="3" name="object 3"/>
          <p:cNvGrpSpPr/>
          <p:nvPr/>
        </p:nvGrpSpPr>
        <p:grpSpPr>
          <a:xfrm>
            <a:off x="6846823" y="370763"/>
            <a:ext cx="2280285" cy="6414135"/>
            <a:chOff x="6846823" y="370763"/>
            <a:chExt cx="2280285" cy="6414135"/>
          </a:xfrm>
        </p:grpSpPr>
        <p:sp>
          <p:nvSpPr>
            <p:cNvPr id="4" name="object 4"/>
            <p:cNvSpPr/>
            <p:nvPr/>
          </p:nvSpPr>
          <p:spPr>
            <a:xfrm>
              <a:off x="6846823" y="1919095"/>
              <a:ext cx="2280285" cy="4826635"/>
            </a:xfrm>
            <a:custGeom>
              <a:avLst/>
              <a:gdLst/>
              <a:ahLst/>
              <a:cxnLst/>
              <a:rect l="l" t="t" r="r" b="b"/>
              <a:pathLst>
                <a:path w="2280284" h="4826634">
                  <a:moveTo>
                    <a:pt x="480656" y="0"/>
                  </a:moveTo>
                  <a:lnTo>
                    <a:pt x="436823" y="87517"/>
                  </a:lnTo>
                  <a:lnTo>
                    <a:pt x="396017" y="191394"/>
                  </a:lnTo>
                  <a:lnTo>
                    <a:pt x="391481" y="395875"/>
                  </a:lnTo>
                  <a:lnTo>
                    <a:pt x="398282" y="636073"/>
                  </a:lnTo>
                  <a:lnTo>
                    <a:pt x="414910" y="723591"/>
                  </a:lnTo>
                  <a:lnTo>
                    <a:pt x="405083" y="778937"/>
                  </a:lnTo>
                  <a:lnTo>
                    <a:pt x="414910" y="869727"/>
                  </a:lnTo>
                  <a:lnTo>
                    <a:pt x="447406" y="1087295"/>
                  </a:lnTo>
                  <a:lnTo>
                    <a:pt x="433804" y="1129554"/>
                  </a:lnTo>
                  <a:lnTo>
                    <a:pt x="406593" y="1203985"/>
                  </a:lnTo>
                  <a:lnTo>
                    <a:pt x="375607" y="1226887"/>
                  </a:lnTo>
                  <a:lnTo>
                    <a:pt x="308345" y="1356665"/>
                  </a:lnTo>
                  <a:lnTo>
                    <a:pt x="266022" y="1421553"/>
                  </a:lnTo>
                  <a:lnTo>
                    <a:pt x="211614" y="1626035"/>
                  </a:lnTo>
                  <a:lnTo>
                    <a:pt x="155682" y="1823972"/>
                  </a:lnTo>
                  <a:lnTo>
                    <a:pt x="129988" y="2203762"/>
                  </a:lnTo>
                  <a:lnTo>
                    <a:pt x="105048" y="2677641"/>
                  </a:lnTo>
                  <a:lnTo>
                    <a:pt x="60460" y="2966505"/>
                  </a:lnTo>
                  <a:lnTo>
                    <a:pt x="48368" y="3317040"/>
                  </a:lnTo>
                  <a:lnTo>
                    <a:pt x="21917" y="3339779"/>
                  </a:lnTo>
                  <a:lnTo>
                    <a:pt x="0" y="3479344"/>
                  </a:lnTo>
                  <a:lnTo>
                    <a:pt x="52146" y="3674092"/>
                  </a:lnTo>
                  <a:lnTo>
                    <a:pt x="199521" y="3894795"/>
                  </a:lnTo>
                  <a:lnTo>
                    <a:pt x="519959" y="4271286"/>
                  </a:lnTo>
                  <a:lnTo>
                    <a:pt x="984761" y="4826316"/>
                  </a:lnTo>
                  <a:lnTo>
                    <a:pt x="1306671" y="4813333"/>
                  </a:lnTo>
                  <a:lnTo>
                    <a:pt x="1737449" y="4696487"/>
                  </a:lnTo>
                  <a:lnTo>
                    <a:pt x="1998199" y="4492017"/>
                  </a:lnTo>
                  <a:lnTo>
                    <a:pt x="2235540" y="3995400"/>
                  </a:lnTo>
                  <a:lnTo>
                    <a:pt x="2280140" y="3790919"/>
                  </a:lnTo>
                  <a:lnTo>
                    <a:pt x="2262757" y="3674092"/>
                  </a:lnTo>
                  <a:lnTo>
                    <a:pt x="2269545" y="3586437"/>
                  </a:lnTo>
                  <a:lnTo>
                    <a:pt x="2266500" y="3485833"/>
                  </a:lnTo>
                  <a:lnTo>
                    <a:pt x="2264977" y="3362490"/>
                  </a:lnTo>
                  <a:lnTo>
                    <a:pt x="2228688" y="2771757"/>
                  </a:lnTo>
                  <a:lnTo>
                    <a:pt x="2147861" y="2210306"/>
                  </a:lnTo>
                  <a:lnTo>
                    <a:pt x="2059422" y="1729911"/>
                  </a:lnTo>
                  <a:lnTo>
                    <a:pt x="2011840" y="1531973"/>
                  </a:lnTo>
                  <a:lnTo>
                    <a:pt x="1995218" y="1486442"/>
                  </a:lnTo>
                  <a:lnTo>
                    <a:pt x="1996677" y="1363208"/>
                  </a:lnTo>
                  <a:lnTo>
                    <a:pt x="2017106" y="1139097"/>
                  </a:lnTo>
                  <a:lnTo>
                    <a:pt x="2036012" y="1041763"/>
                  </a:lnTo>
                  <a:lnTo>
                    <a:pt x="2026939" y="772393"/>
                  </a:lnTo>
                  <a:lnTo>
                    <a:pt x="2015583" y="590541"/>
                  </a:lnTo>
                  <a:lnTo>
                    <a:pt x="1974789" y="421776"/>
                  </a:lnTo>
                  <a:lnTo>
                    <a:pt x="1943829" y="291999"/>
                  </a:lnTo>
                  <a:lnTo>
                    <a:pt x="1847840" y="269369"/>
                  </a:lnTo>
                  <a:lnTo>
                    <a:pt x="1825127" y="308357"/>
                  </a:lnTo>
                  <a:lnTo>
                    <a:pt x="1411733" y="2771757"/>
                  </a:lnTo>
                  <a:lnTo>
                    <a:pt x="1381534" y="2960016"/>
                  </a:lnTo>
                  <a:lnTo>
                    <a:pt x="1345244" y="2908078"/>
                  </a:lnTo>
                  <a:lnTo>
                    <a:pt x="1291572" y="3005465"/>
                  </a:lnTo>
                  <a:lnTo>
                    <a:pt x="1106445" y="2820451"/>
                  </a:lnTo>
                  <a:lnTo>
                    <a:pt x="1050488" y="2732824"/>
                  </a:lnTo>
                  <a:lnTo>
                    <a:pt x="1135121" y="2239478"/>
                  </a:lnTo>
                  <a:lnTo>
                    <a:pt x="986284" y="1590319"/>
                  </a:lnTo>
                  <a:lnTo>
                    <a:pt x="653716" y="103876"/>
                  </a:lnTo>
                  <a:lnTo>
                    <a:pt x="623498" y="80974"/>
                  </a:lnTo>
                  <a:lnTo>
                    <a:pt x="572864" y="16085"/>
                  </a:lnTo>
                  <a:lnTo>
                    <a:pt x="526760" y="16085"/>
                  </a:lnTo>
                  <a:lnTo>
                    <a:pt x="480656" y="0"/>
                  </a:lnTo>
                  <a:close/>
                </a:path>
              </a:pathLst>
            </a:custGeom>
            <a:solidFill>
              <a:srgbClr val="FFFFFF"/>
            </a:solidFill>
          </p:spPr>
          <p:txBody>
            <a:bodyPr wrap="square" lIns="0" tIns="0" rIns="0" bIns="0" rtlCol="0"/>
            <a:lstStyle/>
            <a:p>
              <a:endParaRPr/>
            </a:p>
          </p:txBody>
        </p:sp>
        <p:sp>
          <p:nvSpPr>
            <p:cNvPr id="5" name="object 5"/>
            <p:cNvSpPr/>
            <p:nvPr/>
          </p:nvSpPr>
          <p:spPr>
            <a:xfrm>
              <a:off x="6905015" y="4882362"/>
              <a:ext cx="2202815" cy="1902460"/>
            </a:xfrm>
            <a:custGeom>
              <a:avLst/>
              <a:gdLst/>
              <a:ahLst/>
              <a:cxnLst/>
              <a:rect l="l" t="t" r="r" b="b"/>
              <a:pathLst>
                <a:path w="2202815" h="1902459">
                  <a:moveTo>
                    <a:pt x="248640" y="240195"/>
                  </a:moveTo>
                  <a:lnTo>
                    <a:pt x="166268" y="152539"/>
                  </a:lnTo>
                  <a:lnTo>
                    <a:pt x="0" y="438188"/>
                  </a:lnTo>
                  <a:lnTo>
                    <a:pt x="10579" y="658888"/>
                  </a:lnTo>
                  <a:lnTo>
                    <a:pt x="49123" y="580999"/>
                  </a:lnTo>
                  <a:lnTo>
                    <a:pt x="36271" y="548525"/>
                  </a:lnTo>
                  <a:lnTo>
                    <a:pt x="248640" y="240195"/>
                  </a:lnTo>
                  <a:close/>
                </a:path>
                <a:path w="2202815" h="1902459">
                  <a:moveTo>
                    <a:pt x="1468424" y="503110"/>
                  </a:moveTo>
                  <a:lnTo>
                    <a:pt x="1245489" y="658888"/>
                  </a:lnTo>
                  <a:lnTo>
                    <a:pt x="1225067" y="516089"/>
                  </a:lnTo>
                  <a:lnTo>
                    <a:pt x="1206919" y="428434"/>
                  </a:lnTo>
                  <a:lnTo>
                    <a:pt x="1199362" y="318096"/>
                  </a:lnTo>
                  <a:lnTo>
                    <a:pt x="1199362" y="197993"/>
                  </a:lnTo>
                  <a:lnTo>
                    <a:pt x="1227353" y="97383"/>
                  </a:lnTo>
                  <a:lnTo>
                    <a:pt x="1132878" y="0"/>
                  </a:lnTo>
                  <a:lnTo>
                    <a:pt x="962088" y="55181"/>
                  </a:lnTo>
                  <a:lnTo>
                    <a:pt x="966597" y="340804"/>
                  </a:lnTo>
                  <a:lnTo>
                    <a:pt x="1036129" y="460895"/>
                  </a:lnTo>
                  <a:lnTo>
                    <a:pt x="1232611" y="691337"/>
                  </a:lnTo>
                  <a:lnTo>
                    <a:pt x="1232611" y="976960"/>
                  </a:lnTo>
                  <a:lnTo>
                    <a:pt x="1306715" y="1032141"/>
                  </a:lnTo>
                  <a:lnTo>
                    <a:pt x="1468424" y="503110"/>
                  </a:lnTo>
                  <a:close/>
                </a:path>
                <a:path w="2202815" h="1902459">
                  <a:moveTo>
                    <a:pt x="2202281" y="934783"/>
                  </a:moveTo>
                  <a:lnTo>
                    <a:pt x="2071522" y="788720"/>
                  </a:lnTo>
                  <a:lnTo>
                    <a:pt x="1762429" y="1197686"/>
                  </a:lnTo>
                  <a:lnTo>
                    <a:pt x="1593100" y="1515757"/>
                  </a:lnTo>
                  <a:lnTo>
                    <a:pt x="1342936" y="1295044"/>
                  </a:lnTo>
                  <a:lnTo>
                    <a:pt x="1132878" y="1119797"/>
                  </a:lnTo>
                  <a:lnTo>
                    <a:pt x="900874" y="1382674"/>
                  </a:lnTo>
                  <a:lnTo>
                    <a:pt x="683196" y="889330"/>
                  </a:lnTo>
                  <a:lnTo>
                    <a:pt x="687705" y="727049"/>
                  </a:lnTo>
                  <a:lnTo>
                    <a:pt x="501815" y="1032141"/>
                  </a:lnTo>
                  <a:lnTo>
                    <a:pt x="427748" y="1275575"/>
                  </a:lnTo>
                  <a:lnTo>
                    <a:pt x="903084" y="1879282"/>
                  </a:lnTo>
                  <a:lnTo>
                    <a:pt x="1294599" y="1902002"/>
                  </a:lnTo>
                  <a:lnTo>
                    <a:pt x="1692897" y="1801393"/>
                  </a:lnTo>
                  <a:lnTo>
                    <a:pt x="1895398" y="1681302"/>
                  </a:lnTo>
                  <a:lnTo>
                    <a:pt x="2156155" y="1220393"/>
                  </a:lnTo>
                  <a:lnTo>
                    <a:pt x="2202281" y="934783"/>
                  </a:lnTo>
                  <a:close/>
                </a:path>
              </a:pathLst>
            </a:custGeom>
            <a:solidFill>
              <a:srgbClr val="F5DECC"/>
            </a:solidFill>
          </p:spPr>
          <p:txBody>
            <a:bodyPr wrap="square" lIns="0" tIns="0" rIns="0" bIns="0" rtlCol="0"/>
            <a:lstStyle/>
            <a:p>
              <a:endParaRPr/>
            </a:p>
          </p:txBody>
        </p:sp>
        <p:sp>
          <p:nvSpPr>
            <p:cNvPr id="6" name="object 6"/>
            <p:cNvSpPr/>
            <p:nvPr/>
          </p:nvSpPr>
          <p:spPr>
            <a:xfrm>
              <a:off x="7483918" y="380578"/>
              <a:ext cx="1197610" cy="4304030"/>
            </a:xfrm>
            <a:custGeom>
              <a:avLst/>
              <a:gdLst/>
              <a:ahLst/>
              <a:cxnLst/>
              <a:rect l="l" t="t" r="r" b="b"/>
              <a:pathLst>
                <a:path w="1197609" h="4304030">
                  <a:moveTo>
                    <a:pt x="739110" y="0"/>
                  </a:moveTo>
                  <a:lnTo>
                    <a:pt x="703582" y="64888"/>
                  </a:lnTo>
                  <a:lnTo>
                    <a:pt x="666595" y="175308"/>
                  </a:lnTo>
                  <a:lnTo>
                    <a:pt x="639378" y="220567"/>
                  </a:lnTo>
                  <a:lnTo>
                    <a:pt x="625801" y="285455"/>
                  </a:lnTo>
                  <a:lnTo>
                    <a:pt x="584944" y="454221"/>
                  </a:lnTo>
                  <a:lnTo>
                    <a:pt x="571367" y="619987"/>
                  </a:lnTo>
                  <a:lnTo>
                    <a:pt x="578155" y="736677"/>
                  </a:lnTo>
                  <a:lnTo>
                    <a:pt x="598584" y="795023"/>
                  </a:lnTo>
                  <a:lnTo>
                    <a:pt x="601566" y="1058122"/>
                  </a:lnTo>
                  <a:lnTo>
                    <a:pt x="618949" y="1197714"/>
                  </a:lnTo>
                  <a:lnTo>
                    <a:pt x="593255" y="1256060"/>
                  </a:lnTo>
                  <a:lnTo>
                    <a:pt x="537362" y="1525430"/>
                  </a:lnTo>
                  <a:lnTo>
                    <a:pt x="529050" y="1314405"/>
                  </a:lnTo>
                  <a:lnTo>
                    <a:pt x="496568" y="1246245"/>
                  </a:lnTo>
                  <a:lnTo>
                    <a:pt x="467828" y="1256060"/>
                  </a:lnTo>
                  <a:lnTo>
                    <a:pt x="408128" y="1168542"/>
                  </a:lnTo>
                  <a:lnTo>
                    <a:pt x="402038" y="1093838"/>
                  </a:lnTo>
                  <a:lnTo>
                    <a:pt x="429255" y="928344"/>
                  </a:lnTo>
                  <a:lnTo>
                    <a:pt x="417201" y="817925"/>
                  </a:lnTo>
                  <a:lnTo>
                    <a:pt x="411871" y="678332"/>
                  </a:lnTo>
                  <a:lnTo>
                    <a:pt x="398295" y="590541"/>
                  </a:lnTo>
                  <a:lnTo>
                    <a:pt x="402038" y="386060"/>
                  </a:lnTo>
                  <a:lnTo>
                    <a:pt x="381672" y="262826"/>
                  </a:lnTo>
                  <a:lnTo>
                    <a:pt x="342338" y="233653"/>
                  </a:lnTo>
                  <a:lnTo>
                    <a:pt x="308332" y="262826"/>
                  </a:lnTo>
                  <a:lnTo>
                    <a:pt x="266016" y="191394"/>
                  </a:lnTo>
                  <a:lnTo>
                    <a:pt x="208600" y="291999"/>
                  </a:lnTo>
                  <a:lnTo>
                    <a:pt x="160954" y="366703"/>
                  </a:lnTo>
                  <a:lnTo>
                    <a:pt x="123967" y="548555"/>
                  </a:lnTo>
                  <a:lnTo>
                    <a:pt x="114895" y="782209"/>
                  </a:lnTo>
                  <a:lnTo>
                    <a:pt x="91421" y="911986"/>
                  </a:lnTo>
                  <a:lnTo>
                    <a:pt x="98273" y="1210529"/>
                  </a:lnTo>
                  <a:lnTo>
                    <a:pt x="125490" y="1246245"/>
                  </a:lnTo>
                  <a:lnTo>
                    <a:pt x="50627" y="1502801"/>
                  </a:lnTo>
                  <a:lnTo>
                    <a:pt x="0" y="1713825"/>
                  </a:lnTo>
                  <a:lnTo>
                    <a:pt x="445877" y="3878600"/>
                  </a:lnTo>
                  <a:lnTo>
                    <a:pt x="535839" y="3713107"/>
                  </a:lnTo>
                  <a:lnTo>
                    <a:pt x="586466" y="3544342"/>
                  </a:lnTo>
                  <a:lnTo>
                    <a:pt x="600043" y="3346404"/>
                  </a:lnTo>
                  <a:lnTo>
                    <a:pt x="594777" y="3235984"/>
                  </a:lnTo>
                  <a:lnTo>
                    <a:pt x="608418" y="3099663"/>
                  </a:lnTo>
                  <a:lnTo>
                    <a:pt x="615206" y="2982700"/>
                  </a:lnTo>
                  <a:lnTo>
                    <a:pt x="637094" y="2813934"/>
                  </a:lnTo>
                  <a:lnTo>
                    <a:pt x="664311" y="3011872"/>
                  </a:lnTo>
                  <a:lnTo>
                    <a:pt x="735367" y="3440465"/>
                  </a:lnTo>
                  <a:lnTo>
                    <a:pt x="744439" y="3631860"/>
                  </a:lnTo>
                  <a:lnTo>
                    <a:pt x="729340" y="4083082"/>
                  </a:lnTo>
                  <a:lnTo>
                    <a:pt x="759539" y="4281074"/>
                  </a:lnTo>
                  <a:lnTo>
                    <a:pt x="825266" y="4303785"/>
                  </a:lnTo>
                  <a:lnTo>
                    <a:pt x="1197105" y="1888861"/>
                  </a:lnTo>
                  <a:lnTo>
                    <a:pt x="1151045" y="1531973"/>
                  </a:lnTo>
                  <a:lnTo>
                    <a:pt x="1112472" y="1291776"/>
                  </a:lnTo>
                  <a:lnTo>
                    <a:pt x="1100354" y="1181356"/>
                  </a:lnTo>
                  <a:lnTo>
                    <a:pt x="1042177" y="970331"/>
                  </a:lnTo>
                  <a:lnTo>
                    <a:pt x="1000622" y="928344"/>
                  </a:lnTo>
                  <a:lnTo>
                    <a:pt x="937116" y="788752"/>
                  </a:lnTo>
                  <a:lnTo>
                    <a:pt x="888011" y="765850"/>
                  </a:lnTo>
                  <a:lnTo>
                    <a:pt x="884966" y="684875"/>
                  </a:lnTo>
                  <a:lnTo>
                    <a:pt x="871389" y="649159"/>
                  </a:lnTo>
                  <a:lnTo>
                    <a:pt x="871389" y="503023"/>
                  </a:lnTo>
                  <a:lnTo>
                    <a:pt x="879700" y="308357"/>
                  </a:lnTo>
                  <a:lnTo>
                    <a:pt x="854005" y="181579"/>
                  </a:lnTo>
                  <a:lnTo>
                    <a:pt x="822284" y="29172"/>
                  </a:lnTo>
                  <a:lnTo>
                    <a:pt x="793544" y="29172"/>
                  </a:lnTo>
                  <a:lnTo>
                    <a:pt x="739110" y="0"/>
                  </a:lnTo>
                  <a:close/>
                </a:path>
              </a:pathLst>
            </a:custGeom>
            <a:solidFill>
              <a:srgbClr val="FFFFFF"/>
            </a:solidFill>
          </p:spPr>
          <p:txBody>
            <a:bodyPr wrap="square" lIns="0" tIns="0" rIns="0" bIns="0" rtlCol="0"/>
            <a:lstStyle/>
            <a:p>
              <a:endParaRPr/>
            </a:p>
          </p:txBody>
        </p:sp>
        <p:sp>
          <p:nvSpPr>
            <p:cNvPr id="7" name="object 7"/>
            <p:cNvSpPr/>
            <p:nvPr/>
          </p:nvSpPr>
          <p:spPr>
            <a:xfrm>
              <a:off x="7409861" y="4528576"/>
              <a:ext cx="82550" cy="269875"/>
            </a:xfrm>
            <a:custGeom>
              <a:avLst/>
              <a:gdLst/>
              <a:ahLst/>
              <a:cxnLst/>
              <a:rect l="l" t="t" r="r" b="b"/>
              <a:pathLst>
                <a:path w="82550" h="269875">
                  <a:moveTo>
                    <a:pt x="58951" y="0"/>
                  </a:moveTo>
                  <a:lnTo>
                    <a:pt x="0" y="48693"/>
                  </a:lnTo>
                  <a:lnTo>
                    <a:pt x="19648" y="181770"/>
                  </a:lnTo>
                  <a:lnTo>
                    <a:pt x="82368" y="269397"/>
                  </a:lnTo>
                  <a:lnTo>
                    <a:pt x="72534" y="81138"/>
                  </a:lnTo>
                  <a:lnTo>
                    <a:pt x="58951" y="0"/>
                  </a:lnTo>
                  <a:close/>
                </a:path>
              </a:pathLst>
            </a:custGeom>
            <a:solidFill>
              <a:srgbClr val="C2AB99"/>
            </a:solidFill>
          </p:spPr>
          <p:txBody>
            <a:bodyPr wrap="square" lIns="0" tIns="0" rIns="0" bIns="0" rtlCol="0"/>
            <a:lstStyle/>
            <a:p>
              <a:endParaRPr/>
            </a:p>
          </p:txBody>
        </p:sp>
        <p:sp>
          <p:nvSpPr>
            <p:cNvPr id="8" name="object 8"/>
            <p:cNvSpPr/>
            <p:nvPr/>
          </p:nvSpPr>
          <p:spPr>
            <a:xfrm>
              <a:off x="8592647" y="5294563"/>
              <a:ext cx="51435" cy="285750"/>
            </a:xfrm>
            <a:custGeom>
              <a:avLst/>
              <a:gdLst/>
              <a:ahLst/>
              <a:cxnLst/>
              <a:rect l="l" t="t" r="r" b="b"/>
              <a:pathLst>
                <a:path w="51434" h="285750">
                  <a:moveTo>
                    <a:pt x="32482" y="0"/>
                  </a:moveTo>
                  <a:lnTo>
                    <a:pt x="10531" y="87627"/>
                  </a:lnTo>
                  <a:lnTo>
                    <a:pt x="0" y="223947"/>
                  </a:lnTo>
                  <a:lnTo>
                    <a:pt x="20365" y="285619"/>
                  </a:lnTo>
                  <a:lnTo>
                    <a:pt x="34703" y="84382"/>
                  </a:lnTo>
                  <a:lnTo>
                    <a:pt x="51388" y="16222"/>
                  </a:lnTo>
                  <a:lnTo>
                    <a:pt x="32482" y="0"/>
                  </a:lnTo>
                  <a:close/>
                </a:path>
              </a:pathLst>
            </a:custGeom>
            <a:solidFill>
              <a:srgbClr val="FFDFB1"/>
            </a:solidFill>
          </p:spPr>
          <p:txBody>
            <a:bodyPr wrap="square" lIns="0" tIns="0" rIns="0" bIns="0" rtlCol="0"/>
            <a:lstStyle/>
            <a:p>
              <a:endParaRPr/>
            </a:p>
          </p:txBody>
        </p:sp>
        <p:sp>
          <p:nvSpPr>
            <p:cNvPr id="9" name="object 9"/>
            <p:cNvSpPr/>
            <p:nvPr/>
          </p:nvSpPr>
          <p:spPr>
            <a:xfrm>
              <a:off x="7618417" y="5125798"/>
              <a:ext cx="1071245" cy="1506220"/>
            </a:xfrm>
            <a:custGeom>
              <a:avLst/>
              <a:gdLst/>
              <a:ahLst/>
              <a:cxnLst/>
              <a:rect l="l" t="t" r="r" b="b"/>
              <a:pathLst>
                <a:path w="1071245" h="1506220">
                  <a:moveTo>
                    <a:pt x="749769" y="0"/>
                  </a:moveTo>
                  <a:lnTo>
                    <a:pt x="653779" y="51938"/>
                  </a:lnTo>
                  <a:lnTo>
                    <a:pt x="543389" y="402473"/>
                  </a:lnTo>
                  <a:lnTo>
                    <a:pt x="598584" y="421940"/>
                  </a:lnTo>
                  <a:lnTo>
                    <a:pt x="739935" y="340802"/>
                  </a:lnTo>
                  <a:lnTo>
                    <a:pt x="595539" y="733515"/>
                  </a:lnTo>
                  <a:lnTo>
                    <a:pt x="495045" y="720537"/>
                  </a:lnTo>
                  <a:lnTo>
                    <a:pt x="254723" y="1041872"/>
                  </a:lnTo>
                  <a:lnTo>
                    <a:pt x="0" y="730270"/>
                  </a:lnTo>
                  <a:lnTo>
                    <a:pt x="45361" y="1080833"/>
                  </a:lnTo>
                  <a:lnTo>
                    <a:pt x="281179" y="1506012"/>
                  </a:lnTo>
                  <a:lnTo>
                    <a:pt x="521501" y="1285314"/>
                  </a:lnTo>
                  <a:lnTo>
                    <a:pt x="497329" y="1051606"/>
                  </a:lnTo>
                  <a:lnTo>
                    <a:pt x="591034" y="1135988"/>
                  </a:lnTo>
                  <a:lnTo>
                    <a:pt x="778445" y="1473557"/>
                  </a:lnTo>
                  <a:lnTo>
                    <a:pt x="864600" y="1486537"/>
                  </a:lnTo>
                  <a:lnTo>
                    <a:pt x="919796" y="1372941"/>
                  </a:lnTo>
                  <a:lnTo>
                    <a:pt x="1030123" y="970468"/>
                  </a:lnTo>
                  <a:lnTo>
                    <a:pt x="1070917" y="918529"/>
                  </a:lnTo>
                  <a:lnTo>
                    <a:pt x="1056579" y="639399"/>
                  </a:lnTo>
                  <a:lnTo>
                    <a:pt x="888011" y="301841"/>
                  </a:lnTo>
                  <a:lnTo>
                    <a:pt x="858573" y="133076"/>
                  </a:lnTo>
                  <a:lnTo>
                    <a:pt x="749769" y="0"/>
                  </a:lnTo>
                  <a:close/>
                </a:path>
              </a:pathLst>
            </a:custGeom>
            <a:solidFill>
              <a:srgbClr val="C2AB99"/>
            </a:solidFill>
          </p:spPr>
          <p:txBody>
            <a:bodyPr wrap="square" lIns="0" tIns="0" rIns="0" bIns="0" rtlCol="0"/>
            <a:lstStyle/>
            <a:p>
              <a:endParaRPr/>
            </a:p>
          </p:txBody>
        </p:sp>
        <p:sp>
          <p:nvSpPr>
            <p:cNvPr id="10" name="object 10"/>
            <p:cNvSpPr/>
            <p:nvPr/>
          </p:nvSpPr>
          <p:spPr>
            <a:xfrm>
              <a:off x="6954144" y="5151753"/>
              <a:ext cx="600075" cy="1077595"/>
            </a:xfrm>
            <a:custGeom>
              <a:avLst/>
              <a:gdLst/>
              <a:ahLst/>
              <a:cxnLst/>
              <a:rect l="l" t="t" r="r" b="b"/>
              <a:pathLst>
                <a:path w="600075" h="1077595">
                  <a:moveTo>
                    <a:pt x="243348" y="0"/>
                  </a:moveTo>
                  <a:lnTo>
                    <a:pt x="45342" y="292108"/>
                  </a:lnTo>
                  <a:lnTo>
                    <a:pt x="232772" y="717320"/>
                  </a:lnTo>
                  <a:lnTo>
                    <a:pt x="26449" y="344046"/>
                  </a:lnTo>
                  <a:lnTo>
                    <a:pt x="0" y="395984"/>
                  </a:lnTo>
                  <a:lnTo>
                    <a:pt x="331775" y="1077589"/>
                  </a:lnTo>
                  <a:lnTo>
                    <a:pt x="487457" y="626421"/>
                  </a:lnTo>
                  <a:lnTo>
                    <a:pt x="600069" y="376518"/>
                  </a:lnTo>
                  <a:lnTo>
                    <a:pt x="467809" y="139565"/>
                  </a:lnTo>
                  <a:lnTo>
                    <a:pt x="365025" y="45449"/>
                  </a:lnTo>
                  <a:lnTo>
                    <a:pt x="243348" y="0"/>
                  </a:lnTo>
                  <a:close/>
                </a:path>
              </a:pathLst>
            </a:custGeom>
            <a:solidFill>
              <a:srgbClr val="FFFFEB"/>
            </a:solidFill>
          </p:spPr>
          <p:txBody>
            <a:bodyPr wrap="square" lIns="0" tIns="0" rIns="0" bIns="0" rtlCol="0"/>
            <a:lstStyle/>
            <a:p>
              <a:endParaRPr/>
            </a:p>
          </p:txBody>
        </p:sp>
        <p:sp>
          <p:nvSpPr>
            <p:cNvPr id="11" name="object 11"/>
            <p:cNvSpPr/>
            <p:nvPr/>
          </p:nvSpPr>
          <p:spPr>
            <a:xfrm>
              <a:off x="8176208" y="5343257"/>
              <a:ext cx="501650" cy="1143000"/>
            </a:xfrm>
            <a:custGeom>
              <a:avLst/>
              <a:gdLst/>
              <a:ahLst/>
              <a:cxnLst/>
              <a:rect l="l" t="t" r="r" b="b"/>
              <a:pathLst>
                <a:path w="501650" h="1143000">
                  <a:moveTo>
                    <a:pt x="225222" y="0"/>
                  </a:moveTo>
                  <a:lnTo>
                    <a:pt x="57415" y="464145"/>
                  </a:lnTo>
                  <a:lnTo>
                    <a:pt x="26455" y="431673"/>
                  </a:lnTo>
                  <a:lnTo>
                    <a:pt x="11292" y="431673"/>
                  </a:lnTo>
                  <a:lnTo>
                    <a:pt x="2283" y="535550"/>
                  </a:lnTo>
                  <a:lnTo>
                    <a:pt x="0" y="720537"/>
                  </a:lnTo>
                  <a:lnTo>
                    <a:pt x="179860" y="967223"/>
                  </a:lnTo>
                  <a:lnTo>
                    <a:pt x="266016" y="1132771"/>
                  </a:lnTo>
                  <a:lnTo>
                    <a:pt x="318927" y="1142505"/>
                  </a:lnTo>
                  <a:lnTo>
                    <a:pt x="371839" y="918529"/>
                  </a:lnTo>
                  <a:lnTo>
                    <a:pt x="441372" y="678359"/>
                  </a:lnTo>
                  <a:lnTo>
                    <a:pt x="501072" y="545283"/>
                  </a:lnTo>
                  <a:lnTo>
                    <a:pt x="488955" y="473878"/>
                  </a:lnTo>
                  <a:lnTo>
                    <a:pt x="419421" y="152543"/>
                  </a:lnTo>
                  <a:lnTo>
                    <a:pt x="225222" y="0"/>
                  </a:lnTo>
                  <a:close/>
                </a:path>
              </a:pathLst>
            </a:custGeom>
            <a:solidFill>
              <a:srgbClr val="FFF7B1"/>
            </a:solidFill>
          </p:spPr>
          <p:txBody>
            <a:bodyPr wrap="square" lIns="0" tIns="0" rIns="0" bIns="0" rtlCol="0"/>
            <a:lstStyle/>
            <a:p>
              <a:endParaRPr/>
            </a:p>
          </p:txBody>
        </p:sp>
        <p:sp>
          <p:nvSpPr>
            <p:cNvPr id="12" name="object 12"/>
            <p:cNvSpPr/>
            <p:nvPr/>
          </p:nvSpPr>
          <p:spPr>
            <a:xfrm>
              <a:off x="7853464" y="4681130"/>
              <a:ext cx="1229995" cy="1652270"/>
            </a:xfrm>
            <a:custGeom>
              <a:avLst/>
              <a:gdLst/>
              <a:ahLst/>
              <a:cxnLst/>
              <a:rect l="l" t="t" r="r" b="b"/>
              <a:pathLst>
                <a:path w="1229995" h="1652270">
                  <a:moveTo>
                    <a:pt x="245656" y="185013"/>
                  </a:moveTo>
                  <a:lnTo>
                    <a:pt x="31788" y="0"/>
                  </a:lnTo>
                  <a:lnTo>
                    <a:pt x="0" y="51930"/>
                  </a:lnTo>
                  <a:lnTo>
                    <a:pt x="12877" y="298615"/>
                  </a:lnTo>
                  <a:lnTo>
                    <a:pt x="245656" y="185013"/>
                  </a:lnTo>
                  <a:close/>
                </a:path>
                <a:path w="1229995" h="1652270">
                  <a:moveTo>
                    <a:pt x="1229652" y="1093800"/>
                  </a:moveTo>
                  <a:lnTo>
                    <a:pt x="1131379" y="970457"/>
                  </a:lnTo>
                  <a:lnTo>
                    <a:pt x="1095095" y="1041869"/>
                  </a:lnTo>
                  <a:lnTo>
                    <a:pt x="975690" y="1415135"/>
                  </a:lnTo>
                  <a:lnTo>
                    <a:pt x="835863" y="1363205"/>
                  </a:lnTo>
                  <a:lnTo>
                    <a:pt x="795070" y="1415135"/>
                  </a:lnTo>
                  <a:lnTo>
                    <a:pt x="826795" y="1548218"/>
                  </a:lnTo>
                  <a:lnTo>
                    <a:pt x="922020" y="1652066"/>
                  </a:lnTo>
                  <a:lnTo>
                    <a:pt x="1039964" y="1567688"/>
                  </a:lnTo>
                  <a:lnTo>
                    <a:pt x="1114755" y="1259357"/>
                  </a:lnTo>
                  <a:lnTo>
                    <a:pt x="1229652" y="1093800"/>
                  </a:lnTo>
                  <a:close/>
                </a:path>
              </a:pathLst>
            </a:custGeom>
            <a:solidFill>
              <a:srgbClr val="C2AB99"/>
            </a:solidFill>
          </p:spPr>
          <p:txBody>
            <a:bodyPr wrap="square" lIns="0" tIns="0" rIns="0" bIns="0" rtlCol="0"/>
            <a:lstStyle/>
            <a:p>
              <a:endParaRPr/>
            </a:p>
          </p:txBody>
        </p:sp>
        <p:sp>
          <p:nvSpPr>
            <p:cNvPr id="13" name="object 13"/>
            <p:cNvSpPr/>
            <p:nvPr/>
          </p:nvSpPr>
          <p:spPr>
            <a:xfrm>
              <a:off x="7486963" y="4363055"/>
              <a:ext cx="638810" cy="1785620"/>
            </a:xfrm>
            <a:custGeom>
              <a:avLst/>
              <a:gdLst/>
              <a:ahLst/>
              <a:cxnLst/>
              <a:rect l="l" t="t" r="r" b="b"/>
              <a:pathLst>
                <a:path w="638809" h="1785620">
                  <a:moveTo>
                    <a:pt x="43077" y="0"/>
                  </a:moveTo>
                  <a:lnTo>
                    <a:pt x="0" y="71404"/>
                  </a:lnTo>
                  <a:lnTo>
                    <a:pt x="324193" y="1639094"/>
                  </a:lnTo>
                  <a:lnTo>
                    <a:pt x="405844" y="1785148"/>
                  </a:lnTo>
                  <a:lnTo>
                    <a:pt x="638617" y="1269065"/>
                  </a:lnTo>
                  <a:lnTo>
                    <a:pt x="418660" y="1421608"/>
                  </a:lnTo>
                  <a:lnTo>
                    <a:pt x="343099" y="370002"/>
                  </a:lnTo>
                  <a:lnTo>
                    <a:pt x="307571" y="412206"/>
                  </a:lnTo>
                  <a:lnTo>
                    <a:pt x="328761" y="256392"/>
                  </a:lnTo>
                  <a:lnTo>
                    <a:pt x="43077" y="0"/>
                  </a:lnTo>
                  <a:close/>
                </a:path>
              </a:pathLst>
            </a:custGeom>
            <a:solidFill>
              <a:srgbClr val="DADAEE"/>
            </a:solidFill>
          </p:spPr>
          <p:txBody>
            <a:bodyPr wrap="square" lIns="0" tIns="0" rIns="0" bIns="0" rtlCol="0"/>
            <a:lstStyle/>
            <a:p>
              <a:endParaRPr/>
            </a:p>
          </p:txBody>
        </p:sp>
        <p:sp>
          <p:nvSpPr>
            <p:cNvPr id="14" name="object 14"/>
            <p:cNvSpPr/>
            <p:nvPr/>
          </p:nvSpPr>
          <p:spPr>
            <a:xfrm>
              <a:off x="7486963" y="4434460"/>
              <a:ext cx="650875" cy="1928495"/>
            </a:xfrm>
            <a:custGeom>
              <a:avLst/>
              <a:gdLst/>
              <a:ahLst/>
              <a:cxnLst/>
              <a:rect l="l" t="t" r="r" b="b"/>
              <a:pathLst>
                <a:path w="650875" h="1928495">
                  <a:moveTo>
                    <a:pt x="0" y="0"/>
                  </a:moveTo>
                  <a:lnTo>
                    <a:pt x="60461" y="1051606"/>
                  </a:lnTo>
                  <a:lnTo>
                    <a:pt x="130755" y="1197660"/>
                  </a:lnTo>
                  <a:lnTo>
                    <a:pt x="131453" y="1421608"/>
                  </a:lnTo>
                  <a:lnTo>
                    <a:pt x="410349" y="1927958"/>
                  </a:lnTo>
                  <a:lnTo>
                    <a:pt x="650671" y="1424852"/>
                  </a:lnTo>
                  <a:lnTo>
                    <a:pt x="638617" y="1197660"/>
                  </a:lnTo>
                  <a:lnTo>
                    <a:pt x="439088" y="1600134"/>
                  </a:lnTo>
                  <a:lnTo>
                    <a:pt x="432300" y="1525484"/>
                  </a:lnTo>
                  <a:lnTo>
                    <a:pt x="374821" y="1587156"/>
                  </a:lnTo>
                  <a:lnTo>
                    <a:pt x="307571" y="340802"/>
                  </a:lnTo>
                  <a:lnTo>
                    <a:pt x="0" y="0"/>
                  </a:lnTo>
                  <a:close/>
                </a:path>
              </a:pathLst>
            </a:custGeom>
            <a:solidFill>
              <a:srgbClr val="A8A8C2"/>
            </a:solidFill>
          </p:spPr>
          <p:txBody>
            <a:bodyPr wrap="square" lIns="0" tIns="0" rIns="0" bIns="0" rtlCol="0"/>
            <a:lstStyle/>
            <a:p>
              <a:endParaRPr/>
            </a:p>
          </p:txBody>
        </p:sp>
        <p:sp>
          <p:nvSpPr>
            <p:cNvPr id="15" name="object 15"/>
            <p:cNvSpPr/>
            <p:nvPr/>
          </p:nvSpPr>
          <p:spPr>
            <a:xfrm>
              <a:off x="6874030" y="370763"/>
              <a:ext cx="2246081" cy="6147443"/>
            </a:xfrm>
            <a:prstGeom prst="rect">
              <a:avLst/>
            </a:prstGeom>
            <a:blipFill>
              <a:blip r:embed="rId2" cstate="print"/>
              <a:stretch>
                <a:fillRect/>
              </a:stretch>
            </a:blipFill>
          </p:spPr>
          <p:txBody>
            <a:bodyPr wrap="square" lIns="0" tIns="0" rIns="0" bIns="0" rtlCol="0"/>
            <a:lstStyle/>
            <a:p>
              <a:endParaRPr/>
            </a:p>
          </p:txBody>
        </p:sp>
      </p:gr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353692" y="142747"/>
            <a:ext cx="6442710" cy="696595"/>
          </a:xfrm>
          <a:prstGeom prst="rect">
            <a:avLst/>
          </a:prstGeom>
        </p:spPr>
        <p:txBody>
          <a:bodyPr vert="horz" wrap="square" lIns="0" tIns="12700" rIns="0" bIns="0" rtlCol="0">
            <a:spAutoFit/>
          </a:bodyPr>
          <a:lstStyle/>
          <a:p>
            <a:pPr marL="12700">
              <a:lnSpc>
                <a:spcPct val="100000"/>
              </a:lnSpc>
              <a:spcBef>
                <a:spcPts val="100"/>
              </a:spcBef>
            </a:pPr>
            <a:r>
              <a:rPr sz="4400" u="none" dirty="0"/>
              <a:t>QUALITIES OF A</a:t>
            </a:r>
            <a:r>
              <a:rPr sz="4400" u="none" spc="-70" dirty="0"/>
              <a:t> </a:t>
            </a:r>
            <a:r>
              <a:rPr sz="4400" u="none" dirty="0"/>
              <a:t>GOOD</a:t>
            </a:r>
            <a:endParaRPr sz="4400"/>
          </a:p>
        </p:txBody>
      </p:sp>
      <p:sp>
        <p:nvSpPr>
          <p:cNvPr id="3" name="object 3"/>
          <p:cNvSpPr/>
          <p:nvPr/>
        </p:nvSpPr>
        <p:spPr>
          <a:xfrm>
            <a:off x="1366138" y="775716"/>
            <a:ext cx="6411595" cy="53340"/>
          </a:xfrm>
          <a:custGeom>
            <a:avLst/>
            <a:gdLst/>
            <a:ahLst/>
            <a:cxnLst/>
            <a:rect l="l" t="t" r="r" b="b"/>
            <a:pathLst>
              <a:path w="6411595" h="53340">
                <a:moveTo>
                  <a:pt x="6411468" y="0"/>
                </a:moveTo>
                <a:lnTo>
                  <a:pt x="0" y="0"/>
                </a:lnTo>
                <a:lnTo>
                  <a:pt x="0" y="53339"/>
                </a:lnTo>
                <a:lnTo>
                  <a:pt x="6411468" y="53339"/>
                </a:lnTo>
                <a:lnTo>
                  <a:pt x="6411468" y="0"/>
                </a:lnTo>
                <a:close/>
              </a:path>
            </a:pathLst>
          </a:custGeom>
          <a:solidFill>
            <a:srgbClr val="FFFF00"/>
          </a:solidFill>
        </p:spPr>
        <p:txBody>
          <a:bodyPr wrap="square" lIns="0" tIns="0" rIns="0" bIns="0" rtlCol="0"/>
          <a:lstStyle/>
          <a:p>
            <a:endParaRPr/>
          </a:p>
        </p:txBody>
      </p:sp>
      <p:sp>
        <p:nvSpPr>
          <p:cNvPr id="4" name="object 4"/>
          <p:cNvSpPr/>
          <p:nvPr/>
        </p:nvSpPr>
        <p:spPr>
          <a:xfrm>
            <a:off x="2970910" y="1446275"/>
            <a:ext cx="3200400" cy="53340"/>
          </a:xfrm>
          <a:custGeom>
            <a:avLst/>
            <a:gdLst/>
            <a:ahLst/>
            <a:cxnLst/>
            <a:rect l="l" t="t" r="r" b="b"/>
            <a:pathLst>
              <a:path w="3200400" h="53340">
                <a:moveTo>
                  <a:pt x="3200400" y="0"/>
                </a:moveTo>
                <a:lnTo>
                  <a:pt x="0" y="0"/>
                </a:lnTo>
                <a:lnTo>
                  <a:pt x="0" y="53339"/>
                </a:lnTo>
                <a:lnTo>
                  <a:pt x="3200400" y="53339"/>
                </a:lnTo>
                <a:lnTo>
                  <a:pt x="3200400" y="0"/>
                </a:lnTo>
                <a:close/>
              </a:path>
            </a:pathLst>
          </a:custGeom>
          <a:solidFill>
            <a:srgbClr val="FFFF00"/>
          </a:solidFill>
        </p:spPr>
        <p:txBody>
          <a:bodyPr wrap="square" lIns="0" tIns="0" rIns="0" bIns="0" rtlCol="0"/>
          <a:lstStyle/>
          <a:p>
            <a:endParaRPr/>
          </a:p>
        </p:txBody>
      </p:sp>
      <p:grpSp>
        <p:nvGrpSpPr>
          <p:cNvPr id="5" name="object 5"/>
          <p:cNvGrpSpPr/>
          <p:nvPr/>
        </p:nvGrpSpPr>
        <p:grpSpPr>
          <a:xfrm>
            <a:off x="673100" y="1971420"/>
            <a:ext cx="7797800" cy="4871085"/>
            <a:chOff x="673100" y="1971420"/>
            <a:chExt cx="7797800" cy="4871085"/>
          </a:xfrm>
        </p:grpSpPr>
        <p:sp>
          <p:nvSpPr>
            <p:cNvPr id="6" name="object 6"/>
            <p:cNvSpPr/>
            <p:nvPr/>
          </p:nvSpPr>
          <p:spPr>
            <a:xfrm>
              <a:off x="695705" y="1984120"/>
              <a:ext cx="7752588" cy="695832"/>
            </a:xfrm>
            <a:prstGeom prst="rect">
              <a:avLst/>
            </a:prstGeom>
            <a:blipFill>
              <a:blip r:embed="rId2" cstate="print"/>
              <a:stretch>
                <a:fillRect/>
              </a:stretch>
            </a:blipFill>
          </p:spPr>
          <p:txBody>
            <a:bodyPr wrap="square" lIns="0" tIns="0" rIns="0" bIns="0" rtlCol="0"/>
            <a:lstStyle/>
            <a:p>
              <a:endParaRPr/>
            </a:p>
          </p:txBody>
        </p:sp>
        <p:sp>
          <p:nvSpPr>
            <p:cNvPr id="7" name="object 7"/>
            <p:cNvSpPr/>
            <p:nvPr/>
          </p:nvSpPr>
          <p:spPr>
            <a:xfrm>
              <a:off x="695705" y="1984120"/>
              <a:ext cx="7752715" cy="695960"/>
            </a:xfrm>
            <a:custGeom>
              <a:avLst/>
              <a:gdLst/>
              <a:ahLst/>
              <a:cxnLst/>
              <a:rect l="l" t="t" r="r" b="b"/>
              <a:pathLst>
                <a:path w="7752715" h="695960">
                  <a:moveTo>
                    <a:pt x="0" y="69595"/>
                  </a:moveTo>
                  <a:lnTo>
                    <a:pt x="5468" y="42541"/>
                  </a:lnTo>
                  <a:lnTo>
                    <a:pt x="20380" y="20415"/>
                  </a:lnTo>
                  <a:lnTo>
                    <a:pt x="42498" y="5480"/>
                  </a:lnTo>
                  <a:lnTo>
                    <a:pt x="69583" y="0"/>
                  </a:lnTo>
                  <a:lnTo>
                    <a:pt x="7682992" y="0"/>
                  </a:lnTo>
                  <a:lnTo>
                    <a:pt x="7710100" y="5480"/>
                  </a:lnTo>
                  <a:lnTo>
                    <a:pt x="7732220" y="20415"/>
                  </a:lnTo>
                  <a:lnTo>
                    <a:pt x="7747125" y="42541"/>
                  </a:lnTo>
                  <a:lnTo>
                    <a:pt x="7752588" y="69595"/>
                  </a:lnTo>
                  <a:lnTo>
                    <a:pt x="7752588" y="626363"/>
                  </a:lnTo>
                  <a:lnTo>
                    <a:pt x="7747125" y="653399"/>
                  </a:lnTo>
                  <a:lnTo>
                    <a:pt x="7732220" y="675481"/>
                  </a:lnTo>
                  <a:lnTo>
                    <a:pt x="7710100" y="690371"/>
                  </a:lnTo>
                  <a:lnTo>
                    <a:pt x="7682992" y="695832"/>
                  </a:lnTo>
                  <a:lnTo>
                    <a:pt x="69583" y="695832"/>
                  </a:lnTo>
                  <a:lnTo>
                    <a:pt x="42498" y="690371"/>
                  </a:lnTo>
                  <a:lnTo>
                    <a:pt x="20380" y="675481"/>
                  </a:lnTo>
                  <a:lnTo>
                    <a:pt x="5468" y="653399"/>
                  </a:lnTo>
                  <a:lnTo>
                    <a:pt x="0" y="626363"/>
                  </a:lnTo>
                  <a:lnTo>
                    <a:pt x="0" y="69595"/>
                  </a:lnTo>
                  <a:close/>
                </a:path>
              </a:pathLst>
            </a:custGeom>
            <a:ln w="25399">
              <a:solidFill>
                <a:srgbClr val="FFFFFF"/>
              </a:solidFill>
            </a:ln>
          </p:spPr>
          <p:txBody>
            <a:bodyPr wrap="square" lIns="0" tIns="0" rIns="0" bIns="0" rtlCol="0"/>
            <a:lstStyle/>
            <a:p>
              <a:endParaRPr/>
            </a:p>
          </p:txBody>
        </p:sp>
        <p:sp>
          <p:nvSpPr>
            <p:cNvPr id="8" name="object 8"/>
            <p:cNvSpPr/>
            <p:nvPr/>
          </p:nvSpPr>
          <p:spPr>
            <a:xfrm>
              <a:off x="4415409" y="2723514"/>
              <a:ext cx="313690" cy="260985"/>
            </a:xfrm>
            <a:custGeom>
              <a:avLst/>
              <a:gdLst/>
              <a:ahLst/>
              <a:cxnLst/>
              <a:rect l="l" t="t" r="r" b="b"/>
              <a:pathLst>
                <a:path w="313689" h="260985">
                  <a:moveTo>
                    <a:pt x="250570" y="0"/>
                  </a:moveTo>
                  <a:lnTo>
                    <a:pt x="62611" y="0"/>
                  </a:lnTo>
                  <a:lnTo>
                    <a:pt x="62611" y="130429"/>
                  </a:lnTo>
                  <a:lnTo>
                    <a:pt x="0" y="130429"/>
                  </a:lnTo>
                  <a:lnTo>
                    <a:pt x="156590" y="260985"/>
                  </a:lnTo>
                  <a:lnTo>
                    <a:pt x="313181" y="130429"/>
                  </a:lnTo>
                  <a:lnTo>
                    <a:pt x="250570" y="130429"/>
                  </a:lnTo>
                  <a:lnTo>
                    <a:pt x="250570" y="0"/>
                  </a:lnTo>
                  <a:close/>
                </a:path>
              </a:pathLst>
            </a:custGeom>
            <a:solidFill>
              <a:srgbClr val="FFC9AA"/>
            </a:solidFill>
          </p:spPr>
          <p:txBody>
            <a:bodyPr wrap="square" lIns="0" tIns="0" rIns="0" bIns="0" rtlCol="0"/>
            <a:lstStyle/>
            <a:p>
              <a:endParaRPr/>
            </a:p>
          </p:txBody>
        </p:sp>
        <p:sp>
          <p:nvSpPr>
            <p:cNvPr id="9" name="object 9"/>
            <p:cNvSpPr/>
            <p:nvPr/>
          </p:nvSpPr>
          <p:spPr>
            <a:xfrm>
              <a:off x="695705" y="3027933"/>
              <a:ext cx="7752588" cy="695832"/>
            </a:xfrm>
            <a:prstGeom prst="rect">
              <a:avLst/>
            </a:prstGeom>
            <a:blipFill>
              <a:blip r:embed="rId3" cstate="print"/>
              <a:stretch>
                <a:fillRect/>
              </a:stretch>
            </a:blipFill>
          </p:spPr>
          <p:txBody>
            <a:bodyPr wrap="square" lIns="0" tIns="0" rIns="0" bIns="0" rtlCol="0"/>
            <a:lstStyle/>
            <a:p>
              <a:endParaRPr/>
            </a:p>
          </p:txBody>
        </p:sp>
        <p:sp>
          <p:nvSpPr>
            <p:cNvPr id="10" name="object 10"/>
            <p:cNvSpPr/>
            <p:nvPr/>
          </p:nvSpPr>
          <p:spPr>
            <a:xfrm>
              <a:off x="695705" y="3027933"/>
              <a:ext cx="7752715" cy="695960"/>
            </a:xfrm>
            <a:custGeom>
              <a:avLst/>
              <a:gdLst/>
              <a:ahLst/>
              <a:cxnLst/>
              <a:rect l="l" t="t" r="r" b="b"/>
              <a:pathLst>
                <a:path w="7752715" h="695960">
                  <a:moveTo>
                    <a:pt x="0" y="69595"/>
                  </a:moveTo>
                  <a:lnTo>
                    <a:pt x="5468" y="42487"/>
                  </a:lnTo>
                  <a:lnTo>
                    <a:pt x="20380" y="20367"/>
                  </a:lnTo>
                  <a:lnTo>
                    <a:pt x="42498" y="5462"/>
                  </a:lnTo>
                  <a:lnTo>
                    <a:pt x="69583" y="0"/>
                  </a:lnTo>
                  <a:lnTo>
                    <a:pt x="7682992" y="0"/>
                  </a:lnTo>
                  <a:lnTo>
                    <a:pt x="7710100" y="5462"/>
                  </a:lnTo>
                  <a:lnTo>
                    <a:pt x="7732220" y="20367"/>
                  </a:lnTo>
                  <a:lnTo>
                    <a:pt x="7747125" y="42487"/>
                  </a:lnTo>
                  <a:lnTo>
                    <a:pt x="7752588" y="69595"/>
                  </a:lnTo>
                  <a:lnTo>
                    <a:pt x="7752588" y="626236"/>
                  </a:lnTo>
                  <a:lnTo>
                    <a:pt x="7747125" y="653345"/>
                  </a:lnTo>
                  <a:lnTo>
                    <a:pt x="7732220" y="675465"/>
                  </a:lnTo>
                  <a:lnTo>
                    <a:pt x="7710100" y="690370"/>
                  </a:lnTo>
                  <a:lnTo>
                    <a:pt x="7682992" y="695832"/>
                  </a:lnTo>
                  <a:lnTo>
                    <a:pt x="69583" y="695832"/>
                  </a:lnTo>
                  <a:lnTo>
                    <a:pt x="42498" y="690370"/>
                  </a:lnTo>
                  <a:lnTo>
                    <a:pt x="20380" y="675465"/>
                  </a:lnTo>
                  <a:lnTo>
                    <a:pt x="5468" y="653345"/>
                  </a:lnTo>
                  <a:lnTo>
                    <a:pt x="0" y="626236"/>
                  </a:lnTo>
                  <a:lnTo>
                    <a:pt x="0" y="69595"/>
                  </a:lnTo>
                  <a:close/>
                </a:path>
              </a:pathLst>
            </a:custGeom>
            <a:ln w="25399">
              <a:solidFill>
                <a:srgbClr val="FFFFFF"/>
              </a:solidFill>
            </a:ln>
          </p:spPr>
          <p:txBody>
            <a:bodyPr wrap="square" lIns="0" tIns="0" rIns="0" bIns="0" rtlCol="0"/>
            <a:lstStyle/>
            <a:p>
              <a:endParaRPr/>
            </a:p>
          </p:txBody>
        </p:sp>
        <p:sp>
          <p:nvSpPr>
            <p:cNvPr id="11" name="object 11"/>
            <p:cNvSpPr/>
            <p:nvPr/>
          </p:nvSpPr>
          <p:spPr>
            <a:xfrm>
              <a:off x="4415409" y="3767200"/>
              <a:ext cx="313690" cy="260985"/>
            </a:xfrm>
            <a:custGeom>
              <a:avLst/>
              <a:gdLst/>
              <a:ahLst/>
              <a:cxnLst/>
              <a:rect l="l" t="t" r="r" b="b"/>
              <a:pathLst>
                <a:path w="313689" h="260985">
                  <a:moveTo>
                    <a:pt x="250570" y="0"/>
                  </a:moveTo>
                  <a:lnTo>
                    <a:pt x="62611" y="0"/>
                  </a:lnTo>
                  <a:lnTo>
                    <a:pt x="62611" y="130556"/>
                  </a:lnTo>
                  <a:lnTo>
                    <a:pt x="0" y="130556"/>
                  </a:lnTo>
                  <a:lnTo>
                    <a:pt x="156590" y="260985"/>
                  </a:lnTo>
                  <a:lnTo>
                    <a:pt x="313181" y="130556"/>
                  </a:lnTo>
                  <a:lnTo>
                    <a:pt x="250570" y="130556"/>
                  </a:lnTo>
                  <a:lnTo>
                    <a:pt x="250570" y="0"/>
                  </a:lnTo>
                  <a:close/>
                </a:path>
              </a:pathLst>
            </a:custGeom>
            <a:solidFill>
              <a:srgbClr val="FFC9AA"/>
            </a:solidFill>
          </p:spPr>
          <p:txBody>
            <a:bodyPr wrap="square" lIns="0" tIns="0" rIns="0" bIns="0" rtlCol="0"/>
            <a:lstStyle/>
            <a:p>
              <a:endParaRPr/>
            </a:p>
          </p:txBody>
        </p:sp>
        <p:sp>
          <p:nvSpPr>
            <p:cNvPr id="12" name="object 12"/>
            <p:cNvSpPr/>
            <p:nvPr/>
          </p:nvSpPr>
          <p:spPr>
            <a:xfrm>
              <a:off x="695705" y="4071619"/>
              <a:ext cx="7752588" cy="695960"/>
            </a:xfrm>
            <a:prstGeom prst="rect">
              <a:avLst/>
            </a:prstGeom>
            <a:blipFill>
              <a:blip r:embed="rId4" cstate="print"/>
              <a:stretch>
                <a:fillRect/>
              </a:stretch>
            </a:blipFill>
          </p:spPr>
          <p:txBody>
            <a:bodyPr wrap="square" lIns="0" tIns="0" rIns="0" bIns="0" rtlCol="0"/>
            <a:lstStyle/>
            <a:p>
              <a:endParaRPr/>
            </a:p>
          </p:txBody>
        </p:sp>
        <p:sp>
          <p:nvSpPr>
            <p:cNvPr id="13" name="object 13"/>
            <p:cNvSpPr/>
            <p:nvPr/>
          </p:nvSpPr>
          <p:spPr>
            <a:xfrm>
              <a:off x="695705" y="4071619"/>
              <a:ext cx="7752715" cy="695960"/>
            </a:xfrm>
            <a:custGeom>
              <a:avLst/>
              <a:gdLst/>
              <a:ahLst/>
              <a:cxnLst/>
              <a:rect l="l" t="t" r="r" b="b"/>
              <a:pathLst>
                <a:path w="7752715" h="695960">
                  <a:moveTo>
                    <a:pt x="0" y="69595"/>
                  </a:moveTo>
                  <a:lnTo>
                    <a:pt x="5468" y="42541"/>
                  </a:lnTo>
                  <a:lnTo>
                    <a:pt x="20380" y="20415"/>
                  </a:lnTo>
                  <a:lnTo>
                    <a:pt x="42498" y="5480"/>
                  </a:lnTo>
                  <a:lnTo>
                    <a:pt x="69583" y="0"/>
                  </a:lnTo>
                  <a:lnTo>
                    <a:pt x="7682992" y="0"/>
                  </a:lnTo>
                  <a:lnTo>
                    <a:pt x="7710100" y="5480"/>
                  </a:lnTo>
                  <a:lnTo>
                    <a:pt x="7732220" y="20415"/>
                  </a:lnTo>
                  <a:lnTo>
                    <a:pt x="7747125" y="42541"/>
                  </a:lnTo>
                  <a:lnTo>
                    <a:pt x="7752588" y="69595"/>
                  </a:lnTo>
                  <a:lnTo>
                    <a:pt x="7752588" y="626363"/>
                  </a:lnTo>
                  <a:lnTo>
                    <a:pt x="7747125" y="653418"/>
                  </a:lnTo>
                  <a:lnTo>
                    <a:pt x="7732220" y="675544"/>
                  </a:lnTo>
                  <a:lnTo>
                    <a:pt x="7710100" y="690479"/>
                  </a:lnTo>
                  <a:lnTo>
                    <a:pt x="7682992" y="695959"/>
                  </a:lnTo>
                  <a:lnTo>
                    <a:pt x="69583" y="695959"/>
                  </a:lnTo>
                  <a:lnTo>
                    <a:pt x="42498" y="690479"/>
                  </a:lnTo>
                  <a:lnTo>
                    <a:pt x="20380" y="675544"/>
                  </a:lnTo>
                  <a:lnTo>
                    <a:pt x="5468" y="653418"/>
                  </a:lnTo>
                  <a:lnTo>
                    <a:pt x="0" y="626363"/>
                  </a:lnTo>
                  <a:lnTo>
                    <a:pt x="0" y="69595"/>
                  </a:lnTo>
                  <a:close/>
                </a:path>
              </a:pathLst>
            </a:custGeom>
            <a:ln w="25400">
              <a:solidFill>
                <a:srgbClr val="FFFFFF"/>
              </a:solidFill>
            </a:ln>
          </p:spPr>
          <p:txBody>
            <a:bodyPr wrap="square" lIns="0" tIns="0" rIns="0" bIns="0" rtlCol="0"/>
            <a:lstStyle/>
            <a:p>
              <a:endParaRPr/>
            </a:p>
          </p:txBody>
        </p:sp>
        <p:sp>
          <p:nvSpPr>
            <p:cNvPr id="14" name="object 14"/>
            <p:cNvSpPr/>
            <p:nvPr/>
          </p:nvSpPr>
          <p:spPr>
            <a:xfrm>
              <a:off x="4415409" y="4811013"/>
              <a:ext cx="313690" cy="260985"/>
            </a:xfrm>
            <a:custGeom>
              <a:avLst/>
              <a:gdLst/>
              <a:ahLst/>
              <a:cxnLst/>
              <a:rect l="l" t="t" r="r" b="b"/>
              <a:pathLst>
                <a:path w="313689" h="260985">
                  <a:moveTo>
                    <a:pt x="250570" y="0"/>
                  </a:moveTo>
                  <a:lnTo>
                    <a:pt x="62611" y="0"/>
                  </a:lnTo>
                  <a:lnTo>
                    <a:pt x="62611" y="130429"/>
                  </a:lnTo>
                  <a:lnTo>
                    <a:pt x="0" y="130429"/>
                  </a:lnTo>
                  <a:lnTo>
                    <a:pt x="156590" y="260985"/>
                  </a:lnTo>
                  <a:lnTo>
                    <a:pt x="313181" y="130429"/>
                  </a:lnTo>
                  <a:lnTo>
                    <a:pt x="250570" y="130429"/>
                  </a:lnTo>
                  <a:lnTo>
                    <a:pt x="250570" y="0"/>
                  </a:lnTo>
                  <a:close/>
                </a:path>
              </a:pathLst>
            </a:custGeom>
            <a:solidFill>
              <a:srgbClr val="FFC9AA"/>
            </a:solidFill>
          </p:spPr>
          <p:txBody>
            <a:bodyPr wrap="square" lIns="0" tIns="0" rIns="0" bIns="0" rtlCol="0"/>
            <a:lstStyle/>
            <a:p>
              <a:endParaRPr/>
            </a:p>
          </p:txBody>
        </p:sp>
        <p:sp>
          <p:nvSpPr>
            <p:cNvPr id="15" name="object 15"/>
            <p:cNvSpPr/>
            <p:nvPr/>
          </p:nvSpPr>
          <p:spPr>
            <a:xfrm>
              <a:off x="695705" y="5115432"/>
              <a:ext cx="7752588" cy="695833"/>
            </a:xfrm>
            <a:prstGeom prst="rect">
              <a:avLst/>
            </a:prstGeom>
            <a:blipFill>
              <a:blip r:embed="rId3" cstate="print"/>
              <a:stretch>
                <a:fillRect/>
              </a:stretch>
            </a:blipFill>
          </p:spPr>
          <p:txBody>
            <a:bodyPr wrap="square" lIns="0" tIns="0" rIns="0" bIns="0" rtlCol="0"/>
            <a:lstStyle/>
            <a:p>
              <a:endParaRPr/>
            </a:p>
          </p:txBody>
        </p:sp>
        <p:sp>
          <p:nvSpPr>
            <p:cNvPr id="16" name="object 16"/>
            <p:cNvSpPr/>
            <p:nvPr/>
          </p:nvSpPr>
          <p:spPr>
            <a:xfrm>
              <a:off x="695705" y="5115432"/>
              <a:ext cx="7752715" cy="695960"/>
            </a:xfrm>
            <a:custGeom>
              <a:avLst/>
              <a:gdLst/>
              <a:ahLst/>
              <a:cxnLst/>
              <a:rect l="l" t="t" r="r" b="b"/>
              <a:pathLst>
                <a:path w="7752715" h="695960">
                  <a:moveTo>
                    <a:pt x="0" y="69596"/>
                  </a:moveTo>
                  <a:lnTo>
                    <a:pt x="5468" y="42487"/>
                  </a:lnTo>
                  <a:lnTo>
                    <a:pt x="20380" y="20367"/>
                  </a:lnTo>
                  <a:lnTo>
                    <a:pt x="42498" y="5462"/>
                  </a:lnTo>
                  <a:lnTo>
                    <a:pt x="69583" y="0"/>
                  </a:lnTo>
                  <a:lnTo>
                    <a:pt x="7682992" y="0"/>
                  </a:lnTo>
                  <a:lnTo>
                    <a:pt x="7710100" y="5462"/>
                  </a:lnTo>
                  <a:lnTo>
                    <a:pt x="7732220" y="20367"/>
                  </a:lnTo>
                  <a:lnTo>
                    <a:pt x="7747125" y="42487"/>
                  </a:lnTo>
                  <a:lnTo>
                    <a:pt x="7752588" y="69596"/>
                  </a:lnTo>
                  <a:lnTo>
                    <a:pt x="7752588" y="626249"/>
                  </a:lnTo>
                  <a:lnTo>
                    <a:pt x="7747125" y="653334"/>
                  </a:lnTo>
                  <a:lnTo>
                    <a:pt x="7732220" y="675452"/>
                  </a:lnTo>
                  <a:lnTo>
                    <a:pt x="7710100" y="690364"/>
                  </a:lnTo>
                  <a:lnTo>
                    <a:pt x="7682992" y="695833"/>
                  </a:lnTo>
                  <a:lnTo>
                    <a:pt x="69583" y="695833"/>
                  </a:lnTo>
                  <a:lnTo>
                    <a:pt x="42498" y="690364"/>
                  </a:lnTo>
                  <a:lnTo>
                    <a:pt x="20380" y="675452"/>
                  </a:lnTo>
                  <a:lnTo>
                    <a:pt x="5468" y="653334"/>
                  </a:lnTo>
                  <a:lnTo>
                    <a:pt x="0" y="626249"/>
                  </a:lnTo>
                  <a:lnTo>
                    <a:pt x="0" y="69596"/>
                  </a:lnTo>
                  <a:close/>
                </a:path>
              </a:pathLst>
            </a:custGeom>
            <a:ln w="25399">
              <a:solidFill>
                <a:srgbClr val="FFFFFF"/>
              </a:solidFill>
            </a:ln>
          </p:spPr>
          <p:txBody>
            <a:bodyPr wrap="square" lIns="0" tIns="0" rIns="0" bIns="0" rtlCol="0"/>
            <a:lstStyle/>
            <a:p>
              <a:endParaRPr/>
            </a:p>
          </p:txBody>
        </p:sp>
        <p:sp>
          <p:nvSpPr>
            <p:cNvPr id="17" name="object 17"/>
            <p:cNvSpPr/>
            <p:nvPr/>
          </p:nvSpPr>
          <p:spPr>
            <a:xfrm>
              <a:off x="4415409" y="5851588"/>
              <a:ext cx="313690" cy="241935"/>
            </a:xfrm>
            <a:custGeom>
              <a:avLst/>
              <a:gdLst/>
              <a:ahLst/>
              <a:cxnLst/>
              <a:rect l="l" t="t" r="r" b="b"/>
              <a:pathLst>
                <a:path w="313689" h="241935">
                  <a:moveTo>
                    <a:pt x="250570" y="0"/>
                  </a:moveTo>
                  <a:lnTo>
                    <a:pt x="62611" y="0"/>
                  </a:lnTo>
                  <a:lnTo>
                    <a:pt x="62611" y="120967"/>
                  </a:lnTo>
                  <a:lnTo>
                    <a:pt x="0" y="120967"/>
                  </a:lnTo>
                  <a:lnTo>
                    <a:pt x="156590" y="241922"/>
                  </a:lnTo>
                  <a:lnTo>
                    <a:pt x="313181" y="120967"/>
                  </a:lnTo>
                  <a:lnTo>
                    <a:pt x="250570" y="120967"/>
                  </a:lnTo>
                  <a:lnTo>
                    <a:pt x="250570" y="0"/>
                  </a:lnTo>
                  <a:close/>
                </a:path>
              </a:pathLst>
            </a:custGeom>
            <a:solidFill>
              <a:srgbClr val="FFC9AA"/>
            </a:solidFill>
          </p:spPr>
          <p:txBody>
            <a:bodyPr wrap="square" lIns="0" tIns="0" rIns="0" bIns="0" rtlCol="0"/>
            <a:lstStyle/>
            <a:p>
              <a:endParaRPr/>
            </a:p>
          </p:txBody>
        </p:sp>
        <p:sp>
          <p:nvSpPr>
            <p:cNvPr id="18" name="object 18"/>
            <p:cNvSpPr/>
            <p:nvPr/>
          </p:nvSpPr>
          <p:spPr>
            <a:xfrm>
              <a:off x="685800" y="6133833"/>
              <a:ext cx="7772400" cy="695835"/>
            </a:xfrm>
            <a:prstGeom prst="rect">
              <a:avLst/>
            </a:prstGeom>
            <a:blipFill>
              <a:blip r:embed="rId5" cstate="print"/>
              <a:stretch>
                <a:fillRect/>
              </a:stretch>
            </a:blipFill>
          </p:spPr>
          <p:txBody>
            <a:bodyPr wrap="square" lIns="0" tIns="0" rIns="0" bIns="0" rtlCol="0"/>
            <a:lstStyle/>
            <a:p>
              <a:endParaRPr/>
            </a:p>
          </p:txBody>
        </p:sp>
        <p:sp>
          <p:nvSpPr>
            <p:cNvPr id="19" name="object 19"/>
            <p:cNvSpPr/>
            <p:nvPr/>
          </p:nvSpPr>
          <p:spPr>
            <a:xfrm>
              <a:off x="685800" y="6133833"/>
              <a:ext cx="7772400" cy="695960"/>
            </a:xfrm>
            <a:custGeom>
              <a:avLst/>
              <a:gdLst/>
              <a:ahLst/>
              <a:cxnLst/>
              <a:rect l="l" t="t" r="r" b="b"/>
              <a:pathLst>
                <a:path w="7772400" h="695959">
                  <a:moveTo>
                    <a:pt x="0" y="69583"/>
                  </a:moveTo>
                  <a:lnTo>
                    <a:pt x="5468" y="42498"/>
                  </a:lnTo>
                  <a:lnTo>
                    <a:pt x="20380" y="20380"/>
                  </a:lnTo>
                  <a:lnTo>
                    <a:pt x="42498" y="5468"/>
                  </a:lnTo>
                  <a:lnTo>
                    <a:pt x="69583" y="0"/>
                  </a:lnTo>
                  <a:lnTo>
                    <a:pt x="7702804" y="0"/>
                  </a:lnTo>
                  <a:lnTo>
                    <a:pt x="7729912" y="5468"/>
                  </a:lnTo>
                  <a:lnTo>
                    <a:pt x="7752032" y="20380"/>
                  </a:lnTo>
                  <a:lnTo>
                    <a:pt x="7766937" y="42498"/>
                  </a:lnTo>
                  <a:lnTo>
                    <a:pt x="7772400" y="69583"/>
                  </a:lnTo>
                  <a:lnTo>
                    <a:pt x="7772400" y="626252"/>
                  </a:lnTo>
                  <a:lnTo>
                    <a:pt x="7766937" y="653337"/>
                  </a:lnTo>
                  <a:lnTo>
                    <a:pt x="7752032" y="675455"/>
                  </a:lnTo>
                  <a:lnTo>
                    <a:pt x="7729912" y="690367"/>
                  </a:lnTo>
                  <a:lnTo>
                    <a:pt x="7702804" y="695835"/>
                  </a:lnTo>
                  <a:lnTo>
                    <a:pt x="69583" y="695835"/>
                  </a:lnTo>
                  <a:lnTo>
                    <a:pt x="42498" y="690367"/>
                  </a:lnTo>
                  <a:lnTo>
                    <a:pt x="20380" y="675455"/>
                  </a:lnTo>
                  <a:lnTo>
                    <a:pt x="5468" y="653337"/>
                  </a:lnTo>
                  <a:lnTo>
                    <a:pt x="0" y="626252"/>
                  </a:lnTo>
                  <a:lnTo>
                    <a:pt x="0" y="69583"/>
                  </a:lnTo>
                  <a:close/>
                </a:path>
              </a:pathLst>
            </a:custGeom>
            <a:ln w="25399">
              <a:solidFill>
                <a:srgbClr val="FFFFFF"/>
              </a:solidFill>
            </a:ln>
          </p:spPr>
          <p:txBody>
            <a:bodyPr wrap="square" lIns="0" tIns="0" rIns="0" bIns="0" rtlCol="0"/>
            <a:lstStyle/>
            <a:p>
              <a:endParaRPr/>
            </a:p>
          </p:txBody>
        </p:sp>
      </p:grpSp>
      <p:sp>
        <p:nvSpPr>
          <p:cNvPr id="20" name="object 20"/>
          <p:cNvSpPr txBox="1"/>
          <p:nvPr/>
        </p:nvSpPr>
        <p:spPr>
          <a:xfrm>
            <a:off x="1779523" y="813562"/>
            <a:ext cx="5583555" cy="5912485"/>
          </a:xfrm>
          <a:prstGeom prst="rect">
            <a:avLst/>
          </a:prstGeom>
        </p:spPr>
        <p:txBody>
          <a:bodyPr vert="horz" wrap="square" lIns="0" tIns="13335" rIns="0" bIns="0" rtlCol="0">
            <a:spAutoFit/>
          </a:bodyPr>
          <a:lstStyle/>
          <a:p>
            <a:pPr marL="1270" algn="ctr">
              <a:lnSpc>
                <a:spcPct val="100000"/>
              </a:lnSpc>
              <a:spcBef>
                <a:spcPts val="105"/>
              </a:spcBef>
            </a:pPr>
            <a:r>
              <a:rPr sz="4400" b="1" dirty="0">
                <a:solidFill>
                  <a:srgbClr val="FFFF00"/>
                </a:solidFill>
                <a:latin typeface="Times New Roman"/>
                <a:cs typeface="Times New Roman"/>
              </a:rPr>
              <a:t>APPRAISAL</a:t>
            </a:r>
            <a:endParaRPr sz="4400">
              <a:latin typeface="Times New Roman"/>
              <a:cs typeface="Times New Roman"/>
            </a:endParaRPr>
          </a:p>
          <a:p>
            <a:pPr marL="3810" algn="ctr">
              <a:lnSpc>
                <a:spcPct val="100000"/>
              </a:lnSpc>
              <a:spcBef>
                <a:spcPts val="4065"/>
              </a:spcBef>
            </a:pPr>
            <a:r>
              <a:rPr sz="3600" dirty="0">
                <a:latin typeface="Times New Roman"/>
                <a:cs typeface="Times New Roman"/>
              </a:rPr>
              <a:t>It is</a:t>
            </a:r>
            <a:r>
              <a:rPr sz="3600" spc="-40" dirty="0">
                <a:latin typeface="Times New Roman"/>
                <a:cs typeface="Times New Roman"/>
              </a:rPr>
              <a:t> </a:t>
            </a:r>
            <a:r>
              <a:rPr sz="3600" b="1" dirty="0">
                <a:latin typeface="Times New Roman"/>
                <a:cs typeface="Times New Roman"/>
              </a:rPr>
              <a:t>Factual</a:t>
            </a:r>
            <a:endParaRPr sz="3600">
              <a:latin typeface="Times New Roman"/>
              <a:cs typeface="Times New Roman"/>
            </a:endParaRPr>
          </a:p>
          <a:p>
            <a:pPr>
              <a:lnSpc>
                <a:spcPct val="100000"/>
              </a:lnSpc>
              <a:spcBef>
                <a:spcPts val="45"/>
              </a:spcBef>
            </a:pPr>
            <a:endParaRPr sz="3350">
              <a:latin typeface="Times New Roman"/>
              <a:cs typeface="Times New Roman"/>
            </a:endParaRPr>
          </a:p>
          <a:p>
            <a:pPr marL="1270" algn="ctr">
              <a:lnSpc>
                <a:spcPct val="100000"/>
              </a:lnSpc>
            </a:pPr>
            <a:r>
              <a:rPr sz="3600" dirty="0">
                <a:latin typeface="Times New Roman"/>
                <a:cs typeface="Times New Roman"/>
              </a:rPr>
              <a:t>It </a:t>
            </a:r>
            <a:r>
              <a:rPr sz="3600" spc="-5" dirty="0">
                <a:latin typeface="Times New Roman"/>
                <a:cs typeface="Times New Roman"/>
              </a:rPr>
              <a:t>is</a:t>
            </a:r>
            <a:r>
              <a:rPr sz="3600" spc="-30" dirty="0">
                <a:latin typeface="Times New Roman"/>
                <a:cs typeface="Times New Roman"/>
              </a:rPr>
              <a:t> </a:t>
            </a:r>
            <a:r>
              <a:rPr sz="3600" b="1" dirty="0">
                <a:latin typeface="Times New Roman"/>
                <a:cs typeface="Times New Roman"/>
              </a:rPr>
              <a:t>Fair</a:t>
            </a:r>
            <a:endParaRPr sz="3600">
              <a:latin typeface="Times New Roman"/>
              <a:cs typeface="Times New Roman"/>
            </a:endParaRPr>
          </a:p>
          <a:p>
            <a:pPr>
              <a:lnSpc>
                <a:spcPct val="100000"/>
              </a:lnSpc>
              <a:spcBef>
                <a:spcPts val="50"/>
              </a:spcBef>
            </a:pPr>
            <a:endParaRPr sz="3350">
              <a:latin typeface="Times New Roman"/>
              <a:cs typeface="Times New Roman"/>
            </a:endParaRPr>
          </a:p>
          <a:p>
            <a:pPr algn="ctr">
              <a:lnSpc>
                <a:spcPct val="100000"/>
              </a:lnSpc>
            </a:pPr>
            <a:r>
              <a:rPr sz="3600" dirty="0">
                <a:latin typeface="Times New Roman"/>
                <a:cs typeface="Times New Roman"/>
              </a:rPr>
              <a:t>It describes the </a:t>
            </a:r>
            <a:r>
              <a:rPr sz="3600" b="1" dirty="0">
                <a:latin typeface="Times New Roman"/>
                <a:cs typeface="Times New Roman"/>
              </a:rPr>
              <a:t>Whole</a:t>
            </a:r>
            <a:r>
              <a:rPr sz="3600" b="1" spc="-100" dirty="0">
                <a:latin typeface="Times New Roman"/>
                <a:cs typeface="Times New Roman"/>
              </a:rPr>
              <a:t> </a:t>
            </a:r>
            <a:r>
              <a:rPr sz="3600" b="1" spc="-5" dirty="0">
                <a:latin typeface="Times New Roman"/>
                <a:cs typeface="Times New Roman"/>
              </a:rPr>
              <a:t>Period</a:t>
            </a:r>
            <a:endParaRPr sz="3600">
              <a:latin typeface="Times New Roman"/>
              <a:cs typeface="Times New Roman"/>
            </a:endParaRPr>
          </a:p>
          <a:p>
            <a:pPr>
              <a:lnSpc>
                <a:spcPct val="100000"/>
              </a:lnSpc>
              <a:spcBef>
                <a:spcPts val="45"/>
              </a:spcBef>
            </a:pPr>
            <a:endParaRPr sz="3350">
              <a:latin typeface="Times New Roman"/>
              <a:cs typeface="Times New Roman"/>
            </a:endParaRPr>
          </a:p>
          <a:p>
            <a:pPr algn="ctr">
              <a:lnSpc>
                <a:spcPct val="100000"/>
              </a:lnSpc>
              <a:spcBef>
                <a:spcPts val="5"/>
              </a:spcBef>
            </a:pPr>
            <a:r>
              <a:rPr sz="3600" dirty="0">
                <a:latin typeface="Times New Roman"/>
                <a:cs typeface="Times New Roman"/>
              </a:rPr>
              <a:t>It describes the </a:t>
            </a:r>
            <a:r>
              <a:rPr sz="3600" b="1" dirty="0">
                <a:latin typeface="Times New Roman"/>
                <a:cs typeface="Times New Roman"/>
              </a:rPr>
              <a:t>Whole</a:t>
            </a:r>
            <a:r>
              <a:rPr sz="3600" b="1" spc="-80" dirty="0">
                <a:latin typeface="Times New Roman"/>
                <a:cs typeface="Times New Roman"/>
              </a:rPr>
              <a:t> </a:t>
            </a:r>
            <a:r>
              <a:rPr sz="3600" b="1" dirty="0">
                <a:latin typeface="Times New Roman"/>
                <a:cs typeface="Times New Roman"/>
              </a:rPr>
              <a:t>Job</a:t>
            </a:r>
            <a:endParaRPr sz="3600">
              <a:latin typeface="Times New Roman"/>
              <a:cs typeface="Times New Roman"/>
            </a:endParaRPr>
          </a:p>
          <a:p>
            <a:pPr>
              <a:lnSpc>
                <a:spcPct val="100000"/>
              </a:lnSpc>
              <a:spcBef>
                <a:spcPts val="20"/>
              </a:spcBef>
            </a:pPr>
            <a:endParaRPr sz="3200">
              <a:latin typeface="Times New Roman"/>
              <a:cs typeface="Times New Roman"/>
            </a:endParaRPr>
          </a:p>
          <a:p>
            <a:pPr marL="635" algn="ctr">
              <a:lnSpc>
                <a:spcPct val="100000"/>
              </a:lnSpc>
            </a:pPr>
            <a:r>
              <a:rPr sz="3600" dirty="0">
                <a:latin typeface="Times New Roman"/>
                <a:cs typeface="Times New Roman"/>
              </a:rPr>
              <a:t>It has no</a:t>
            </a:r>
            <a:r>
              <a:rPr sz="3600" spc="-50" dirty="0">
                <a:latin typeface="Times New Roman"/>
                <a:cs typeface="Times New Roman"/>
              </a:rPr>
              <a:t> </a:t>
            </a:r>
            <a:r>
              <a:rPr sz="3600" b="1" dirty="0">
                <a:latin typeface="Times New Roman"/>
                <a:cs typeface="Times New Roman"/>
              </a:rPr>
              <a:t>Surprises</a:t>
            </a:r>
            <a:endParaRPr sz="3600">
              <a:latin typeface="Times New Roman"/>
              <a:cs typeface="Times New Roman"/>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299017" rIns="0" bIns="0" rtlCol="0">
            <a:spAutoFit/>
          </a:bodyPr>
          <a:lstStyle/>
          <a:p>
            <a:pPr marL="3018790" marR="5080" indent="-2283460">
              <a:lnSpc>
                <a:spcPct val="100000"/>
              </a:lnSpc>
              <a:spcBef>
                <a:spcPts val="95"/>
              </a:spcBef>
            </a:pPr>
            <a:r>
              <a:rPr spc="-5" dirty="0"/>
              <a:t>BENEFITS OF</a:t>
            </a:r>
            <a:r>
              <a:rPr spc="-70" dirty="0"/>
              <a:t> </a:t>
            </a:r>
            <a:r>
              <a:rPr spc="-10" dirty="0"/>
              <a:t>PERFORMANCE </a:t>
            </a:r>
            <a:r>
              <a:rPr u="none" spc="-10" dirty="0"/>
              <a:t> </a:t>
            </a:r>
            <a:r>
              <a:rPr spc="-10" dirty="0"/>
              <a:t>APPRAISAL</a:t>
            </a:r>
          </a:p>
        </p:txBody>
      </p:sp>
      <p:sp>
        <p:nvSpPr>
          <p:cNvPr id="3" name="object 3"/>
          <p:cNvSpPr/>
          <p:nvPr/>
        </p:nvSpPr>
        <p:spPr>
          <a:xfrm>
            <a:off x="2590259" y="3479721"/>
            <a:ext cx="364490" cy="236854"/>
          </a:xfrm>
          <a:custGeom>
            <a:avLst/>
            <a:gdLst/>
            <a:ahLst/>
            <a:cxnLst/>
            <a:rect l="l" t="t" r="r" b="b"/>
            <a:pathLst>
              <a:path w="364489" h="236854">
                <a:moveTo>
                  <a:pt x="0" y="0"/>
                </a:moveTo>
                <a:lnTo>
                  <a:pt x="274574" y="236817"/>
                </a:lnTo>
                <a:lnTo>
                  <a:pt x="295678" y="204005"/>
                </a:lnTo>
                <a:lnTo>
                  <a:pt x="306248" y="185459"/>
                </a:lnTo>
                <a:lnTo>
                  <a:pt x="319443" y="168911"/>
                </a:lnTo>
                <a:lnTo>
                  <a:pt x="340584" y="136098"/>
                </a:lnTo>
                <a:lnTo>
                  <a:pt x="353778" y="121547"/>
                </a:lnTo>
                <a:lnTo>
                  <a:pt x="364349" y="105284"/>
                </a:lnTo>
                <a:lnTo>
                  <a:pt x="0" y="0"/>
                </a:lnTo>
                <a:close/>
              </a:path>
            </a:pathLst>
          </a:custGeom>
          <a:solidFill>
            <a:srgbClr val="7EBEFF"/>
          </a:solidFill>
        </p:spPr>
        <p:txBody>
          <a:bodyPr wrap="square" lIns="0" tIns="0" rIns="0" bIns="0" rtlCol="0"/>
          <a:lstStyle/>
          <a:p>
            <a:endParaRPr/>
          </a:p>
        </p:txBody>
      </p:sp>
      <p:sp>
        <p:nvSpPr>
          <p:cNvPr id="4" name="object 4"/>
          <p:cNvSpPr/>
          <p:nvPr/>
        </p:nvSpPr>
        <p:spPr>
          <a:xfrm>
            <a:off x="2320970" y="3895864"/>
            <a:ext cx="433070" cy="193675"/>
          </a:xfrm>
          <a:custGeom>
            <a:avLst/>
            <a:gdLst/>
            <a:ahLst/>
            <a:cxnLst/>
            <a:rect l="l" t="t" r="r" b="b"/>
            <a:pathLst>
              <a:path w="433069" h="193675">
                <a:moveTo>
                  <a:pt x="0" y="0"/>
                </a:moveTo>
                <a:lnTo>
                  <a:pt x="377543" y="193562"/>
                </a:lnTo>
                <a:lnTo>
                  <a:pt x="417128" y="72072"/>
                </a:lnTo>
                <a:lnTo>
                  <a:pt x="432983" y="32926"/>
                </a:lnTo>
                <a:lnTo>
                  <a:pt x="0" y="0"/>
                </a:lnTo>
                <a:close/>
              </a:path>
            </a:pathLst>
          </a:custGeom>
          <a:solidFill>
            <a:srgbClr val="7EBEFF"/>
          </a:solidFill>
        </p:spPr>
        <p:txBody>
          <a:bodyPr wrap="square" lIns="0" tIns="0" rIns="0" bIns="0" rtlCol="0"/>
          <a:lstStyle/>
          <a:p>
            <a:endParaRPr/>
          </a:p>
        </p:txBody>
      </p:sp>
      <p:sp>
        <p:nvSpPr>
          <p:cNvPr id="5" name="object 5"/>
          <p:cNvSpPr/>
          <p:nvPr/>
        </p:nvSpPr>
        <p:spPr>
          <a:xfrm>
            <a:off x="2218008" y="4668148"/>
            <a:ext cx="501650" cy="183515"/>
          </a:xfrm>
          <a:custGeom>
            <a:avLst/>
            <a:gdLst/>
            <a:ahLst/>
            <a:cxnLst/>
            <a:rect l="l" t="t" r="r" b="b"/>
            <a:pathLst>
              <a:path w="501650" h="183514">
                <a:moveTo>
                  <a:pt x="454080" y="0"/>
                </a:moveTo>
                <a:lnTo>
                  <a:pt x="0" y="152419"/>
                </a:lnTo>
                <a:lnTo>
                  <a:pt x="501611" y="183291"/>
                </a:lnTo>
                <a:lnTo>
                  <a:pt x="475221" y="92672"/>
                </a:lnTo>
                <a:lnTo>
                  <a:pt x="454080" y="0"/>
                </a:lnTo>
                <a:close/>
              </a:path>
            </a:pathLst>
          </a:custGeom>
          <a:solidFill>
            <a:srgbClr val="7EBEFF"/>
          </a:solidFill>
        </p:spPr>
        <p:txBody>
          <a:bodyPr wrap="square" lIns="0" tIns="0" rIns="0" bIns="0" rtlCol="0"/>
          <a:lstStyle/>
          <a:p>
            <a:endParaRPr/>
          </a:p>
        </p:txBody>
      </p:sp>
      <p:sp>
        <p:nvSpPr>
          <p:cNvPr id="6" name="object 6"/>
          <p:cNvSpPr/>
          <p:nvPr/>
        </p:nvSpPr>
        <p:spPr>
          <a:xfrm>
            <a:off x="2209800" y="4297456"/>
            <a:ext cx="449580" cy="179705"/>
          </a:xfrm>
          <a:custGeom>
            <a:avLst/>
            <a:gdLst/>
            <a:ahLst/>
            <a:cxnLst/>
            <a:rect l="l" t="t" r="r" b="b"/>
            <a:pathLst>
              <a:path w="449580" h="179704">
                <a:moveTo>
                  <a:pt x="449094" y="0"/>
                </a:moveTo>
                <a:lnTo>
                  <a:pt x="0" y="53748"/>
                </a:lnTo>
                <a:lnTo>
                  <a:pt x="0" y="59792"/>
                </a:lnTo>
                <a:lnTo>
                  <a:pt x="443809" y="179154"/>
                </a:lnTo>
                <a:lnTo>
                  <a:pt x="443809" y="88535"/>
                </a:lnTo>
                <a:lnTo>
                  <a:pt x="446469" y="43254"/>
                </a:lnTo>
                <a:lnTo>
                  <a:pt x="449094" y="0"/>
                </a:lnTo>
                <a:close/>
              </a:path>
            </a:pathLst>
          </a:custGeom>
          <a:solidFill>
            <a:srgbClr val="7EBEFF"/>
          </a:solidFill>
        </p:spPr>
        <p:txBody>
          <a:bodyPr wrap="square" lIns="0" tIns="0" rIns="0" bIns="0" rtlCol="0"/>
          <a:lstStyle/>
          <a:p>
            <a:endParaRPr/>
          </a:p>
        </p:txBody>
      </p:sp>
      <p:grpSp>
        <p:nvGrpSpPr>
          <p:cNvPr id="7" name="object 7"/>
          <p:cNvGrpSpPr/>
          <p:nvPr/>
        </p:nvGrpSpPr>
        <p:grpSpPr>
          <a:xfrm>
            <a:off x="2386973" y="2516757"/>
            <a:ext cx="4926965" cy="4100195"/>
            <a:chOff x="2386973" y="2516757"/>
            <a:chExt cx="4926965" cy="4100195"/>
          </a:xfrm>
        </p:grpSpPr>
        <p:sp>
          <p:nvSpPr>
            <p:cNvPr id="8" name="object 8"/>
            <p:cNvSpPr/>
            <p:nvPr/>
          </p:nvSpPr>
          <p:spPr>
            <a:xfrm>
              <a:off x="3538056" y="3070138"/>
              <a:ext cx="1906270" cy="3546475"/>
            </a:xfrm>
            <a:custGeom>
              <a:avLst/>
              <a:gdLst/>
              <a:ahLst/>
              <a:cxnLst/>
              <a:rect l="l" t="t" r="r" b="b"/>
              <a:pathLst>
                <a:path w="1906270" h="3546475">
                  <a:moveTo>
                    <a:pt x="1906126" y="0"/>
                  </a:moveTo>
                  <a:lnTo>
                    <a:pt x="0" y="0"/>
                  </a:lnTo>
                  <a:lnTo>
                    <a:pt x="0" y="3546276"/>
                  </a:lnTo>
                  <a:lnTo>
                    <a:pt x="1906126" y="3546276"/>
                  </a:lnTo>
                  <a:lnTo>
                    <a:pt x="1906126" y="0"/>
                  </a:lnTo>
                  <a:close/>
                </a:path>
              </a:pathLst>
            </a:custGeom>
            <a:solidFill>
              <a:srgbClr val="7EBEFF"/>
            </a:solidFill>
          </p:spPr>
          <p:txBody>
            <a:bodyPr wrap="square" lIns="0" tIns="0" rIns="0" bIns="0" rtlCol="0"/>
            <a:lstStyle/>
            <a:p>
              <a:endParaRPr/>
            </a:p>
          </p:txBody>
        </p:sp>
        <p:sp>
          <p:nvSpPr>
            <p:cNvPr id="9" name="object 9"/>
            <p:cNvSpPr/>
            <p:nvPr/>
          </p:nvSpPr>
          <p:spPr>
            <a:xfrm>
              <a:off x="3047008" y="3391271"/>
              <a:ext cx="4065904" cy="3176270"/>
            </a:xfrm>
            <a:custGeom>
              <a:avLst/>
              <a:gdLst/>
              <a:ahLst/>
              <a:cxnLst/>
              <a:rect l="l" t="t" r="r" b="b"/>
              <a:pathLst>
                <a:path w="4065904" h="3176270">
                  <a:moveTo>
                    <a:pt x="1626267" y="418083"/>
                  </a:moveTo>
                  <a:lnTo>
                    <a:pt x="1594592" y="459284"/>
                  </a:lnTo>
                  <a:lnTo>
                    <a:pt x="1560293" y="506647"/>
                  </a:lnTo>
                  <a:lnTo>
                    <a:pt x="1523334" y="562257"/>
                  </a:lnTo>
                  <a:lnTo>
                    <a:pt x="1486374" y="621975"/>
                  </a:lnTo>
                  <a:lnTo>
                    <a:pt x="1449377" y="687884"/>
                  </a:lnTo>
                  <a:lnTo>
                    <a:pt x="1417703" y="755848"/>
                  </a:lnTo>
                  <a:lnTo>
                    <a:pt x="1393938" y="825866"/>
                  </a:lnTo>
                  <a:lnTo>
                    <a:pt x="1375458" y="897939"/>
                  </a:lnTo>
                  <a:lnTo>
                    <a:pt x="1399223" y="924702"/>
                  </a:lnTo>
                  <a:lnTo>
                    <a:pt x="1425649" y="951494"/>
                  </a:lnTo>
                  <a:lnTo>
                    <a:pt x="1457323" y="978257"/>
                  </a:lnTo>
                  <a:lnTo>
                    <a:pt x="1488998" y="1007103"/>
                  </a:lnTo>
                  <a:lnTo>
                    <a:pt x="1565542" y="1066821"/>
                  </a:lnTo>
                  <a:lnTo>
                    <a:pt x="1607787" y="1097722"/>
                  </a:lnTo>
                  <a:lnTo>
                    <a:pt x="1655317" y="1128594"/>
                  </a:lnTo>
                  <a:lnTo>
                    <a:pt x="1969475" y="1367495"/>
                  </a:lnTo>
                  <a:lnTo>
                    <a:pt x="1892931" y="1398395"/>
                  </a:lnTo>
                  <a:lnTo>
                    <a:pt x="1840116" y="1421050"/>
                  </a:lnTo>
                  <a:lnTo>
                    <a:pt x="1776767" y="1454004"/>
                  </a:lnTo>
                  <a:lnTo>
                    <a:pt x="1705472" y="1493122"/>
                  </a:lnTo>
                  <a:lnTo>
                    <a:pt x="1631552" y="1538431"/>
                  </a:lnTo>
                  <a:lnTo>
                    <a:pt x="1552347" y="1594041"/>
                  </a:lnTo>
                  <a:lnTo>
                    <a:pt x="1473143" y="1655813"/>
                  </a:lnTo>
                  <a:lnTo>
                    <a:pt x="1396599" y="1727914"/>
                  </a:lnTo>
                  <a:lnTo>
                    <a:pt x="1320018" y="1808233"/>
                  </a:lnTo>
                  <a:lnTo>
                    <a:pt x="1246099" y="1898851"/>
                  </a:lnTo>
                  <a:lnTo>
                    <a:pt x="1180089" y="1997687"/>
                  </a:lnTo>
                  <a:lnTo>
                    <a:pt x="1122024" y="2108906"/>
                  </a:lnTo>
                  <a:lnTo>
                    <a:pt x="1071870" y="2228371"/>
                  </a:lnTo>
                  <a:lnTo>
                    <a:pt x="1032249" y="2360161"/>
                  </a:lnTo>
                  <a:lnTo>
                    <a:pt x="1008484" y="2502280"/>
                  </a:lnTo>
                  <a:lnTo>
                    <a:pt x="256057" y="2529044"/>
                  </a:lnTo>
                  <a:lnTo>
                    <a:pt x="0" y="3175716"/>
                  </a:lnTo>
                  <a:lnTo>
                    <a:pt x="2526533" y="2780299"/>
                  </a:lnTo>
                  <a:lnTo>
                    <a:pt x="2526533" y="2489897"/>
                  </a:lnTo>
                  <a:lnTo>
                    <a:pt x="1314733" y="2489897"/>
                  </a:lnTo>
                  <a:lnTo>
                    <a:pt x="1338498" y="2461080"/>
                  </a:lnTo>
                  <a:lnTo>
                    <a:pt x="1367548" y="2430179"/>
                  </a:lnTo>
                  <a:lnTo>
                    <a:pt x="1401884" y="2395170"/>
                  </a:lnTo>
                  <a:lnTo>
                    <a:pt x="1441468" y="2356052"/>
                  </a:lnTo>
                  <a:lnTo>
                    <a:pt x="1483713" y="2316906"/>
                  </a:lnTo>
                  <a:lnTo>
                    <a:pt x="1531243" y="2275734"/>
                  </a:lnTo>
                  <a:lnTo>
                    <a:pt x="1581398" y="2234533"/>
                  </a:lnTo>
                  <a:lnTo>
                    <a:pt x="1697562" y="2148052"/>
                  </a:lnTo>
                  <a:lnTo>
                    <a:pt x="1829582" y="2065651"/>
                  </a:lnTo>
                  <a:lnTo>
                    <a:pt x="1903502" y="2028587"/>
                  </a:lnTo>
                  <a:lnTo>
                    <a:pt x="1980046" y="1991524"/>
                  </a:lnTo>
                  <a:lnTo>
                    <a:pt x="2059251" y="1958569"/>
                  </a:lnTo>
                  <a:lnTo>
                    <a:pt x="2143740" y="1929723"/>
                  </a:lnTo>
                  <a:lnTo>
                    <a:pt x="2230855" y="1902960"/>
                  </a:lnTo>
                  <a:lnTo>
                    <a:pt x="2257244" y="1896797"/>
                  </a:lnTo>
                  <a:lnTo>
                    <a:pt x="2283670" y="1888551"/>
                  </a:lnTo>
                  <a:lnTo>
                    <a:pt x="2312720" y="1882360"/>
                  </a:lnTo>
                  <a:lnTo>
                    <a:pt x="2341734" y="1878251"/>
                  </a:lnTo>
                  <a:lnTo>
                    <a:pt x="2370784" y="1872059"/>
                  </a:lnTo>
                  <a:lnTo>
                    <a:pt x="2428885" y="1863842"/>
                  </a:lnTo>
                  <a:lnTo>
                    <a:pt x="2455274" y="1859705"/>
                  </a:lnTo>
                  <a:lnTo>
                    <a:pt x="3392241" y="1859705"/>
                  </a:lnTo>
                  <a:lnTo>
                    <a:pt x="3371250" y="1822641"/>
                  </a:lnTo>
                  <a:lnTo>
                    <a:pt x="3339539" y="1771169"/>
                  </a:lnTo>
                  <a:lnTo>
                    <a:pt x="3308193" y="1721723"/>
                  </a:lnTo>
                  <a:lnTo>
                    <a:pt x="3273566" y="1674359"/>
                  </a:lnTo>
                  <a:lnTo>
                    <a:pt x="3199938" y="1579632"/>
                  </a:lnTo>
                  <a:lnTo>
                    <a:pt x="3160208" y="1536377"/>
                  </a:lnTo>
                  <a:lnTo>
                    <a:pt x="3075645" y="1458113"/>
                  </a:lnTo>
                  <a:lnTo>
                    <a:pt x="3030812" y="1425158"/>
                  </a:lnTo>
                  <a:lnTo>
                    <a:pt x="2985979" y="1394258"/>
                  </a:lnTo>
                  <a:lnTo>
                    <a:pt x="3004568" y="1381903"/>
                  </a:lnTo>
                  <a:lnTo>
                    <a:pt x="3033363" y="1359249"/>
                  </a:lnTo>
                  <a:lnTo>
                    <a:pt x="3073093" y="1332485"/>
                  </a:lnTo>
                  <a:lnTo>
                    <a:pt x="3120478" y="1297476"/>
                  </a:lnTo>
                  <a:lnTo>
                    <a:pt x="3228733" y="1213049"/>
                  </a:lnTo>
                  <a:lnTo>
                    <a:pt x="3284136" y="1163603"/>
                  </a:lnTo>
                  <a:lnTo>
                    <a:pt x="3342455" y="1110076"/>
                  </a:lnTo>
                  <a:lnTo>
                    <a:pt x="3813572" y="1110076"/>
                  </a:lnTo>
                  <a:lnTo>
                    <a:pt x="3801719" y="1033867"/>
                  </a:lnTo>
                  <a:lnTo>
                    <a:pt x="3751419" y="869093"/>
                  </a:lnTo>
                  <a:lnTo>
                    <a:pt x="3693464" y="741411"/>
                  </a:lnTo>
                  <a:lnTo>
                    <a:pt x="3632593" y="646684"/>
                  </a:lnTo>
                  <a:lnTo>
                    <a:pt x="3580106" y="582828"/>
                  </a:lnTo>
                  <a:lnTo>
                    <a:pt x="3540376" y="547819"/>
                  </a:lnTo>
                  <a:lnTo>
                    <a:pt x="3527254" y="535465"/>
                  </a:lnTo>
                  <a:lnTo>
                    <a:pt x="3484973" y="486047"/>
                  </a:lnTo>
                  <a:lnTo>
                    <a:pt x="3477882" y="479855"/>
                  </a:lnTo>
                  <a:lnTo>
                    <a:pt x="1906126" y="479855"/>
                  </a:lnTo>
                  <a:lnTo>
                    <a:pt x="1869166" y="477801"/>
                  </a:lnTo>
                  <a:lnTo>
                    <a:pt x="1834831" y="473692"/>
                  </a:lnTo>
                  <a:lnTo>
                    <a:pt x="1800532" y="463392"/>
                  </a:lnTo>
                  <a:lnTo>
                    <a:pt x="1737146" y="440738"/>
                  </a:lnTo>
                  <a:lnTo>
                    <a:pt x="1705472" y="430437"/>
                  </a:lnTo>
                  <a:lnTo>
                    <a:pt x="1668512" y="422192"/>
                  </a:lnTo>
                  <a:lnTo>
                    <a:pt x="1626267" y="418083"/>
                  </a:lnTo>
                  <a:close/>
                </a:path>
                <a:path w="4065904" h="3176270">
                  <a:moveTo>
                    <a:pt x="3392241" y="1859705"/>
                  </a:moveTo>
                  <a:lnTo>
                    <a:pt x="2455274" y="1859705"/>
                  </a:lnTo>
                  <a:lnTo>
                    <a:pt x="2851116" y="2428125"/>
                  </a:lnTo>
                  <a:lnTo>
                    <a:pt x="2526533" y="2440479"/>
                  </a:lnTo>
                  <a:lnTo>
                    <a:pt x="2526533" y="2780299"/>
                  </a:lnTo>
                  <a:lnTo>
                    <a:pt x="4065613" y="2529044"/>
                  </a:lnTo>
                  <a:lnTo>
                    <a:pt x="4016361" y="2397225"/>
                  </a:lnTo>
                  <a:lnTo>
                    <a:pt x="3632593" y="2397225"/>
                  </a:lnTo>
                  <a:lnTo>
                    <a:pt x="3624939" y="2376653"/>
                  </a:lnTo>
                  <a:lnTo>
                    <a:pt x="3616920" y="2349861"/>
                  </a:lnTo>
                  <a:lnTo>
                    <a:pt x="3606350" y="2321043"/>
                  </a:lnTo>
                  <a:lnTo>
                    <a:pt x="3593228" y="2286034"/>
                  </a:lnTo>
                  <a:lnTo>
                    <a:pt x="3577190" y="2246888"/>
                  </a:lnTo>
                  <a:lnTo>
                    <a:pt x="3561517" y="2207770"/>
                  </a:lnTo>
                  <a:lnTo>
                    <a:pt x="3524338" y="2121260"/>
                  </a:lnTo>
                  <a:lnTo>
                    <a:pt x="3503562" y="2073897"/>
                  </a:lnTo>
                  <a:lnTo>
                    <a:pt x="3479505" y="2024479"/>
                  </a:lnTo>
                  <a:lnTo>
                    <a:pt x="3455813" y="1975032"/>
                  </a:lnTo>
                  <a:lnTo>
                    <a:pt x="3429570" y="1925614"/>
                  </a:lnTo>
                  <a:lnTo>
                    <a:pt x="3392241" y="1859705"/>
                  </a:lnTo>
                  <a:close/>
                </a:path>
                <a:path w="4065904" h="3176270">
                  <a:moveTo>
                    <a:pt x="2526533" y="2440479"/>
                  </a:moveTo>
                  <a:lnTo>
                    <a:pt x="1314733" y="2489897"/>
                  </a:lnTo>
                  <a:lnTo>
                    <a:pt x="2526533" y="2489897"/>
                  </a:lnTo>
                  <a:lnTo>
                    <a:pt x="2526533" y="2440479"/>
                  </a:lnTo>
                  <a:close/>
                </a:path>
                <a:path w="4065904" h="3176270">
                  <a:moveTo>
                    <a:pt x="4010210" y="2380761"/>
                  </a:moveTo>
                  <a:lnTo>
                    <a:pt x="3632593" y="2397225"/>
                  </a:lnTo>
                  <a:lnTo>
                    <a:pt x="4016361" y="2397225"/>
                  </a:lnTo>
                  <a:lnTo>
                    <a:pt x="4010210" y="2380761"/>
                  </a:lnTo>
                  <a:close/>
                </a:path>
                <a:path w="4065904" h="3176270">
                  <a:moveTo>
                    <a:pt x="3813572" y="1110076"/>
                  </a:moveTo>
                  <a:lnTo>
                    <a:pt x="3342455" y="1110076"/>
                  </a:lnTo>
                  <a:lnTo>
                    <a:pt x="3429570" y="1186258"/>
                  </a:lnTo>
                  <a:lnTo>
                    <a:pt x="3498095" y="1262467"/>
                  </a:lnTo>
                  <a:lnTo>
                    <a:pt x="3553498" y="1332485"/>
                  </a:lnTo>
                  <a:lnTo>
                    <a:pt x="3593228" y="1396341"/>
                  </a:lnTo>
                  <a:lnTo>
                    <a:pt x="3622023" y="1451950"/>
                  </a:lnTo>
                  <a:lnTo>
                    <a:pt x="3638061" y="1493122"/>
                  </a:lnTo>
                  <a:lnTo>
                    <a:pt x="3648631" y="1519885"/>
                  </a:lnTo>
                  <a:lnTo>
                    <a:pt x="3651182" y="1530186"/>
                  </a:lnTo>
                  <a:lnTo>
                    <a:pt x="3841449" y="1484876"/>
                  </a:lnTo>
                  <a:lnTo>
                    <a:pt x="3833430" y="1237758"/>
                  </a:lnTo>
                  <a:lnTo>
                    <a:pt x="3813572" y="1110076"/>
                  </a:lnTo>
                  <a:close/>
                </a:path>
                <a:path w="4065904" h="3176270">
                  <a:moveTo>
                    <a:pt x="2317969" y="0"/>
                  </a:moveTo>
                  <a:lnTo>
                    <a:pt x="2278385" y="0"/>
                  </a:lnTo>
                  <a:lnTo>
                    <a:pt x="2233516" y="3994"/>
                  </a:lnTo>
                  <a:lnTo>
                    <a:pt x="2191271" y="14551"/>
                  </a:lnTo>
                  <a:lnTo>
                    <a:pt x="2149026" y="28817"/>
                  </a:lnTo>
                  <a:lnTo>
                    <a:pt x="2106781" y="49360"/>
                  </a:lnTo>
                  <a:lnTo>
                    <a:pt x="2185985" y="103001"/>
                  </a:lnTo>
                  <a:lnTo>
                    <a:pt x="2183325" y="111275"/>
                  </a:lnTo>
                  <a:lnTo>
                    <a:pt x="2178076" y="117267"/>
                  </a:lnTo>
                  <a:lnTo>
                    <a:pt x="2175415" y="125542"/>
                  </a:lnTo>
                  <a:lnTo>
                    <a:pt x="2175415" y="133816"/>
                  </a:lnTo>
                  <a:lnTo>
                    <a:pt x="2143740" y="418083"/>
                  </a:lnTo>
                  <a:lnTo>
                    <a:pt x="2141080" y="420137"/>
                  </a:lnTo>
                  <a:lnTo>
                    <a:pt x="2127885" y="426329"/>
                  </a:lnTo>
                  <a:lnTo>
                    <a:pt x="2109405" y="436629"/>
                  </a:lnTo>
                  <a:lnTo>
                    <a:pt x="2051341" y="457201"/>
                  </a:lnTo>
                  <a:lnTo>
                    <a:pt x="2009096" y="467501"/>
                  </a:lnTo>
                  <a:lnTo>
                    <a:pt x="1961566" y="475747"/>
                  </a:lnTo>
                  <a:lnTo>
                    <a:pt x="1906126" y="479855"/>
                  </a:lnTo>
                  <a:lnTo>
                    <a:pt x="3477882" y="479855"/>
                  </a:lnTo>
                  <a:lnTo>
                    <a:pt x="3447231" y="453092"/>
                  </a:lnTo>
                  <a:lnTo>
                    <a:pt x="2764147" y="453092"/>
                  </a:lnTo>
                  <a:lnTo>
                    <a:pt x="2724563" y="451038"/>
                  </a:lnTo>
                  <a:lnTo>
                    <a:pt x="2692889" y="444846"/>
                  </a:lnTo>
                  <a:lnTo>
                    <a:pt x="2661178" y="434546"/>
                  </a:lnTo>
                  <a:lnTo>
                    <a:pt x="2608399" y="413974"/>
                  </a:lnTo>
                  <a:lnTo>
                    <a:pt x="2597828" y="78178"/>
                  </a:lnTo>
                  <a:lnTo>
                    <a:pt x="2595204" y="76181"/>
                  </a:lnTo>
                  <a:lnTo>
                    <a:pt x="2584634" y="72186"/>
                  </a:lnTo>
                  <a:lnTo>
                    <a:pt x="2571439" y="63912"/>
                  </a:lnTo>
                  <a:lnTo>
                    <a:pt x="2552959" y="55637"/>
                  </a:lnTo>
                  <a:lnTo>
                    <a:pt x="2500144" y="35094"/>
                  </a:lnTo>
                  <a:lnTo>
                    <a:pt x="2436794" y="16548"/>
                  </a:lnTo>
                  <a:lnTo>
                    <a:pt x="2360214" y="1997"/>
                  </a:lnTo>
                  <a:lnTo>
                    <a:pt x="2317969" y="0"/>
                  </a:lnTo>
                  <a:close/>
                </a:path>
                <a:path w="4065904" h="3176270">
                  <a:moveTo>
                    <a:pt x="3191919" y="374914"/>
                  </a:moveTo>
                  <a:lnTo>
                    <a:pt x="3144170" y="376911"/>
                  </a:lnTo>
                  <a:lnTo>
                    <a:pt x="3096786" y="380905"/>
                  </a:lnTo>
                  <a:lnTo>
                    <a:pt x="3054504" y="389237"/>
                  </a:lnTo>
                  <a:lnTo>
                    <a:pt x="3017690" y="399537"/>
                  </a:lnTo>
                  <a:lnTo>
                    <a:pt x="2985979" y="409837"/>
                  </a:lnTo>
                  <a:lnTo>
                    <a:pt x="2956819" y="418083"/>
                  </a:lnTo>
                  <a:lnTo>
                    <a:pt x="2938230" y="426329"/>
                  </a:lnTo>
                  <a:lnTo>
                    <a:pt x="2925108" y="432492"/>
                  </a:lnTo>
                  <a:lnTo>
                    <a:pt x="2920005" y="434546"/>
                  </a:lnTo>
                  <a:lnTo>
                    <a:pt x="2859135" y="446901"/>
                  </a:lnTo>
                  <a:lnTo>
                    <a:pt x="2809199" y="453092"/>
                  </a:lnTo>
                  <a:lnTo>
                    <a:pt x="3447231" y="453092"/>
                  </a:lnTo>
                  <a:lnTo>
                    <a:pt x="3392391" y="418083"/>
                  </a:lnTo>
                  <a:lnTo>
                    <a:pt x="3342455" y="397483"/>
                  </a:lnTo>
                  <a:lnTo>
                    <a:pt x="3292155" y="383188"/>
                  </a:lnTo>
                  <a:lnTo>
                    <a:pt x="3241855" y="376911"/>
                  </a:lnTo>
                  <a:lnTo>
                    <a:pt x="3191919" y="374914"/>
                  </a:lnTo>
                  <a:close/>
                </a:path>
              </a:pathLst>
            </a:custGeom>
            <a:solidFill>
              <a:srgbClr val="000000"/>
            </a:solidFill>
          </p:spPr>
          <p:txBody>
            <a:bodyPr wrap="square" lIns="0" tIns="0" rIns="0" bIns="0" rtlCol="0"/>
            <a:lstStyle/>
            <a:p>
              <a:endParaRPr/>
            </a:p>
          </p:txBody>
        </p:sp>
        <p:sp>
          <p:nvSpPr>
            <p:cNvPr id="10" name="object 10"/>
            <p:cNvSpPr/>
            <p:nvPr/>
          </p:nvSpPr>
          <p:spPr>
            <a:xfrm>
              <a:off x="2386965" y="3805250"/>
              <a:ext cx="3268979" cy="1866264"/>
            </a:xfrm>
            <a:custGeom>
              <a:avLst/>
              <a:gdLst/>
              <a:ahLst/>
              <a:cxnLst/>
              <a:rect l="l" t="t" r="r" b="b"/>
              <a:pathLst>
                <a:path w="3268979" h="1866264">
                  <a:moveTo>
                    <a:pt x="501624" y="1396314"/>
                  </a:moveTo>
                  <a:lnTo>
                    <a:pt x="488429" y="1375714"/>
                  </a:lnTo>
                  <a:lnTo>
                    <a:pt x="475195" y="1353058"/>
                  </a:lnTo>
                  <a:lnTo>
                    <a:pt x="462013" y="1332458"/>
                  </a:lnTo>
                  <a:lnTo>
                    <a:pt x="448818" y="1309801"/>
                  </a:lnTo>
                  <a:lnTo>
                    <a:pt x="438238" y="1289227"/>
                  </a:lnTo>
                  <a:lnTo>
                    <a:pt x="425043" y="1266583"/>
                  </a:lnTo>
                  <a:lnTo>
                    <a:pt x="403948" y="1221270"/>
                  </a:lnTo>
                  <a:lnTo>
                    <a:pt x="0" y="1464284"/>
                  </a:lnTo>
                  <a:lnTo>
                    <a:pt x="501624" y="1396314"/>
                  </a:lnTo>
                  <a:close/>
                </a:path>
                <a:path w="3268979" h="1866264">
                  <a:moveTo>
                    <a:pt x="765632" y="1705229"/>
                  </a:moveTo>
                  <a:lnTo>
                    <a:pt x="747153" y="1686687"/>
                  </a:lnTo>
                  <a:lnTo>
                    <a:pt x="726008" y="1668170"/>
                  </a:lnTo>
                  <a:lnTo>
                    <a:pt x="689051" y="1631111"/>
                  </a:lnTo>
                  <a:lnTo>
                    <a:pt x="673227" y="1612557"/>
                  </a:lnTo>
                  <a:lnTo>
                    <a:pt x="654748" y="1594015"/>
                  </a:lnTo>
                  <a:lnTo>
                    <a:pt x="620420" y="1554899"/>
                  </a:lnTo>
                  <a:lnTo>
                    <a:pt x="308876" y="1865871"/>
                  </a:lnTo>
                  <a:lnTo>
                    <a:pt x="765632" y="1705229"/>
                  </a:lnTo>
                  <a:close/>
                </a:path>
                <a:path w="3268979" h="1866264">
                  <a:moveTo>
                    <a:pt x="3268434" y="0"/>
                  </a:moveTo>
                  <a:lnTo>
                    <a:pt x="3265779" y="0"/>
                  </a:lnTo>
                  <a:lnTo>
                    <a:pt x="3255238" y="2057"/>
                  </a:lnTo>
                  <a:lnTo>
                    <a:pt x="3242043" y="6159"/>
                  </a:lnTo>
                  <a:lnTo>
                    <a:pt x="3223564" y="10274"/>
                  </a:lnTo>
                  <a:lnTo>
                    <a:pt x="3199803" y="14414"/>
                  </a:lnTo>
                  <a:lnTo>
                    <a:pt x="3141700" y="22656"/>
                  </a:lnTo>
                  <a:lnTo>
                    <a:pt x="3070402" y="30873"/>
                  </a:lnTo>
                  <a:lnTo>
                    <a:pt x="3033445" y="32931"/>
                  </a:lnTo>
                  <a:lnTo>
                    <a:pt x="2956903" y="32931"/>
                  </a:lnTo>
                  <a:lnTo>
                    <a:pt x="2917279" y="28816"/>
                  </a:lnTo>
                  <a:lnTo>
                    <a:pt x="2877693" y="22656"/>
                  </a:lnTo>
                  <a:lnTo>
                    <a:pt x="2840736" y="14414"/>
                  </a:lnTo>
                  <a:lnTo>
                    <a:pt x="2803779" y="4114"/>
                  </a:lnTo>
                  <a:lnTo>
                    <a:pt x="3025533" y="605485"/>
                  </a:lnTo>
                  <a:lnTo>
                    <a:pt x="3268434" y="0"/>
                  </a:lnTo>
                  <a:close/>
                </a:path>
              </a:pathLst>
            </a:custGeom>
            <a:solidFill>
              <a:srgbClr val="7EBEFF"/>
            </a:solidFill>
          </p:spPr>
          <p:txBody>
            <a:bodyPr wrap="square" lIns="0" tIns="0" rIns="0" bIns="0" rtlCol="0"/>
            <a:lstStyle/>
            <a:p>
              <a:endParaRPr/>
            </a:p>
          </p:txBody>
        </p:sp>
        <p:sp>
          <p:nvSpPr>
            <p:cNvPr id="11" name="object 11"/>
            <p:cNvSpPr/>
            <p:nvPr/>
          </p:nvSpPr>
          <p:spPr>
            <a:xfrm>
              <a:off x="3160509" y="2516758"/>
              <a:ext cx="4153535" cy="2870200"/>
            </a:xfrm>
            <a:custGeom>
              <a:avLst/>
              <a:gdLst/>
              <a:ahLst/>
              <a:cxnLst/>
              <a:rect l="l" t="t" r="r" b="b"/>
              <a:pathLst>
                <a:path w="4153534" h="2870200">
                  <a:moveTo>
                    <a:pt x="1322679" y="820877"/>
                  </a:moveTo>
                  <a:lnTo>
                    <a:pt x="1241945" y="699325"/>
                  </a:lnTo>
                  <a:lnTo>
                    <a:pt x="1206512" y="645972"/>
                  </a:lnTo>
                  <a:lnTo>
                    <a:pt x="1087716" y="792060"/>
                  </a:lnTo>
                  <a:lnTo>
                    <a:pt x="1013802" y="693343"/>
                  </a:lnTo>
                  <a:lnTo>
                    <a:pt x="976845" y="643978"/>
                  </a:lnTo>
                  <a:lnTo>
                    <a:pt x="847483" y="792060"/>
                  </a:lnTo>
                  <a:lnTo>
                    <a:pt x="775411" y="699325"/>
                  </a:lnTo>
                  <a:lnTo>
                    <a:pt x="733945" y="645972"/>
                  </a:lnTo>
                  <a:lnTo>
                    <a:pt x="607212" y="825157"/>
                  </a:lnTo>
                  <a:lnTo>
                    <a:pt x="604583" y="829157"/>
                  </a:lnTo>
                  <a:lnTo>
                    <a:pt x="607212" y="833437"/>
                  </a:lnTo>
                  <a:lnTo>
                    <a:pt x="609866" y="837425"/>
                  </a:lnTo>
                  <a:lnTo>
                    <a:pt x="615149" y="841705"/>
                  </a:lnTo>
                  <a:lnTo>
                    <a:pt x="620445" y="843699"/>
                  </a:lnTo>
                  <a:lnTo>
                    <a:pt x="628345" y="843699"/>
                  </a:lnTo>
                  <a:lnTo>
                    <a:pt x="633641" y="841705"/>
                  </a:lnTo>
                  <a:lnTo>
                    <a:pt x="636257" y="837425"/>
                  </a:lnTo>
                  <a:lnTo>
                    <a:pt x="733945" y="699325"/>
                  </a:lnTo>
                  <a:lnTo>
                    <a:pt x="844829" y="841705"/>
                  </a:lnTo>
                  <a:lnTo>
                    <a:pt x="888111" y="792060"/>
                  </a:lnTo>
                  <a:lnTo>
                    <a:pt x="974178" y="693343"/>
                  </a:lnTo>
                  <a:lnTo>
                    <a:pt x="1087716" y="841705"/>
                  </a:lnTo>
                  <a:lnTo>
                    <a:pt x="1128229" y="792060"/>
                  </a:lnTo>
                  <a:lnTo>
                    <a:pt x="1203883" y="699325"/>
                  </a:lnTo>
                  <a:lnTo>
                    <a:pt x="1291005" y="831151"/>
                  </a:lnTo>
                  <a:lnTo>
                    <a:pt x="1296289" y="835431"/>
                  </a:lnTo>
                  <a:lnTo>
                    <a:pt x="1301572" y="839419"/>
                  </a:lnTo>
                  <a:lnTo>
                    <a:pt x="1309484" y="839419"/>
                  </a:lnTo>
                  <a:lnTo>
                    <a:pt x="1320050" y="835431"/>
                  </a:lnTo>
                  <a:lnTo>
                    <a:pt x="1322679" y="831151"/>
                  </a:lnTo>
                  <a:lnTo>
                    <a:pt x="1322679" y="820877"/>
                  </a:lnTo>
                  <a:close/>
                </a:path>
                <a:path w="4153534" h="2870200">
                  <a:moveTo>
                    <a:pt x="1940458" y="730427"/>
                  </a:moveTo>
                  <a:lnTo>
                    <a:pt x="1935175" y="670509"/>
                  </a:lnTo>
                  <a:lnTo>
                    <a:pt x="1924634" y="610882"/>
                  </a:lnTo>
                  <a:lnTo>
                    <a:pt x="1906155" y="549249"/>
                  </a:lnTo>
                  <a:lnTo>
                    <a:pt x="1882394" y="489331"/>
                  </a:lnTo>
                  <a:lnTo>
                    <a:pt x="1850720" y="431698"/>
                  </a:lnTo>
                  <a:lnTo>
                    <a:pt x="1840153" y="414578"/>
                  </a:lnTo>
                  <a:lnTo>
                    <a:pt x="1840153" y="730427"/>
                  </a:lnTo>
                  <a:lnTo>
                    <a:pt x="1834870" y="794346"/>
                  </a:lnTo>
                  <a:lnTo>
                    <a:pt x="1824291" y="855967"/>
                  </a:lnTo>
                  <a:lnTo>
                    <a:pt x="1803184" y="917892"/>
                  </a:lnTo>
                  <a:lnTo>
                    <a:pt x="1776806" y="977519"/>
                  </a:lnTo>
                  <a:lnTo>
                    <a:pt x="1742465" y="1033157"/>
                  </a:lnTo>
                  <a:lnTo>
                    <a:pt x="1700225" y="1088796"/>
                  </a:lnTo>
                  <a:lnTo>
                    <a:pt x="1652689" y="1140155"/>
                  </a:lnTo>
                  <a:lnTo>
                    <a:pt x="1597253" y="1187513"/>
                  </a:lnTo>
                  <a:lnTo>
                    <a:pt x="1594624" y="1189520"/>
                  </a:lnTo>
                  <a:lnTo>
                    <a:pt x="1586674" y="1197787"/>
                  </a:lnTo>
                  <a:lnTo>
                    <a:pt x="1576146" y="1208062"/>
                  </a:lnTo>
                  <a:lnTo>
                    <a:pt x="1562950" y="1220609"/>
                  </a:lnTo>
                  <a:lnTo>
                    <a:pt x="1547101" y="1232890"/>
                  </a:lnTo>
                  <a:lnTo>
                    <a:pt x="1533906" y="1247152"/>
                  </a:lnTo>
                  <a:lnTo>
                    <a:pt x="1520710" y="1257706"/>
                  </a:lnTo>
                  <a:lnTo>
                    <a:pt x="1512760" y="1267891"/>
                  </a:lnTo>
                  <a:lnTo>
                    <a:pt x="1470520" y="1315262"/>
                  </a:lnTo>
                  <a:lnTo>
                    <a:pt x="1423022" y="1370863"/>
                  </a:lnTo>
                  <a:lnTo>
                    <a:pt x="1372870" y="1434693"/>
                  </a:lnTo>
                  <a:lnTo>
                    <a:pt x="1327962" y="1502651"/>
                  </a:lnTo>
                  <a:lnTo>
                    <a:pt x="1285722" y="1576806"/>
                  </a:lnTo>
                  <a:lnTo>
                    <a:pt x="1251419" y="1655076"/>
                  </a:lnTo>
                  <a:lnTo>
                    <a:pt x="1224991" y="1733346"/>
                  </a:lnTo>
                  <a:lnTo>
                    <a:pt x="1211795" y="1813661"/>
                  </a:lnTo>
                  <a:lnTo>
                    <a:pt x="1098943" y="1813661"/>
                  </a:lnTo>
                  <a:lnTo>
                    <a:pt x="1388681" y="915606"/>
                  </a:lnTo>
                  <a:lnTo>
                    <a:pt x="1388681" y="905332"/>
                  </a:lnTo>
                  <a:lnTo>
                    <a:pt x="1386065" y="895057"/>
                  </a:lnTo>
                  <a:lnTo>
                    <a:pt x="1378115" y="886790"/>
                  </a:lnTo>
                  <a:lnTo>
                    <a:pt x="1364919" y="882789"/>
                  </a:lnTo>
                  <a:lnTo>
                    <a:pt x="1351724" y="882789"/>
                  </a:lnTo>
                  <a:lnTo>
                    <a:pt x="1338529" y="886790"/>
                  </a:lnTo>
                  <a:lnTo>
                    <a:pt x="1327962" y="893064"/>
                  </a:lnTo>
                  <a:lnTo>
                    <a:pt x="1322679" y="903338"/>
                  </a:lnTo>
                  <a:lnTo>
                    <a:pt x="1032281" y="1811578"/>
                  </a:lnTo>
                  <a:lnTo>
                    <a:pt x="1032281" y="1813661"/>
                  </a:lnTo>
                  <a:lnTo>
                    <a:pt x="913460" y="1813661"/>
                  </a:lnTo>
                  <a:lnTo>
                    <a:pt x="913460" y="1811578"/>
                  </a:lnTo>
                  <a:lnTo>
                    <a:pt x="620445" y="903338"/>
                  </a:lnTo>
                  <a:lnTo>
                    <a:pt x="615149" y="893064"/>
                  </a:lnTo>
                  <a:lnTo>
                    <a:pt x="607212" y="886790"/>
                  </a:lnTo>
                  <a:lnTo>
                    <a:pt x="594017" y="882789"/>
                  </a:lnTo>
                  <a:lnTo>
                    <a:pt x="580821" y="882789"/>
                  </a:lnTo>
                  <a:lnTo>
                    <a:pt x="567626" y="886790"/>
                  </a:lnTo>
                  <a:lnTo>
                    <a:pt x="559714" y="895057"/>
                  </a:lnTo>
                  <a:lnTo>
                    <a:pt x="557060" y="905332"/>
                  </a:lnTo>
                  <a:lnTo>
                    <a:pt x="557060" y="915606"/>
                  </a:lnTo>
                  <a:lnTo>
                    <a:pt x="844181" y="1813661"/>
                  </a:lnTo>
                  <a:lnTo>
                    <a:pt x="739228" y="1813661"/>
                  </a:lnTo>
                  <a:lnTo>
                    <a:pt x="723379" y="1723034"/>
                  </a:lnTo>
                  <a:lnTo>
                    <a:pt x="694359" y="1634477"/>
                  </a:lnTo>
                  <a:lnTo>
                    <a:pt x="649452" y="1547964"/>
                  </a:lnTo>
                  <a:lnTo>
                    <a:pt x="599300" y="1467650"/>
                  </a:lnTo>
                  <a:lnTo>
                    <a:pt x="543864" y="1391462"/>
                  </a:lnTo>
                  <a:lnTo>
                    <a:pt x="491045" y="1325562"/>
                  </a:lnTo>
                  <a:lnTo>
                    <a:pt x="438264" y="1269949"/>
                  </a:lnTo>
                  <a:lnTo>
                    <a:pt x="396024" y="1226604"/>
                  </a:lnTo>
                  <a:lnTo>
                    <a:pt x="388112" y="1220609"/>
                  </a:lnTo>
                  <a:lnTo>
                    <a:pt x="324726" y="1170965"/>
                  </a:lnTo>
                  <a:lnTo>
                    <a:pt x="266661" y="1117612"/>
                  </a:lnTo>
                  <a:lnTo>
                    <a:pt x="216509" y="1059980"/>
                  </a:lnTo>
                  <a:lnTo>
                    <a:pt x="176885" y="998067"/>
                  </a:lnTo>
                  <a:lnTo>
                    <a:pt x="142544" y="934148"/>
                  </a:lnTo>
                  <a:lnTo>
                    <a:pt x="118821" y="868235"/>
                  </a:lnTo>
                  <a:lnTo>
                    <a:pt x="105587" y="800328"/>
                  </a:lnTo>
                  <a:lnTo>
                    <a:pt x="100342" y="730427"/>
                  </a:lnTo>
                  <a:lnTo>
                    <a:pt x="105587" y="666521"/>
                  </a:lnTo>
                  <a:lnTo>
                    <a:pt x="116166" y="602602"/>
                  </a:lnTo>
                  <a:lnTo>
                    <a:pt x="137299" y="540981"/>
                  </a:lnTo>
                  <a:lnTo>
                    <a:pt x="163690" y="481063"/>
                  </a:lnTo>
                  <a:lnTo>
                    <a:pt x="198031" y="423418"/>
                  </a:lnTo>
                  <a:lnTo>
                    <a:pt x="240233" y="367779"/>
                  </a:lnTo>
                  <a:lnTo>
                    <a:pt x="290423" y="316433"/>
                  </a:lnTo>
                  <a:lnTo>
                    <a:pt x="345871" y="269062"/>
                  </a:lnTo>
                  <a:lnTo>
                    <a:pt x="377545" y="246519"/>
                  </a:lnTo>
                  <a:lnTo>
                    <a:pt x="411835" y="223697"/>
                  </a:lnTo>
                  <a:lnTo>
                    <a:pt x="446176" y="203149"/>
                  </a:lnTo>
                  <a:lnTo>
                    <a:pt x="480504" y="184607"/>
                  </a:lnTo>
                  <a:lnTo>
                    <a:pt x="517474" y="166065"/>
                  </a:lnTo>
                  <a:lnTo>
                    <a:pt x="554431" y="149517"/>
                  </a:lnTo>
                  <a:lnTo>
                    <a:pt x="591388" y="135242"/>
                  </a:lnTo>
                  <a:lnTo>
                    <a:pt x="630974" y="120700"/>
                  </a:lnTo>
                  <a:lnTo>
                    <a:pt x="670598" y="108432"/>
                  </a:lnTo>
                  <a:lnTo>
                    <a:pt x="712838" y="98158"/>
                  </a:lnTo>
                  <a:lnTo>
                    <a:pt x="755078" y="89877"/>
                  </a:lnTo>
                  <a:lnTo>
                    <a:pt x="794664" y="81610"/>
                  </a:lnTo>
                  <a:lnTo>
                    <a:pt x="839533" y="77609"/>
                  </a:lnTo>
                  <a:lnTo>
                    <a:pt x="924026" y="69342"/>
                  </a:lnTo>
                  <a:lnTo>
                    <a:pt x="1013802" y="69342"/>
                  </a:lnTo>
                  <a:lnTo>
                    <a:pt x="1143165" y="81610"/>
                  </a:lnTo>
                  <a:lnTo>
                    <a:pt x="1227658" y="98158"/>
                  </a:lnTo>
                  <a:lnTo>
                    <a:pt x="1267231" y="108432"/>
                  </a:lnTo>
                  <a:lnTo>
                    <a:pt x="1309484" y="120700"/>
                  </a:lnTo>
                  <a:lnTo>
                    <a:pt x="1349108" y="135242"/>
                  </a:lnTo>
                  <a:lnTo>
                    <a:pt x="1386065" y="149517"/>
                  </a:lnTo>
                  <a:lnTo>
                    <a:pt x="1423022" y="166065"/>
                  </a:lnTo>
                  <a:lnTo>
                    <a:pt x="1459979" y="184607"/>
                  </a:lnTo>
                  <a:lnTo>
                    <a:pt x="1494282" y="203149"/>
                  </a:lnTo>
                  <a:lnTo>
                    <a:pt x="1528610" y="223697"/>
                  </a:lnTo>
                  <a:lnTo>
                    <a:pt x="1562950" y="246519"/>
                  </a:lnTo>
                  <a:lnTo>
                    <a:pt x="1594624" y="269062"/>
                  </a:lnTo>
                  <a:lnTo>
                    <a:pt x="1594624" y="271056"/>
                  </a:lnTo>
                  <a:lnTo>
                    <a:pt x="1597253" y="271056"/>
                  </a:lnTo>
                  <a:lnTo>
                    <a:pt x="1597253" y="273062"/>
                  </a:lnTo>
                  <a:lnTo>
                    <a:pt x="1599907" y="275336"/>
                  </a:lnTo>
                  <a:lnTo>
                    <a:pt x="1650060" y="322707"/>
                  </a:lnTo>
                  <a:lnTo>
                    <a:pt x="1694929" y="374065"/>
                  </a:lnTo>
                  <a:lnTo>
                    <a:pt x="1734553" y="429704"/>
                  </a:lnTo>
                  <a:lnTo>
                    <a:pt x="1771510" y="487337"/>
                  </a:lnTo>
                  <a:lnTo>
                    <a:pt x="1800529" y="549249"/>
                  </a:lnTo>
                  <a:lnTo>
                    <a:pt x="1821675" y="608888"/>
                  </a:lnTo>
                  <a:lnTo>
                    <a:pt x="1834870" y="670509"/>
                  </a:lnTo>
                  <a:lnTo>
                    <a:pt x="1840153" y="730427"/>
                  </a:lnTo>
                  <a:lnTo>
                    <a:pt x="1840153" y="414578"/>
                  </a:lnTo>
                  <a:lnTo>
                    <a:pt x="1816379" y="376059"/>
                  </a:lnTo>
                  <a:lnTo>
                    <a:pt x="1776806" y="324700"/>
                  </a:lnTo>
                  <a:lnTo>
                    <a:pt x="1734553" y="275336"/>
                  </a:lnTo>
                  <a:lnTo>
                    <a:pt x="1700225" y="244246"/>
                  </a:lnTo>
                  <a:lnTo>
                    <a:pt x="1684362" y="227977"/>
                  </a:lnTo>
                  <a:lnTo>
                    <a:pt x="1631581" y="186601"/>
                  </a:lnTo>
                  <a:lnTo>
                    <a:pt x="1594624" y="162064"/>
                  </a:lnTo>
                  <a:lnTo>
                    <a:pt x="1555000" y="139242"/>
                  </a:lnTo>
                  <a:lnTo>
                    <a:pt x="1475803" y="98158"/>
                  </a:lnTo>
                  <a:lnTo>
                    <a:pt x="1433550" y="79603"/>
                  </a:lnTo>
                  <a:lnTo>
                    <a:pt x="1407363" y="69342"/>
                  </a:lnTo>
                  <a:lnTo>
                    <a:pt x="1391348" y="63055"/>
                  </a:lnTo>
                  <a:lnTo>
                    <a:pt x="1301572" y="34239"/>
                  </a:lnTo>
                  <a:lnTo>
                    <a:pt x="1256703" y="23977"/>
                  </a:lnTo>
                  <a:lnTo>
                    <a:pt x="1209167" y="13703"/>
                  </a:lnTo>
                  <a:lnTo>
                    <a:pt x="1164272" y="5422"/>
                  </a:lnTo>
                  <a:lnTo>
                    <a:pt x="1120952" y="0"/>
                  </a:lnTo>
                  <a:lnTo>
                    <a:pt x="825119" y="0"/>
                  </a:lnTo>
                  <a:lnTo>
                    <a:pt x="773569" y="5422"/>
                  </a:lnTo>
                  <a:lnTo>
                    <a:pt x="681126" y="23977"/>
                  </a:lnTo>
                  <a:lnTo>
                    <a:pt x="591388" y="48793"/>
                  </a:lnTo>
                  <a:lnTo>
                    <a:pt x="506895" y="79603"/>
                  </a:lnTo>
                  <a:lnTo>
                    <a:pt x="427697" y="116700"/>
                  </a:lnTo>
                  <a:lnTo>
                    <a:pt x="353771" y="159791"/>
                  </a:lnTo>
                  <a:lnTo>
                    <a:pt x="285140" y="207149"/>
                  </a:lnTo>
                  <a:lnTo>
                    <a:pt x="221754" y="260794"/>
                  </a:lnTo>
                  <a:lnTo>
                    <a:pt x="166319" y="316433"/>
                  </a:lnTo>
                  <a:lnTo>
                    <a:pt x="116166" y="378053"/>
                  </a:lnTo>
                  <a:lnTo>
                    <a:pt x="76581" y="441972"/>
                  </a:lnTo>
                  <a:lnTo>
                    <a:pt x="44907" y="509879"/>
                  </a:lnTo>
                  <a:lnTo>
                    <a:pt x="18478" y="582066"/>
                  </a:lnTo>
                  <a:lnTo>
                    <a:pt x="5283" y="654253"/>
                  </a:lnTo>
                  <a:lnTo>
                    <a:pt x="0" y="730427"/>
                  </a:lnTo>
                  <a:lnTo>
                    <a:pt x="5283" y="808609"/>
                  </a:lnTo>
                  <a:lnTo>
                    <a:pt x="21132" y="884796"/>
                  </a:lnTo>
                  <a:lnTo>
                    <a:pt x="47523" y="958977"/>
                  </a:lnTo>
                  <a:lnTo>
                    <a:pt x="84480" y="1028877"/>
                  </a:lnTo>
                  <a:lnTo>
                    <a:pt x="129362" y="1097076"/>
                  </a:lnTo>
                  <a:lnTo>
                    <a:pt x="184797" y="1162977"/>
                  </a:lnTo>
                  <a:lnTo>
                    <a:pt x="248183" y="1222616"/>
                  </a:lnTo>
                  <a:lnTo>
                    <a:pt x="319443" y="1276134"/>
                  </a:lnTo>
                  <a:lnTo>
                    <a:pt x="356400" y="1313205"/>
                  </a:lnTo>
                  <a:lnTo>
                    <a:pt x="403936" y="1366723"/>
                  </a:lnTo>
                  <a:lnTo>
                    <a:pt x="456742" y="1432636"/>
                  </a:lnTo>
                  <a:lnTo>
                    <a:pt x="512191" y="1506791"/>
                  </a:lnTo>
                  <a:lnTo>
                    <a:pt x="537171" y="1547825"/>
                  </a:lnTo>
                  <a:lnTo>
                    <a:pt x="520090" y="1529448"/>
                  </a:lnTo>
                  <a:lnTo>
                    <a:pt x="514807" y="1533563"/>
                  </a:lnTo>
                  <a:lnTo>
                    <a:pt x="496328" y="1545907"/>
                  </a:lnTo>
                  <a:lnTo>
                    <a:pt x="469938" y="1562404"/>
                  </a:lnTo>
                  <a:lnTo>
                    <a:pt x="438264" y="1587106"/>
                  </a:lnTo>
                  <a:lnTo>
                    <a:pt x="403936" y="1617980"/>
                  </a:lnTo>
                  <a:lnTo>
                    <a:pt x="369633" y="1653019"/>
                  </a:lnTo>
                  <a:lnTo>
                    <a:pt x="337921" y="1692135"/>
                  </a:lnTo>
                  <a:lnTo>
                    <a:pt x="314185" y="1733346"/>
                  </a:lnTo>
                  <a:lnTo>
                    <a:pt x="295706" y="1778647"/>
                  </a:lnTo>
                  <a:lnTo>
                    <a:pt x="290423" y="1826018"/>
                  </a:lnTo>
                  <a:lnTo>
                    <a:pt x="298335" y="1875434"/>
                  </a:lnTo>
                  <a:lnTo>
                    <a:pt x="322097" y="1924850"/>
                  </a:lnTo>
                  <a:lnTo>
                    <a:pt x="366966" y="1972246"/>
                  </a:lnTo>
                  <a:lnTo>
                    <a:pt x="432981" y="2021662"/>
                  </a:lnTo>
                  <a:lnTo>
                    <a:pt x="525373" y="2069020"/>
                  </a:lnTo>
                  <a:lnTo>
                    <a:pt x="638924" y="2112340"/>
                  </a:lnTo>
                  <a:lnTo>
                    <a:pt x="638924" y="2272919"/>
                  </a:lnTo>
                  <a:lnTo>
                    <a:pt x="770902" y="2272919"/>
                  </a:lnTo>
                  <a:lnTo>
                    <a:pt x="776185" y="2305875"/>
                  </a:lnTo>
                  <a:lnTo>
                    <a:pt x="786765" y="2334691"/>
                  </a:lnTo>
                  <a:lnTo>
                    <a:pt x="831634" y="2386190"/>
                  </a:lnTo>
                  <a:lnTo>
                    <a:pt x="894981" y="2421191"/>
                  </a:lnTo>
                  <a:lnTo>
                    <a:pt x="934593" y="2429446"/>
                  </a:lnTo>
                  <a:lnTo>
                    <a:pt x="974178" y="2433548"/>
                  </a:lnTo>
                  <a:lnTo>
                    <a:pt x="1013802" y="2429446"/>
                  </a:lnTo>
                  <a:lnTo>
                    <a:pt x="1053388" y="2421191"/>
                  </a:lnTo>
                  <a:lnTo>
                    <a:pt x="1116774" y="2386190"/>
                  </a:lnTo>
                  <a:lnTo>
                    <a:pt x="1161643" y="2334691"/>
                  </a:lnTo>
                  <a:lnTo>
                    <a:pt x="1177493" y="2272919"/>
                  </a:lnTo>
                  <a:lnTo>
                    <a:pt x="1314767" y="2272919"/>
                  </a:lnTo>
                  <a:lnTo>
                    <a:pt x="1314767" y="1891893"/>
                  </a:lnTo>
                  <a:lnTo>
                    <a:pt x="1314767" y="1829828"/>
                  </a:lnTo>
                  <a:lnTo>
                    <a:pt x="1316799" y="1813661"/>
                  </a:lnTo>
                  <a:lnTo>
                    <a:pt x="1325333" y="1745691"/>
                  </a:lnTo>
                  <a:lnTo>
                    <a:pt x="1362290" y="1638579"/>
                  </a:lnTo>
                  <a:lnTo>
                    <a:pt x="1420355" y="1537665"/>
                  </a:lnTo>
                  <a:lnTo>
                    <a:pt x="1486369" y="1442935"/>
                  </a:lnTo>
                  <a:lnTo>
                    <a:pt x="1552384" y="1362621"/>
                  </a:lnTo>
                  <a:lnTo>
                    <a:pt x="1610448" y="1298765"/>
                  </a:lnTo>
                  <a:lnTo>
                    <a:pt x="1652689" y="1257706"/>
                  </a:lnTo>
                  <a:lnTo>
                    <a:pt x="1673834" y="1239164"/>
                  </a:lnTo>
                  <a:lnTo>
                    <a:pt x="1692313" y="1222616"/>
                  </a:lnTo>
                  <a:lnTo>
                    <a:pt x="1710791" y="1208062"/>
                  </a:lnTo>
                  <a:lnTo>
                    <a:pt x="1726615" y="1191793"/>
                  </a:lnTo>
                  <a:lnTo>
                    <a:pt x="1745094" y="1175245"/>
                  </a:lnTo>
                  <a:lnTo>
                    <a:pt x="1760943" y="1160703"/>
                  </a:lnTo>
                  <a:lnTo>
                    <a:pt x="1758289" y="1160703"/>
                  </a:lnTo>
                  <a:lnTo>
                    <a:pt x="1800529" y="1113332"/>
                  </a:lnTo>
                  <a:lnTo>
                    <a:pt x="1837486" y="1061974"/>
                  </a:lnTo>
                  <a:lnTo>
                    <a:pt x="1869198" y="1010335"/>
                  </a:lnTo>
                  <a:lnTo>
                    <a:pt x="1892935" y="956983"/>
                  </a:lnTo>
                  <a:lnTo>
                    <a:pt x="1914067" y="901344"/>
                  </a:lnTo>
                  <a:lnTo>
                    <a:pt x="1929930" y="845705"/>
                  </a:lnTo>
                  <a:lnTo>
                    <a:pt x="1937829" y="788060"/>
                  </a:lnTo>
                  <a:lnTo>
                    <a:pt x="1940458" y="730427"/>
                  </a:lnTo>
                  <a:close/>
                </a:path>
                <a:path w="4153534" h="2870200">
                  <a:moveTo>
                    <a:pt x="2381351" y="1698332"/>
                  </a:moveTo>
                  <a:lnTo>
                    <a:pt x="2257272" y="1387335"/>
                  </a:lnTo>
                  <a:lnTo>
                    <a:pt x="2299525" y="1311148"/>
                  </a:lnTo>
                  <a:lnTo>
                    <a:pt x="2167509" y="1311148"/>
                  </a:lnTo>
                  <a:lnTo>
                    <a:pt x="2215032" y="1377035"/>
                  </a:lnTo>
                  <a:lnTo>
                    <a:pt x="2133206" y="1718906"/>
                  </a:lnTo>
                  <a:lnTo>
                    <a:pt x="2249373" y="1972246"/>
                  </a:lnTo>
                  <a:lnTo>
                    <a:pt x="2381351" y="1698332"/>
                  </a:lnTo>
                  <a:close/>
                </a:path>
                <a:path w="4153534" h="2870200">
                  <a:moveTo>
                    <a:pt x="4152938" y="2715704"/>
                  </a:moveTo>
                  <a:lnTo>
                    <a:pt x="3994391" y="2287320"/>
                  </a:lnTo>
                  <a:lnTo>
                    <a:pt x="3302571" y="2441791"/>
                  </a:lnTo>
                  <a:lnTo>
                    <a:pt x="3461131" y="2870149"/>
                  </a:lnTo>
                  <a:lnTo>
                    <a:pt x="4152938" y="2715704"/>
                  </a:lnTo>
                  <a:close/>
                </a:path>
              </a:pathLst>
            </a:custGeom>
            <a:solidFill>
              <a:srgbClr val="000000"/>
            </a:solidFill>
          </p:spPr>
          <p:txBody>
            <a:bodyPr wrap="square" lIns="0" tIns="0" rIns="0" bIns="0" rtlCol="0"/>
            <a:lstStyle/>
            <a:p>
              <a:endParaRPr/>
            </a:p>
          </p:txBody>
        </p:sp>
        <p:sp>
          <p:nvSpPr>
            <p:cNvPr id="12" name="object 12"/>
            <p:cNvSpPr/>
            <p:nvPr/>
          </p:nvSpPr>
          <p:spPr>
            <a:xfrm>
              <a:off x="3897109" y="4388078"/>
              <a:ext cx="488950" cy="352425"/>
            </a:xfrm>
            <a:custGeom>
              <a:avLst/>
              <a:gdLst/>
              <a:ahLst/>
              <a:cxnLst/>
              <a:rect l="l" t="t" r="r" b="b"/>
              <a:pathLst>
                <a:path w="488950" h="352425">
                  <a:moveTo>
                    <a:pt x="488391" y="269773"/>
                  </a:moveTo>
                  <a:lnTo>
                    <a:pt x="483108" y="259473"/>
                  </a:lnTo>
                  <a:lnTo>
                    <a:pt x="475195" y="253314"/>
                  </a:lnTo>
                  <a:lnTo>
                    <a:pt x="464629" y="249174"/>
                  </a:lnTo>
                  <a:lnTo>
                    <a:pt x="451434" y="249174"/>
                  </a:lnTo>
                  <a:lnTo>
                    <a:pt x="29019" y="300672"/>
                  </a:lnTo>
                  <a:lnTo>
                    <a:pt x="15824" y="304787"/>
                  </a:lnTo>
                  <a:lnTo>
                    <a:pt x="7912" y="310972"/>
                  </a:lnTo>
                  <a:lnTo>
                    <a:pt x="0" y="321271"/>
                  </a:lnTo>
                  <a:lnTo>
                    <a:pt x="0" y="331571"/>
                  </a:lnTo>
                  <a:lnTo>
                    <a:pt x="5257" y="341871"/>
                  </a:lnTo>
                  <a:lnTo>
                    <a:pt x="13195" y="348043"/>
                  </a:lnTo>
                  <a:lnTo>
                    <a:pt x="26390" y="352171"/>
                  </a:lnTo>
                  <a:lnTo>
                    <a:pt x="39585" y="352171"/>
                  </a:lnTo>
                  <a:lnTo>
                    <a:pt x="459371" y="300672"/>
                  </a:lnTo>
                  <a:lnTo>
                    <a:pt x="472567" y="296570"/>
                  </a:lnTo>
                  <a:lnTo>
                    <a:pt x="483108" y="290372"/>
                  </a:lnTo>
                  <a:lnTo>
                    <a:pt x="488391" y="280073"/>
                  </a:lnTo>
                  <a:lnTo>
                    <a:pt x="488391" y="269773"/>
                  </a:lnTo>
                  <a:close/>
                </a:path>
                <a:path w="488950" h="352425">
                  <a:moveTo>
                    <a:pt x="488391" y="144145"/>
                  </a:moveTo>
                  <a:lnTo>
                    <a:pt x="483108" y="133845"/>
                  </a:lnTo>
                  <a:lnTo>
                    <a:pt x="475195" y="127685"/>
                  </a:lnTo>
                  <a:lnTo>
                    <a:pt x="464629" y="123545"/>
                  </a:lnTo>
                  <a:lnTo>
                    <a:pt x="451434" y="123545"/>
                  </a:lnTo>
                  <a:lnTo>
                    <a:pt x="29019" y="175044"/>
                  </a:lnTo>
                  <a:lnTo>
                    <a:pt x="15824" y="179158"/>
                  </a:lnTo>
                  <a:lnTo>
                    <a:pt x="7912" y="185343"/>
                  </a:lnTo>
                  <a:lnTo>
                    <a:pt x="0" y="193598"/>
                  </a:lnTo>
                  <a:lnTo>
                    <a:pt x="0" y="203898"/>
                  </a:lnTo>
                  <a:lnTo>
                    <a:pt x="5257" y="214160"/>
                  </a:lnTo>
                  <a:lnTo>
                    <a:pt x="13195" y="220357"/>
                  </a:lnTo>
                  <a:lnTo>
                    <a:pt x="26390" y="226555"/>
                  </a:lnTo>
                  <a:lnTo>
                    <a:pt x="39585" y="226555"/>
                  </a:lnTo>
                  <a:lnTo>
                    <a:pt x="459371" y="175044"/>
                  </a:lnTo>
                  <a:lnTo>
                    <a:pt x="472567" y="170942"/>
                  </a:lnTo>
                  <a:lnTo>
                    <a:pt x="483108" y="164744"/>
                  </a:lnTo>
                  <a:lnTo>
                    <a:pt x="488391" y="154444"/>
                  </a:lnTo>
                  <a:lnTo>
                    <a:pt x="488391" y="144145"/>
                  </a:lnTo>
                  <a:close/>
                </a:path>
                <a:path w="488950" h="352425">
                  <a:moveTo>
                    <a:pt x="488391" y="22656"/>
                  </a:moveTo>
                  <a:lnTo>
                    <a:pt x="483108" y="12357"/>
                  </a:lnTo>
                  <a:lnTo>
                    <a:pt x="475195" y="4114"/>
                  </a:lnTo>
                  <a:lnTo>
                    <a:pt x="464629" y="0"/>
                  </a:lnTo>
                  <a:lnTo>
                    <a:pt x="451434" y="0"/>
                  </a:lnTo>
                  <a:lnTo>
                    <a:pt x="29019" y="51473"/>
                  </a:lnTo>
                  <a:lnTo>
                    <a:pt x="15824" y="55613"/>
                  </a:lnTo>
                  <a:lnTo>
                    <a:pt x="7912" y="61772"/>
                  </a:lnTo>
                  <a:lnTo>
                    <a:pt x="0" y="72072"/>
                  </a:lnTo>
                  <a:lnTo>
                    <a:pt x="0" y="82372"/>
                  </a:lnTo>
                  <a:lnTo>
                    <a:pt x="5257" y="92671"/>
                  </a:lnTo>
                  <a:lnTo>
                    <a:pt x="13195" y="98844"/>
                  </a:lnTo>
                  <a:lnTo>
                    <a:pt x="26390" y="105029"/>
                  </a:lnTo>
                  <a:lnTo>
                    <a:pt x="39585" y="105029"/>
                  </a:lnTo>
                  <a:lnTo>
                    <a:pt x="459371" y="51473"/>
                  </a:lnTo>
                  <a:lnTo>
                    <a:pt x="472567" y="47371"/>
                  </a:lnTo>
                  <a:lnTo>
                    <a:pt x="483108" y="41173"/>
                  </a:lnTo>
                  <a:lnTo>
                    <a:pt x="488391" y="32956"/>
                  </a:lnTo>
                  <a:lnTo>
                    <a:pt x="488391" y="22656"/>
                  </a:lnTo>
                  <a:close/>
                </a:path>
              </a:pathLst>
            </a:custGeom>
            <a:solidFill>
              <a:srgbClr val="7EBEFF"/>
            </a:solidFill>
          </p:spPr>
          <p:txBody>
            <a:bodyPr wrap="square" lIns="0" tIns="0" rIns="0" bIns="0" rtlCol="0"/>
            <a:lstStyle/>
            <a:p>
              <a:endParaRPr/>
            </a:p>
          </p:txBody>
        </p:sp>
      </p:gr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385697" y="0"/>
            <a:ext cx="6224905" cy="696595"/>
          </a:xfrm>
          <a:prstGeom prst="rect">
            <a:avLst/>
          </a:prstGeom>
        </p:spPr>
        <p:txBody>
          <a:bodyPr vert="horz" wrap="square" lIns="0" tIns="12700" rIns="0" bIns="0" rtlCol="0">
            <a:spAutoFit/>
          </a:bodyPr>
          <a:lstStyle/>
          <a:p>
            <a:pPr marL="12700">
              <a:lnSpc>
                <a:spcPct val="100000"/>
              </a:lnSpc>
              <a:spcBef>
                <a:spcPts val="100"/>
              </a:spcBef>
            </a:pPr>
            <a:r>
              <a:rPr sz="4400" u="none" dirty="0"/>
              <a:t>Benefit for the</a:t>
            </a:r>
            <a:r>
              <a:rPr sz="4400" u="none" spc="-75" dirty="0"/>
              <a:t> </a:t>
            </a:r>
            <a:r>
              <a:rPr sz="4400" u="none" dirty="0"/>
              <a:t>individual:</a:t>
            </a:r>
            <a:endParaRPr sz="4400"/>
          </a:p>
        </p:txBody>
      </p:sp>
      <p:sp>
        <p:nvSpPr>
          <p:cNvPr id="3" name="object 3"/>
          <p:cNvSpPr/>
          <p:nvPr/>
        </p:nvSpPr>
        <p:spPr>
          <a:xfrm>
            <a:off x="1398142" y="501395"/>
            <a:ext cx="6193790" cy="53340"/>
          </a:xfrm>
          <a:custGeom>
            <a:avLst/>
            <a:gdLst/>
            <a:ahLst/>
            <a:cxnLst/>
            <a:rect l="l" t="t" r="r" b="b"/>
            <a:pathLst>
              <a:path w="6193790" h="53340">
                <a:moveTo>
                  <a:pt x="6193535" y="0"/>
                </a:moveTo>
                <a:lnTo>
                  <a:pt x="0" y="0"/>
                </a:lnTo>
                <a:lnTo>
                  <a:pt x="0" y="53339"/>
                </a:lnTo>
                <a:lnTo>
                  <a:pt x="6193535" y="53339"/>
                </a:lnTo>
                <a:lnTo>
                  <a:pt x="6193535" y="0"/>
                </a:lnTo>
                <a:close/>
              </a:path>
            </a:pathLst>
          </a:custGeom>
          <a:solidFill>
            <a:srgbClr val="FFFF00"/>
          </a:solidFill>
        </p:spPr>
        <p:txBody>
          <a:bodyPr wrap="square" lIns="0" tIns="0" rIns="0" bIns="0" rtlCol="0"/>
          <a:lstStyle/>
          <a:p>
            <a:endParaRPr/>
          </a:p>
        </p:txBody>
      </p:sp>
      <p:sp>
        <p:nvSpPr>
          <p:cNvPr id="4" name="object 4"/>
          <p:cNvSpPr txBox="1"/>
          <p:nvPr/>
        </p:nvSpPr>
        <p:spPr>
          <a:xfrm>
            <a:off x="78739" y="787654"/>
            <a:ext cx="7357109" cy="5805805"/>
          </a:xfrm>
          <a:prstGeom prst="rect">
            <a:avLst/>
          </a:prstGeom>
        </p:spPr>
        <p:txBody>
          <a:bodyPr vert="horz" wrap="square" lIns="0" tIns="85725" rIns="0" bIns="0" rtlCol="0">
            <a:spAutoFit/>
          </a:bodyPr>
          <a:lstStyle/>
          <a:p>
            <a:pPr marL="355600" indent="-342900">
              <a:lnSpc>
                <a:spcPct val="100000"/>
              </a:lnSpc>
              <a:spcBef>
                <a:spcPts val="675"/>
              </a:spcBef>
              <a:buChar char="•"/>
              <a:tabLst>
                <a:tab pos="354965" algn="l"/>
                <a:tab pos="355600" algn="l"/>
              </a:tabLst>
            </a:pPr>
            <a:r>
              <a:rPr sz="2400" dirty="0">
                <a:solidFill>
                  <a:srgbClr val="FFFFFF"/>
                </a:solidFill>
                <a:latin typeface="Times New Roman"/>
                <a:cs typeface="Times New Roman"/>
              </a:rPr>
              <a:t>Gaining a better understanding of their</a:t>
            </a:r>
            <a:r>
              <a:rPr sz="2400" spc="-140" dirty="0">
                <a:solidFill>
                  <a:srgbClr val="FFFFFF"/>
                </a:solidFill>
                <a:latin typeface="Times New Roman"/>
                <a:cs typeface="Times New Roman"/>
              </a:rPr>
              <a:t> </a:t>
            </a:r>
            <a:r>
              <a:rPr sz="2400" dirty="0">
                <a:solidFill>
                  <a:srgbClr val="FFFFFF"/>
                </a:solidFill>
                <a:latin typeface="Times New Roman"/>
                <a:cs typeface="Times New Roman"/>
              </a:rPr>
              <a:t>role</a:t>
            </a:r>
            <a:endParaRPr sz="2400">
              <a:latin typeface="Times New Roman"/>
              <a:cs typeface="Times New Roman"/>
            </a:endParaRPr>
          </a:p>
          <a:p>
            <a:pPr marL="355600" marR="400050" indent="-342900">
              <a:lnSpc>
                <a:spcPct val="100000"/>
              </a:lnSpc>
              <a:spcBef>
                <a:spcPts val="575"/>
              </a:spcBef>
              <a:buChar char="•"/>
              <a:tabLst>
                <a:tab pos="354965" algn="l"/>
                <a:tab pos="355600" algn="l"/>
              </a:tabLst>
            </a:pPr>
            <a:r>
              <a:rPr sz="2400" dirty="0">
                <a:solidFill>
                  <a:srgbClr val="FFFFFF"/>
                </a:solidFill>
                <a:latin typeface="Times New Roman"/>
                <a:cs typeface="Times New Roman"/>
              </a:rPr>
              <a:t>Understanding </a:t>
            </a:r>
            <a:r>
              <a:rPr sz="2400" spc="-5" dirty="0">
                <a:solidFill>
                  <a:srgbClr val="FFFFFF"/>
                </a:solidFill>
                <a:latin typeface="Times New Roman"/>
                <a:cs typeface="Times New Roman"/>
              </a:rPr>
              <a:t>more </a:t>
            </a:r>
            <a:r>
              <a:rPr sz="2400" dirty="0">
                <a:solidFill>
                  <a:srgbClr val="FFFFFF"/>
                </a:solidFill>
                <a:latin typeface="Times New Roman"/>
                <a:cs typeface="Times New Roman"/>
              </a:rPr>
              <a:t>clearly how and where they fit</a:t>
            </a:r>
            <a:r>
              <a:rPr sz="2400" spc="-175" dirty="0">
                <a:solidFill>
                  <a:srgbClr val="FFFFFF"/>
                </a:solidFill>
                <a:latin typeface="Times New Roman"/>
                <a:cs typeface="Times New Roman"/>
              </a:rPr>
              <a:t> </a:t>
            </a:r>
            <a:r>
              <a:rPr sz="2400" dirty="0">
                <a:solidFill>
                  <a:srgbClr val="FFFFFF"/>
                </a:solidFill>
                <a:latin typeface="Times New Roman"/>
                <a:cs typeface="Times New Roman"/>
              </a:rPr>
              <a:t>in  within the wider</a:t>
            </a:r>
            <a:r>
              <a:rPr sz="2400" spc="-70" dirty="0">
                <a:solidFill>
                  <a:srgbClr val="FFFFFF"/>
                </a:solidFill>
                <a:latin typeface="Times New Roman"/>
                <a:cs typeface="Times New Roman"/>
              </a:rPr>
              <a:t> </a:t>
            </a:r>
            <a:r>
              <a:rPr sz="2400" dirty="0">
                <a:solidFill>
                  <a:srgbClr val="FFFFFF"/>
                </a:solidFill>
                <a:latin typeface="Times New Roman"/>
                <a:cs typeface="Times New Roman"/>
              </a:rPr>
              <a:t>picture</a:t>
            </a:r>
            <a:endParaRPr sz="2400">
              <a:latin typeface="Times New Roman"/>
              <a:cs typeface="Times New Roman"/>
            </a:endParaRPr>
          </a:p>
          <a:p>
            <a:pPr marL="355600" indent="-342900">
              <a:lnSpc>
                <a:spcPct val="100000"/>
              </a:lnSpc>
              <a:spcBef>
                <a:spcPts val="580"/>
              </a:spcBef>
              <a:buChar char="•"/>
              <a:tabLst>
                <a:tab pos="354965" algn="l"/>
                <a:tab pos="355600" algn="l"/>
              </a:tabLst>
            </a:pPr>
            <a:r>
              <a:rPr sz="2400" dirty="0">
                <a:solidFill>
                  <a:srgbClr val="FFFFFF"/>
                </a:solidFill>
                <a:latin typeface="Times New Roman"/>
                <a:cs typeface="Times New Roman"/>
              </a:rPr>
              <a:t>A better understanding of how </a:t>
            </a:r>
            <a:r>
              <a:rPr sz="2400" spc="-5" dirty="0">
                <a:solidFill>
                  <a:srgbClr val="FFFFFF"/>
                </a:solidFill>
                <a:latin typeface="Times New Roman"/>
                <a:cs typeface="Times New Roman"/>
              </a:rPr>
              <a:t>performance </a:t>
            </a:r>
            <a:r>
              <a:rPr sz="2400" dirty="0">
                <a:solidFill>
                  <a:srgbClr val="FFFFFF"/>
                </a:solidFill>
                <a:latin typeface="Times New Roman"/>
                <a:cs typeface="Times New Roman"/>
              </a:rPr>
              <a:t>is</a:t>
            </a:r>
            <a:r>
              <a:rPr sz="2400" spc="-100" dirty="0">
                <a:solidFill>
                  <a:srgbClr val="FFFFFF"/>
                </a:solidFill>
                <a:latin typeface="Times New Roman"/>
                <a:cs typeface="Times New Roman"/>
              </a:rPr>
              <a:t> </a:t>
            </a:r>
            <a:r>
              <a:rPr sz="2400" dirty="0">
                <a:solidFill>
                  <a:srgbClr val="FFFFFF"/>
                </a:solidFill>
                <a:latin typeface="Times New Roman"/>
                <a:cs typeface="Times New Roman"/>
              </a:rPr>
              <a:t>assessed</a:t>
            </a:r>
            <a:endParaRPr sz="2400">
              <a:latin typeface="Times New Roman"/>
              <a:cs typeface="Times New Roman"/>
            </a:endParaRPr>
          </a:p>
          <a:p>
            <a:pPr marL="355600">
              <a:lnSpc>
                <a:spcPct val="100000"/>
              </a:lnSpc>
            </a:pPr>
            <a:r>
              <a:rPr sz="2400" dirty="0">
                <a:solidFill>
                  <a:srgbClr val="FFFFFF"/>
                </a:solidFill>
                <a:latin typeface="Times New Roman"/>
                <a:cs typeface="Times New Roman"/>
              </a:rPr>
              <a:t>and</a:t>
            </a:r>
            <a:r>
              <a:rPr sz="2400" spc="-15" dirty="0">
                <a:solidFill>
                  <a:srgbClr val="FFFFFF"/>
                </a:solidFill>
                <a:latin typeface="Times New Roman"/>
                <a:cs typeface="Times New Roman"/>
              </a:rPr>
              <a:t> </a:t>
            </a:r>
            <a:r>
              <a:rPr sz="2400" spc="-5" dirty="0">
                <a:solidFill>
                  <a:srgbClr val="FFFFFF"/>
                </a:solidFill>
                <a:latin typeface="Times New Roman"/>
                <a:cs typeface="Times New Roman"/>
              </a:rPr>
              <a:t>monitored</a:t>
            </a:r>
            <a:endParaRPr sz="2400">
              <a:latin typeface="Times New Roman"/>
              <a:cs typeface="Times New Roman"/>
            </a:endParaRPr>
          </a:p>
          <a:p>
            <a:pPr marL="355600" indent="-342900">
              <a:lnSpc>
                <a:spcPct val="100000"/>
              </a:lnSpc>
              <a:spcBef>
                <a:spcPts val="575"/>
              </a:spcBef>
              <a:buChar char="•"/>
              <a:tabLst>
                <a:tab pos="354965" algn="l"/>
                <a:tab pos="355600" algn="l"/>
              </a:tabLst>
            </a:pPr>
            <a:r>
              <a:rPr sz="2400" dirty="0">
                <a:solidFill>
                  <a:srgbClr val="FFFFFF"/>
                </a:solidFill>
                <a:latin typeface="Times New Roman"/>
                <a:cs typeface="Times New Roman"/>
              </a:rPr>
              <a:t>Getting an</a:t>
            </a:r>
            <a:r>
              <a:rPr sz="2400" spc="-50" dirty="0">
                <a:solidFill>
                  <a:srgbClr val="FFFFFF"/>
                </a:solidFill>
                <a:latin typeface="Times New Roman"/>
                <a:cs typeface="Times New Roman"/>
              </a:rPr>
              <a:t> </a:t>
            </a:r>
            <a:r>
              <a:rPr sz="2400" dirty="0">
                <a:solidFill>
                  <a:srgbClr val="FFFFFF"/>
                </a:solidFill>
                <a:latin typeface="Times New Roman"/>
                <a:cs typeface="Times New Roman"/>
              </a:rPr>
              <a:t>insight</a:t>
            </a:r>
            <a:endParaRPr sz="2400">
              <a:latin typeface="Times New Roman"/>
              <a:cs typeface="Times New Roman"/>
            </a:endParaRPr>
          </a:p>
          <a:p>
            <a:pPr marL="355600" marR="1254125" indent="-342900">
              <a:lnSpc>
                <a:spcPct val="100000"/>
              </a:lnSpc>
              <a:spcBef>
                <a:spcPts val="575"/>
              </a:spcBef>
              <a:buChar char="•"/>
              <a:tabLst>
                <a:tab pos="354965" algn="l"/>
                <a:tab pos="355600" algn="l"/>
              </a:tabLst>
            </a:pPr>
            <a:r>
              <a:rPr sz="2400" spc="-5" dirty="0">
                <a:solidFill>
                  <a:srgbClr val="FFFFFF"/>
                </a:solidFill>
                <a:latin typeface="Times New Roman"/>
                <a:cs typeface="Times New Roman"/>
              </a:rPr>
              <a:t>Improving </a:t>
            </a:r>
            <a:r>
              <a:rPr sz="2400" dirty="0">
                <a:solidFill>
                  <a:srgbClr val="FFFFFF"/>
                </a:solidFill>
                <a:latin typeface="Times New Roman"/>
                <a:cs typeface="Times New Roman"/>
              </a:rPr>
              <a:t>understanding of their strengths</a:t>
            </a:r>
            <a:r>
              <a:rPr sz="2400" spc="-150" dirty="0">
                <a:solidFill>
                  <a:srgbClr val="FFFFFF"/>
                </a:solidFill>
                <a:latin typeface="Times New Roman"/>
                <a:cs typeface="Times New Roman"/>
              </a:rPr>
              <a:t> </a:t>
            </a:r>
            <a:r>
              <a:rPr sz="2400" dirty="0">
                <a:solidFill>
                  <a:srgbClr val="FFFFFF"/>
                </a:solidFill>
                <a:latin typeface="Times New Roman"/>
                <a:cs typeface="Times New Roman"/>
              </a:rPr>
              <a:t>and  weaknesses and </a:t>
            </a:r>
            <a:r>
              <a:rPr sz="2400" spc="-5" dirty="0">
                <a:solidFill>
                  <a:srgbClr val="FFFFFF"/>
                </a:solidFill>
                <a:latin typeface="Times New Roman"/>
                <a:cs typeface="Times New Roman"/>
              </a:rPr>
              <a:t>developmental</a:t>
            </a:r>
            <a:r>
              <a:rPr sz="2400" spc="-60" dirty="0">
                <a:solidFill>
                  <a:srgbClr val="FFFFFF"/>
                </a:solidFill>
                <a:latin typeface="Times New Roman"/>
                <a:cs typeface="Times New Roman"/>
              </a:rPr>
              <a:t> </a:t>
            </a:r>
            <a:r>
              <a:rPr sz="2400" dirty="0">
                <a:solidFill>
                  <a:srgbClr val="FFFFFF"/>
                </a:solidFill>
                <a:latin typeface="Times New Roman"/>
                <a:cs typeface="Times New Roman"/>
              </a:rPr>
              <a:t>needs</a:t>
            </a:r>
            <a:endParaRPr sz="2400">
              <a:latin typeface="Times New Roman"/>
              <a:cs typeface="Times New Roman"/>
            </a:endParaRPr>
          </a:p>
          <a:p>
            <a:pPr marL="355600" indent="-342900">
              <a:lnSpc>
                <a:spcPct val="100000"/>
              </a:lnSpc>
              <a:spcBef>
                <a:spcPts val="580"/>
              </a:spcBef>
              <a:buChar char="•"/>
              <a:tabLst>
                <a:tab pos="354965" algn="l"/>
                <a:tab pos="355600" algn="l"/>
              </a:tabLst>
            </a:pPr>
            <a:r>
              <a:rPr sz="2400" dirty="0">
                <a:solidFill>
                  <a:srgbClr val="FFFFFF"/>
                </a:solidFill>
                <a:latin typeface="Times New Roman"/>
                <a:cs typeface="Times New Roman"/>
              </a:rPr>
              <a:t>Identifying </a:t>
            </a:r>
            <a:r>
              <a:rPr sz="2400" spc="-5" dirty="0">
                <a:solidFill>
                  <a:srgbClr val="FFFFFF"/>
                </a:solidFill>
                <a:latin typeface="Times New Roman"/>
                <a:cs typeface="Times New Roman"/>
              </a:rPr>
              <a:t>ways </a:t>
            </a:r>
            <a:r>
              <a:rPr sz="2400" dirty="0">
                <a:solidFill>
                  <a:srgbClr val="FFFFFF"/>
                </a:solidFill>
                <a:latin typeface="Times New Roman"/>
                <a:cs typeface="Times New Roman"/>
              </a:rPr>
              <a:t>in which they can </a:t>
            </a:r>
            <a:r>
              <a:rPr sz="2400" spc="-5" dirty="0">
                <a:solidFill>
                  <a:srgbClr val="FFFFFF"/>
                </a:solidFill>
                <a:latin typeface="Times New Roman"/>
                <a:cs typeface="Times New Roman"/>
              </a:rPr>
              <a:t>improve</a:t>
            </a:r>
            <a:r>
              <a:rPr sz="2400" spc="-114" dirty="0">
                <a:solidFill>
                  <a:srgbClr val="FFFFFF"/>
                </a:solidFill>
                <a:latin typeface="Times New Roman"/>
                <a:cs typeface="Times New Roman"/>
              </a:rPr>
              <a:t> </a:t>
            </a:r>
            <a:r>
              <a:rPr sz="2400" spc="-5" dirty="0">
                <a:solidFill>
                  <a:srgbClr val="FFFFFF"/>
                </a:solidFill>
                <a:latin typeface="Times New Roman"/>
                <a:cs typeface="Times New Roman"/>
              </a:rPr>
              <a:t>performance</a:t>
            </a:r>
            <a:endParaRPr sz="2400">
              <a:latin typeface="Times New Roman"/>
              <a:cs typeface="Times New Roman"/>
            </a:endParaRPr>
          </a:p>
          <a:p>
            <a:pPr marL="355600" marR="1275715" indent="-342900">
              <a:lnSpc>
                <a:spcPct val="100000"/>
              </a:lnSpc>
              <a:spcBef>
                <a:spcPts val="575"/>
              </a:spcBef>
              <a:buChar char="•"/>
              <a:tabLst>
                <a:tab pos="354965" algn="l"/>
                <a:tab pos="355600" algn="l"/>
              </a:tabLst>
            </a:pPr>
            <a:r>
              <a:rPr sz="2400" dirty="0">
                <a:solidFill>
                  <a:srgbClr val="FFFFFF"/>
                </a:solidFill>
                <a:latin typeface="Times New Roman"/>
                <a:cs typeface="Times New Roman"/>
              </a:rPr>
              <a:t>Providing an opportunity to discuss and</a:t>
            </a:r>
            <a:r>
              <a:rPr sz="2400" spc="-170" dirty="0">
                <a:solidFill>
                  <a:srgbClr val="FFFFFF"/>
                </a:solidFill>
                <a:latin typeface="Times New Roman"/>
                <a:cs typeface="Times New Roman"/>
              </a:rPr>
              <a:t> </a:t>
            </a:r>
            <a:r>
              <a:rPr sz="2400" dirty="0">
                <a:solidFill>
                  <a:srgbClr val="FFFFFF"/>
                </a:solidFill>
                <a:latin typeface="Times New Roman"/>
                <a:cs typeface="Times New Roman"/>
              </a:rPr>
              <a:t>clarify  </a:t>
            </a:r>
            <a:r>
              <a:rPr sz="2400" spc="-5" dirty="0">
                <a:solidFill>
                  <a:srgbClr val="FFFFFF"/>
                </a:solidFill>
                <a:latin typeface="Times New Roman"/>
                <a:cs typeface="Times New Roman"/>
              </a:rPr>
              <a:t>developmental </a:t>
            </a:r>
            <a:r>
              <a:rPr sz="2400" dirty="0">
                <a:solidFill>
                  <a:srgbClr val="FFFFFF"/>
                </a:solidFill>
                <a:latin typeface="Times New Roman"/>
                <a:cs typeface="Times New Roman"/>
              </a:rPr>
              <a:t>and training</a:t>
            </a:r>
            <a:r>
              <a:rPr sz="2400" spc="-95" dirty="0">
                <a:solidFill>
                  <a:srgbClr val="FFFFFF"/>
                </a:solidFill>
                <a:latin typeface="Times New Roman"/>
                <a:cs typeface="Times New Roman"/>
              </a:rPr>
              <a:t> </a:t>
            </a:r>
            <a:r>
              <a:rPr sz="2400" dirty="0">
                <a:solidFill>
                  <a:srgbClr val="FFFFFF"/>
                </a:solidFill>
                <a:latin typeface="Times New Roman"/>
                <a:cs typeface="Times New Roman"/>
              </a:rPr>
              <a:t>needs</a:t>
            </a:r>
            <a:endParaRPr sz="2400">
              <a:latin typeface="Times New Roman"/>
              <a:cs typeface="Times New Roman"/>
            </a:endParaRPr>
          </a:p>
          <a:p>
            <a:pPr marL="355600" indent="-342900">
              <a:lnSpc>
                <a:spcPct val="100000"/>
              </a:lnSpc>
              <a:spcBef>
                <a:spcPts val="580"/>
              </a:spcBef>
              <a:buChar char="•"/>
              <a:tabLst>
                <a:tab pos="354965" algn="l"/>
                <a:tab pos="355600" algn="l"/>
              </a:tabLst>
            </a:pPr>
            <a:r>
              <a:rPr sz="2400" dirty="0">
                <a:solidFill>
                  <a:srgbClr val="FFFFFF"/>
                </a:solidFill>
                <a:latin typeface="Times New Roman"/>
                <a:cs typeface="Times New Roman"/>
              </a:rPr>
              <a:t>Understanding and agreeing their objectives </a:t>
            </a:r>
            <a:r>
              <a:rPr sz="2400" spc="-5" dirty="0">
                <a:solidFill>
                  <a:srgbClr val="FFFFFF"/>
                </a:solidFill>
                <a:latin typeface="Times New Roman"/>
                <a:cs typeface="Times New Roman"/>
              </a:rPr>
              <a:t>for </a:t>
            </a:r>
            <a:r>
              <a:rPr sz="2400" dirty="0">
                <a:solidFill>
                  <a:srgbClr val="FFFFFF"/>
                </a:solidFill>
                <a:latin typeface="Times New Roman"/>
                <a:cs typeface="Times New Roman"/>
              </a:rPr>
              <a:t>the</a:t>
            </a:r>
            <a:r>
              <a:rPr sz="2400" spc="-175" dirty="0">
                <a:solidFill>
                  <a:srgbClr val="FFFFFF"/>
                </a:solidFill>
                <a:latin typeface="Times New Roman"/>
                <a:cs typeface="Times New Roman"/>
              </a:rPr>
              <a:t> </a:t>
            </a:r>
            <a:r>
              <a:rPr sz="2400" spc="-5" dirty="0">
                <a:solidFill>
                  <a:srgbClr val="FFFFFF"/>
                </a:solidFill>
                <a:latin typeface="Times New Roman"/>
                <a:cs typeface="Times New Roman"/>
              </a:rPr>
              <a:t>next</a:t>
            </a:r>
            <a:endParaRPr sz="2400">
              <a:latin typeface="Times New Roman"/>
              <a:cs typeface="Times New Roman"/>
            </a:endParaRPr>
          </a:p>
          <a:p>
            <a:pPr marL="355600">
              <a:lnSpc>
                <a:spcPct val="100000"/>
              </a:lnSpc>
            </a:pPr>
            <a:r>
              <a:rPr sz="2400" dirty="0">
                <a:solidFill>
                  <a:srgbClr val="FFFFFF"/>
                </a:solidFill>
                <a:latin typeface="Times New Roman"/>
                <a:cs typeface="Times New Roman"/>
              </a:rPr>
              <a:t>year</a:t>
            </a:r>
            <a:endParaRPr sz="2400">
              <a:latin typeface="Times New Roman"/>
              <a:cs typeface="Times New Roman"/>
            </a:endParaRPr>
          </a:p>
          <a:p>
            <a:pPr marL="355600" indent="-342900">
              <a:lnSpc>
                <a:spcPct val="100000"/>
              </a:lnSpc>
              <a:spcBef>
                <a:spcPts val="575"/>
              </a:spcBef>
              <a:buChar char="•"/>
              <a:tabLst>
                <a:tab pos="354965" algn="l"/>
                <a:tab pos="355600" algn="l"/>
              </a:tabLst>
            </a:pPr>
            <a:r>
              <a:rPr sz="2400" spc="-5" dirty="0">
                <a:solidFill>
                  <a:srgbClr val="FFFFFF"/>
                </a:solidFill>
                <a:latin typeface="Times New Roman"/>
                <a:cs typeface="Times New Roman"/>
              </a:rPr>
              <a:t>An </a:t>
            </a:r>
            <a:r>
              <a:rPr sz="2400" dirty="0">
                <a:solidFill>
                  <a:srgbClr val="FFFFFF"/>
                </a:solidFill>
                <a:latin typeface="Times New Roman"/>
                <a:cs typeface="Times New Roman"/>
              </a:rPr>
              <a:t>opportunity to discuss career direction and</a:t>
            </a:r>
            <a:r>
              <a:rPr sz="2400" spc="-175" dirty="0">
                <a:solidFill>
                  <a:srgbClr val="FFFFFF"/>
                </a:solidFill>
                <a:latin typeface="Times New Roman"/>
                <a:cs typeface="Times New Roman"/>
              </a:rPr>
              <a:t> </a:t>
            </a:r>
            <a:r>
              <a:rPr sz="2400" dirty="0">
                <a:solidFill>
                  <a:srgbClr val="FFFFFF"/>
                </a:solidFill>
                <a:latin typeface="Times New Roman"/>
                <a:cs typeface="Times New Roman"/>
              </a:rPr>
              <a:t>prospects.</a:t>
            </a:r>
            <a:endParaRPr sz="2400">
              <a:latin typeface="Times New Roman"/>
              <a:cs typeface="Times New Roman"/>
            </a:endParaRPr>
          </a:p>
        </p:txBody>
      </p:sp>
      <p:sp>
        <p:nvSpPr>
          <p:cNvPr id="5" name="object 5"/>
          <p:cNvSpPr/>
          <p:nvPr/>
        </p:nvSpPr>
        <p:spPr>
          <a:xfrm>
            <a:off x="7543800" y="609599"/>
            <a:ext cx="1600199" cy="6248397"/>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148715" marR="5080" indent="1459865">
              <a:lnSpc>
                <a:spcPct val="100000"/>
              </a:lnSpc>
              <a:spcBef>
                <a:spcPts val="100"/>
              </a:spcBef>
            </a:pPr>
            <a:r>
              <a:rPr sz="3600" spc="-5" dirty="0"/>
              <a:t>Benefit </a:t>
            </a:r>
            <a:r>
              <a:rPr sz="3600" dirty="0"/>
              <a:t>to the line/ </a:t>
            </a:r>
            <a:r>
              <a:rPr sz="3600" u="none" dirty="0"/>
              <a:t> </a:t>
            </a:r>
            <a:r>
              <a:rPr sz="3600" dirty="0"/>
              <a:t>manager/supervisor/team</a:t>
            </a:r>
            <a:r>
              <a:rPr sz="3600" spc="-60" dirty="0"/>
              <a:t> </a:t>
            </a:r>
            <a:r>
              <a:rPr sz="3600" dirty="0"/>
              <a:t>leader:</a:t>
            </a:r>
            <a:endParaRPr sz="3600"/>
          </a:p>
        </p:txBody>
      </p:sp>
      <p:sp>
        <p:nvSpPr>
          <p:cNvPr id="3" name="object 3"/>
          <p:cNvSpPr txBox="1"/>
          <p:nvPr/>
        </p:nvSpPr>
        <p:spPr>
          <a:xfrm>
            <a:off x="78739" y="911524"/>
            <a:ext cx="7101205" cy="5607685"/>
          </a:xfrm>
          <a:prstGeom prst="rect">
            <a:avLst/>
          </a:prstGeom>
        </p:spPr>
        <p:txBody>
          <a:bodyPr vert="horz" wrap="square" lIns="0" tIns="111760" rIns="0" bIns="0" rtlCol="0">
            <a:spAutoFit/>
          </a:bodyPr>
          <a:lstStyle/>
          <a:p>
            <a:pPr marL="355600" indent="-342900">
              <a:lnSpc>
                <a:spcPct val="100000"/>
              </a:lnSpc>
              <a:spcBef>
                <a:spcPts val="880"/>
              </a:spcBef>
              <a:buChar char="•"/>
              <a:tabLst>
                <a:tab pos="354965" algn="l"/>
                <a:tab pos="355600" algn="l"/>
              </a:tabLst>
            </a:pPr>
            <a:r>
              <a:rPr sz="3200" dirty="0">
                <a:solidFill>
                  <a:srgbClr val="FFFFFF"/>
                </a:solidFill>
                <a:latin typeface="Times New Roman"/>
                <a:cs typeface="Times New Roman"/>
              </a:rPr>
              <a:t>Oppurtunities</a:t>
            </a:r>
            <a:r>
              <a:rPr sz="3200" spc="-50" dirty="0">
                <a:solidFill>
                  <a:srgbClr val="FFFFFF"/>
                </a:solidFill>
                <a:latin typeface="Times New Roman"/>
                <a:cs typeface="Times New Roman"/>
              </a:rPr>
              <a:t> </a:t>
            </a:r>
            <a:r>
              <a:rPr sz="3200" dirty="0">
                <a:solidFill>
                  <a:srgbClr val="FFFFFF"/>
                </a:solidFill>
                <a:latin typeface="Times New Roman"/>
                <a:cs typeface="Times New Roman"/>
              </a:rPr>
              <a:t>to</a:t>
            </a:r>
            <a:endParaRPr sz="3200">
              <a:latin typeface="Times New Roman"/>
              <a:cs typeface="Times New Roman"/>
            </a:endParaRPr>
          </a:p>
          <a:p>
            <a:pPr marL="756285" marR="474345" lvl="1" indent="-287020">
              <a:lnSpc>
                <a:spcPct val="100000"/>
              </a:lnSpc>
              <a:spcBef>
                <a:spcPts val="635"/>
              </a:spcBef>
              <a:buChar char="–"/>
              <a:tabLst>
                <a:tab pos="756920" algn="l"/>
              </a:tabLst>
            </a:pPr>
            <a:r>
              <a:rPr sz="2600" dirty="0">
                <a:solidFill>
                  <a:srgbClr val="FFFFFF"/>
                </a:solidFill>
                <a:latin typeface="Times New Roman"/>
                <a:cs typeface="Times New Roman"/>
              </a:rPr>
              <a:t>hear and exchange views and opinions</a:t>
            </a:r>
            <a:r>
              <a:rPr sz="2600" spc="-175" dirty="0">
                <a:solidFill>
                  <a:srgbClr val="FFFFFF"/>
                </a:solidFill>
                <a:latin typeface="Times New Roman"/>
                <a:cs typeface="Times New Roman"/>
              </a:rPr>
              <a:t> </a:t>
            </a:r>
            <a:r>
              <a:rPr sz="2600" dirty="0">
                <a:solidFill>
                  <a:srgbClr val="FFFFFF"/>
                </a:solidFill>
                <a:latin typeface="Times New Roman"/>
                <a:cs typeface="Times New Roman"/>
              </a:rPr>
              <a:t>away  from the normal pressure of</a:t>
            </a:r>
            <a:r>
              <a:rPr sz="2600" spc="-100" dirty="0">
                <a:solidFill>
                  <a:srgbClr val="FFFFFF"/>
                </a:solidFill>
                <a:latin typeface="Times New Roman"/>
                <a:cs typeface="Times New Roman"/>
              </a:rPr>
              <a:t> </a:t>
            </a:r>
            <a:r>
              <a:rPr sz="2600" dirty="0">
                <a:solidFill>
                  <a:srgbClr val="FFFFFF"/>
                </a:solidFill>
                <a:latin typeface="Times New Roman"/>
                <a:cs typeface="Times New Roman"/>
              </a:rPr>
              <a:t>work</a:t>
            </a:r>
            <a:endParaRPr sz="2600">
              <a:latin typeface="Times New Roman"/>
              <a:cs typeface="Times New Roman"/>
            </a:endParaRPr>
          </a:p>
          <a:p>
            <a:pPr marL="756285" marR="1304925" lvl="1" indent="-287020">
              <a:lnSpc>
                <a:spcPct val="100000"/>
              </a:lnSpc>
              <a:spcBef>
                <a:spcPts val="625"/>
              </a:spcBef>
              <a:buChar char="–"/>
              <a:tabLst>
                <a:tab pos="756920" algn="l"/>
              </a:tabLst>
            </a:pPr>
            <a:r>
              <a:rPr sz="2600" dirty="0">
                <a:solidFill>
                  <a:srgbClr val="FFFFFF"/>
                </a:solidFill>
                <a:latin typeface="Times New Roman"/>
                <a:cs typeface="Times New Roman"/>
              </a:rPr>
              <a:t>to identify any potential </a:t>
            </a:r>
            <a:r>
              <a:rPr sz="2600" spc="-5" dirty="0">
                <a:solidFill>
                  <a:srgbClr val="FFFFFF"/>
                </a:solidFill>
                <a:latin typeface="Times New Roman"/>
                <a:cs typeface="Times New Roman"/>
              </a:rPr>
              <a:t>difficulties</a:t>
            </a:r>
            <a:r>
              <a:rPr sz="2600" spc="-80" dirty="0">
                <a:solidFill>
                  <a:srgbClr val="FFFFFF"/>
                </a:solidFill>
                <a:latin typeface="Times New Roman"/>
                <a:cs typeface="Times New Roman"/>
              </a:rPr>
              <a:t> </a:t>
            </a:r>
            <a:r>
              <a:rPr sz="2600" dirty="0">
                <a:solidFill>
                  <a:srgbClr val="FFFFFF"/>
                </a:solidFill>
                <a:latin typeface="Times New Roman"/>
                <a:cs typeface="Times New Roman"/>
              </a:rPr>
              <a:t>or  weaknesses</a:t>
            </a:r>
            <a:endParaRPr sz="2600">
              <a:latin typeface="Times New Roman"/>
              <a:cs typeface="Times New Roman"/>
            </a:endParaRPr>
          </a:p>
          <a:p>
            <a:pPr marL="756285" marR="462915" lvl="1" indent="-287020">
              <a:lnSpc>
                <a:spcPct val="100000"/>
              </a:lnSpc>
              <a:spcBef>
                <a:spcPts val="625"/>
              </a:spcBef>
              <a:buChar char="–"/>
              <a:tabLst>
                <a:tab pos="756920" algn="l"/>
              </a:tabLst>
            </a:pPr>
            <a:r>
              <a:rPr sz="2600" dirty="0">
                <a:solidFill>
                  <a:srgbClr val="FFFFFF"/>
                </a:solidFill>
                <a:latin typeface="Times New Roman"/>
                <a:cs typeface="Times New Roman"/>
              </a:rPr>
              <a:t>An improved understanding of the</a:t>
            </a:r>
            <a:r>
              <a:rPr sz="2600" spc="-120" dirty="0">
                <a:solidFill>
                  <a:srgbClr val="FFFFFF"/>
                </a:solidFill>
                <a:latin typeface="Times New Roman"/>
                <a:cs typeface="Times New Roman"/>
              </a:rPr>
              <a:t> </a:t>
            </a:r>
            <a:r>
              <a:rPr sz="2600" spc="-5" dirty="0">
                <a:solidFill>
                  <a:srgbClr val="FFFFFF"/>
                </a:solidFill>
                <a:latin typeface="Times New Roman"/>
                <a:cs typeface="Times New Roman"/>
              </a:rPr>
              <a:t>resources  available</a:t>
            </a:r>
            <a:endParaRPr sz="2600">
              <a:latin typeface="Times New Roman"/>
              <a:cs typeface="Times New Roman"/>
            </a:endParaRPr>
          </a:p>
          <a:p>
            <a:pPr marL="756285" lvl="1" indent="-287020">
              <a:lnSpc>
                <a:spcPct val="100000"/>
              </a:lnSpc>
              <a:spcBef>
                <a:spcPts val="625"/>
              </a:spcBef>
              <a:buChar char="–"/>
              <a:tabLst>
                <a:tab pos="756920" algn="l"/>
              </a:tabLst>
            </a:pPr>
            <a:r>
              <a:rPr sz="2600" dirty="0">
                <a:solidFill>
                  <a:srgbClr val="FFFFFF"/>
                </a:solidFill>
                <a:latin typeface="Times New Roman"/>
                <a:cs typeface="Times New Roman"/>
              </a:rPr>
              <a:t>to plan for and </a:t>
            </a:r>
            <a:r>
              <a:rPr sz="2600" spc="-5" dirty="0">
                <a:solidFill>
                  <a:srgbClr val="FFFFFF"/>
                </a:solidFill>
                <a:latin typeface="Times New Roman"/>
                <a:cs typeface="Times New Roman"/>
              </a:rPr>
              <a:t>set </a:t>
            </a:r>
            <a:r>
              <a:rPr sz="2600" dirty="0">
                <a:solidFill>
                  <a:srgbClr val="FFFFFF"/>
                </a:solidFill>
                <a:latin typeface="Times New Roman"/>
                <a:cs typeface="Times New Roman"/>
              </a:rPr>
              <a:t>objectives for the next</a:t>
            </a:r>
            <a:r>
              <a:rPr sz="2600" spc="-140" dirty="0">
                <a:solidFill>
                  <a:srgbClr val="FFFFFF"/>
                </a:solidFill>
                <a:latin typeface="Times New Roman"/>
                <a:cs typeface="Times New Roman"/>
              </a:rPr>
              <a:t> </a:t>
            </a:r>
            <a:r>
              <a:rPr sz="2600" dirty="0">
                <a:solidFill>
                  <a:srgbClr val="FFFFFF"/>
                </a:solidFill>
                <a:latin typeface="Times New Roman"/>
                <a:cs typeface="Times New Roman"/>
              </a:rPr>
              <a:t>period</a:t>
            </a:r>
            <a:endParaRPr sz="2600">
              <a:latin typeface="Times New Roman"/>
              <a:cs typeface="Times New Roman"/>
            </a:endParaRPr>
          </a:p>
          <a:p>
            <a:pPr marL="756285" lvl="1" indent="-287020">
              <a:lnSpc>
                <a:spcPct val="100000"/>
              </a:lnSpc>
              <a:spcBef>
                <a:spcPts val="625"/>
              </a:spcBef>
              <a:buChar char="–"/>
              <a:tabLst>
                <a:tab pos="756920" algn="l"/>
              </a:tabLst>
            </a:pPr>
            <a:r>
              <a:rPr sz="2600" dirty="0">
                <a:solidFill>
                  <a:srgbClr val="FFFFFF"/>
                </a:solidFill>
                <a:latin typeface="Times New Roman"/>
                <a:cs typeface="Times New Roman"/>
              </a:rPr>
              <a:t>to think about and </a:t>
            </a:r>
            <a:r>
              <a:rPr sz="2600" spc="-5" dirty="0">
                <a:solidFill>
                  <a:srgbClr val="FFFFFF"/>
                </a:solidFill>
                <a:latin typeface="Times New Roman"/>
                <a:cs typeface="Times New Roman"/>
              </a:rPr>
              <a:t>clarity </a:t>
            </a:r>
            <a:r>
              <a:rPr sz="2600" dirty="0">
                <a:solidFill>
                  <a:srgbClr val="FFFFFF"/>
                </a:solidFill>
                <a:latin typeface="Times New Roman"/>
                <a:cs typeface="Times New Roman"/>
              </a:rPr>
              <a:t>their own</a:t>
            </a:r>
            <a:r>
              <a:rPr sz="2600" spc="-90" dirty="0">
                <a:solidFill>
                  <a:srgbClr val="FFFFFF"/>
                </a:solidFill>
                <a:latin typeface="Times New Roman"/>
                <a:cs typeface="Times New Roman"/>
              </a:rPr>
              <a:t> </a:t>
            </a:r>
            <a:r>
              <a:rPr sz="2600" dirty="0">
                <a:solidFill>
                  <a:srgbClr val="FFFFFF"/>
                </a:solidFill>
                <a:latin typeface="Times New Roman"/>
                <a:cs typeface="Times New Roman"/>
              </a:rPr>
              <a:t>role</a:t>
            </a:r>
            <a:endParaRPr sz="2600">
              <a:latin typeface="Times New Roman"/>
              <a:cs typeface="Times New Roman"/>
            </a:endParaRPr>
          </a:p>
          <a:p>
            <a:pPr marL="756285" lvl="1" indent="-287020">
              <a:lnSpc>
                <a:spcPct val="100000"/>
              </a:lnSpc>
              <a:spcBef>
                <a:spcPts val="630"/>
              </a:spcBef>
              <a:buChar char="–"/>
              <a:tabLst>
                <a:tab pos="756920" algn="l"/>
              </a:tabLst>
            </a:pPr>
            <a:r>
              <a:rPr sz="2600" dirty="0">
                <a:solidFill>
                  <a:srgbClr val="FFFFFF"/>
                </a:solidFill>
                <a:latin typeface="Times New Roman"/>
                <a:cs typeface="Times New Roman"/>
              </a:rPr>
              <a:t>to plan for achieving improved</a:t>
            </a:r>
            <a:r>
              <a:rPr sz="2600" spc="-110" dirty="0">
                <a:solidFill>
                  <a:srgbClr val="FFFFFF"/>
                </a:solidFill>
                <a:latin typeface="Times New Roman"/>
                <a:cs typeface="Times New Roman"/>
              </a:rPr>
              <a:t> </a:t>
            </a:r>
            <a:r>
              <a:rPr sz="2600" dirty="0">
                <a:solidFill>
                  <a:srgbClr val="FFFFFF"/>
                </a:solidFill>
                <a:latin typeface="Times New Roman"/>
                <a:cs typeface="Times New Roman"/>
              </a:rPr>
              <a:t>performance</a:t>
            </a:r>
            <a:endParaRPr sz="2600">
              <a:latin typeface="Times New Roman"/>
              <a:cs typeface="Times New Roman"/>
            </a:endParaRPr>
          </a:p>
          <a:p>
            <a:pPr marL="756285" lvl="1" indent="-287020">
              <a:lnSpc>
                <a:spcPct val="100000"/>
              </a:lnSpc>
              <a:spcBef>
                <a:spcPts val="620"/>
              </a:spcBef>
              <a:buChar char="–"/>
              <a:tabLst>
                <a:tab pos="756920" algn="l"/>
              </a:tabLst>
            </a:pPr>
            <a:r>
              <a:rPr sz="2600" dirty="0">
                <a:solidFill>
                  <a:srgbClr val="FFFFFF"/>
                </a:solidFill>
                <a:latin typeface="Times New Roman"/>
                <a:cs typeface="Times New Roman"/>
              </a:rPr>
              <a:t>to plan for further delegation and</a:t>
            </a:r>
            <a:r>
              <a:rPr sz="2600" spc="-110" dirty="0">
                <a:solidFill>
                  <a:srgbClr val="FFFFFF"/>
                </a:solidFill>
                <a:latin typeface="Times New Roman"/>
                <a:cs typeface="Times New Roman"/>
              </a:rPr>
              <a:t> </a:t>
            </a:r>
            <a:r>
              <a:rPr sz="2600" dirty="0">
                <a:solidFill>
                  <a:srgbClr val="FFFFFF"/>
                </a:solidFill>
                <a:latin typeface="Times New Roman"/>
                <a:cs typeface="Times New Roman"/>
              </a:rPr>
              <a:t>coaching</a:t>
            </a:r>
            <a:endParaRPr sz="2600">
              <a:latin typeface="Times New Roman"/>
              <a:cs typeface="Times New Roman"/>
            </a:endParaRPr>
          </a:p>
          <a:p>
            <a:pPr marL="756285" lvl="1" indent="-287020">
              <a:lnSpc>
                <a:spcPct val="100000"/>
              </a:lnSpc>
              <a:spcBef>
                <a:spcPts val="625"/>
              </a:spcBef>
              <a:buChar char="–"/>
              <a:tabLst>
                <a:tab pos="756920" algn="l"/>
              </a:tabLst>
            </a:pPr>
            <a:r>
              <a:rPr sz="2600" dirty="0">
                <a:solidFill>
                  <a:srgbClr val="FFFFFF"/>
                </a:solidFill>
                <a:latin typeface="Times New Roman"/>
                <a:cs typeface="Times New Roman"/>
              </a:rPr>
              <a:t>to </a:t>
            </a:r>
            <a:r>
              <a:rPr sz="2600" spc="-5" dirty="0">
                <a:solidFill>
                  <a:srgbClr val="FFFFFF"/>
                </a:solidFill>
                <a:latin typeface="Times New Roman"/>
                <a:cs typeface="Times New Roman"/>
              </a:rPr>
              <a:t>motivate members </a:t>
            </a:r>
            <a:r>
              <a:rPr sz="2600" dirty="0">
                <a:solidFill>
                  <a:srgbClr val="FFFFFF"/>
                </a:solidFill>
                <a:latin typeface="Times New Roman"/>
                <a:cs typeface="Times New Roman"/>
              </a:rPr>
              <a:t>of </a:t>
            </a:r>
            <a:r>
              <a:rPr sz="2600" spc="-5" dirty="0">
                <a:solidFill>
                  <a:srgbClr val="FFFFFF"/>
                </a:solidFill>
                <a:latin typeface="Times New Roman"/>
                <a:cs typeface="Times New Roman"/>
              </a:rPr>
              <a:t>the</a:t>
            </a:r>
            <a:r>
              <a:rPr sz="2600" spc="-35" dirty="0">
                <a:solidFill>
                  <a:srgbClr val="FFFFFF"/>
                </a:solidFill>
                <a:latin typeface="Times New Roman"/>
                <a:cs typeface="Times New Roman"/>
              </a:rPr>
              <a:t> </a:t>
            </a:r>
            <a:r>
              <a:rPr sz="2600" spc="-5" dirty="0">
                <a:solidFill>
                  <a:srgbClr val="FFFFFF"/>
                </a:solidFill>
                <a:latin typeface="Times New Roman"/>
                <a:cs typeface="Times New Roman"/>
              </a:rPr>
              <a:t>team</a:t>
            </a:r>
            <a:endParaRPr sz="2600">
              <a:latin typeface="Times New Roman"/>
              <a:cs typeface="Times New Roman"/>
            </a:endParaRPr>
          </a:p>
        </p:txBody>
      </p:sp>
      <p:grpSp>
        <p:nvGrpSpPr>
          <p:cNvPr id="4" name="object 4"/>
          <p:cNvGrpSpPr/>
          <p:nvPr/>
        </p:nvGrpSpPr>
        <p:grpSpPr>
          <a:xfrm>
            <a:off x="7391400" y="1281936"/>
            <a:ext cx="1733550" cy="5499100"/>
            <a:chOff x="7391400" y="1281936"/>
            <a:chExt cx="1733550" cy="5499100"/>
          </a:xfrm>
        </p:grpSpPr>
        <p:sp>
          <p:nvSpPr>
            <p:cNvPr id="5" name="object 5"/>
            <p:cNvSpPr/>
            <p:nvPr/>
          </p:nvSpPr>
          <p:spPr>
            <a:xfrm>
              <a:off x="7391400" y="1281936"/>
              <a:ext cx="1730448" cy="5498686"/>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7391400" y="4331740"/>
              <a:ext cx="270510" cy="2280285"/>
            </a:xfrm>
            <a:custGeom>
              <a:avLst/>
              <a:gdLst/>
              <a:ahLst/>
              <a:cxnLst/>
              <a:rect l="l" t="t" r="r" b="b"/>
              <a:pathLst>
                <a:path w="270509" h="2280284">
                  <a:moveTo>
                    <a:pt x="111043" y="0"/>
                  </a:moveTo>
                  <a:lnTo>
                    <a:pt x="82255" y="87694"/>
                  </a:lnTo>
                  <a:lnTo>
                    <a:pt x="0" y="305305"/>
                  </a:lnTo>
                  <a:lnTo>
                    <a:pt x="0" y="2279993"/>
                  </a:lnTo>
                  <a:lnTo>
                    <a:pt x="27761" y="2279993"/>
                  </a:lnTo>
                  <a:lnTo>
                    <a:pt x="27761" y="2023404"/>
                  </a:lnTo>
                  <a:lnTo>
                    <a:pt x="113102" y="2016908"/>
                  </a:lnTo>
                  <a:lnTo>
                    <a:pt x="41127" y="1776588"/>
                  </a:lnTo>
                  <a:lnTo>
                    <a:pt x="120298" y="1607696"/>
                  </a:lnTo>
                  <a:lnTo>
                    <a:pt x="12338" y="841185"/>
                  </a:lnTo>
                  <a:lnTo>
                    <a:pt x="66832" y="951615"/>
                  </a:lnTo>
                  <a:lnTo>
                    <a:pt x="174794" y="617106"/>
                  </a:lnTo>
                  <a:lnTo>
                    <a:pt x="121323" y="373511"/>
                  </a:lnTo>
                  <a:lnTo>
                    <a:pt x="203584" y="545651"/>
                  </a:lnTo>
                  <a:lnTo>
                    <a:pt x="270412" y="318296"/>
                  </a:lnTo>
                  <a:lnTo>
                    <a:pt x="148063" y="6495"/>
                  </a:lnTo>
                  <a:lnTo>
                    <a:pt x="111043" y="0"/>
                  </a:lnTo>
                  <a:close/>
                </a:path>
              </a:pathLst>
            </a:custGeom>
            <a:solidFill>
              <a:srgbClr val="BCC8D3"/>
            </a:solidFill>
          </p:spPr>
          <p:txBody>
            <a:bodyPr wrap="square" lIns="0" tIns="0" rIns="0" bIns="0" rtlCol="0"/>
            <a:lstStyle/>
            <a:p>
              <a:endParaRPr/>
            </a:p>
          </p:txBody>
        </p:sp>
        <p:sp>
          <p:nvSpPr>
            <p:cNvPr id="7" name="object 7"/>
            <p:cNvSpPr/>
            <p:nvPr/>
          </p:nvSpPr>
          <p:spPr>
            <a:xfrm>
              <a:off x="7438697" y="1551596"/>
              <a:ext cx="1686253" cy="5229026"/>
            </a:xfrm>
            <a:prstGeom prst="rect">
              <a:avLst/>
            </a:prstGeom>
            <a:blipFill>
              <a:blip r:embed="rId3" cstate="print"/>
              <a:stretch>
                <a:fillRect/>
              </a:stretch>
            </a:blipFill>
          </p:spPr>
          <p:txBody>
            <a:bodyPr wrap="square" lIns="0" tIns="0" rIns="0" bIns="0" rtlCol="0"/>
            <a:lstStyle/>
            <a:p>
              <a:endParaRPr/>
            </a:p>
          </p:txBody>
        </p:sp>
      </p:gr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350644" y="203707"/>
            <a:ext cx="6591934" cy="696595"/>
          </a:xfrm>
          <a:prstGeom prst="rect">
            <a:avLst/>
          </a:prstGeom>
        </p:spPr>
        <p:txBody>
          <a:bodyPr vert="horz" wrap="square" lIns="0" tIns="12700" rIns="0" bIns="0" rtlCol="0">
            <a:spAutoFit/>
          </a:bodyPr>
          <a:lstStyle/>
          <a:p>
            <a:pPr marL="12700">
              <a:lnSpc>
                <a:spcPct val="100000"/>
              </a:lnSpc>
              <a:spcBef>
                <a:spcPts val="100"/>
              </a:spcBef>
            </a:pPr>
            <a:r>
              <a:rPr sz="4400" u="none" dirty="0"/>
              <a:t>Benefits to the</a:t>
            </a:r>
            <a:r>
              <a:rPr sz="4400" u="none" spc="-100" dirty="0"/>
              <a:t> </a:t>
            </a:r>
            <a:r>
              <a:rPr sz="4400" u="none" dirty="0"/>
              <a:t>organization</a:t>
            </a:r>
            <a:endParaRPr sz="4400"/>
          </a:p>
        </p:txBody>
      </p:sp>
      <p:sp>
        <p:nvSpPr>
          <p:cNvPr id="3" name="object 3"/>
          <p:cNvSpPr/>
          <p:nvPr/>
        </p:nvSpPr>
        <p:spPr>
          <a:xfrm>
            <a:off x="1363091" y="836675"/>
            <a:ext cx="6568440" cy="53340"/>
          </a:xfrm>
          <a:custGeom>
            <a:avLst/>
            <a:gdLst/>
            <a:ahLst/>
            <a:cxnLst/>
            <a:rect l="l" t="t" r="r" b="b"/>
            <a:pathLst>
              <a:path w="6568440" h="53340">
                <a:moveTo>
                  <a:pt x="6568440" y="0"/>
                </a:moveTo>
                <a:lnTo>
                  <a:pt x="0" y="0"/>
                </a:lnTo>
                <a:lnTo>
                  <a:pt x="0" y="53339"/>
                </a:lnTo>
                <a:lnTo>
                  <a:pt x="6568440" y="53339"/>
                </a:lnTo>
                <a:lnTo>
                  <a:pt x="6568440" y="0"/>
                </a:lnTo>
                <a:close/>
              </a:path>
            </a:pathLst>
          </a:custGeom>
          <a:solidFill>
            <a:srgbClr val="FFFF00"/>
          </a:solidFill>
        </p:spPr>
        <p:txBody>
          <a:bodyPr wrap="square" lIns="0" tIns="0" rIns="0" bIns="0" rtlCol="0"/>
          <a:lstStyle/>
          <a:p>
            <a:endParaRPr/>
          </a:p>
        </p:txBody>
      </p:sp>
      <p:sp>
        <p:nvSpPr>
          <p:cNvPr id="4" name="object 4"/>
          <p:cNvSpPr txBox="1"/>
          <p:nvPr/>
        </p:nvSpPr>
        <p:spPr>
          <a:xfrm>
            <a:off x="78739" y="857757"/>
            <a:ext cx="6769100" cy="4709160"/>
          </a:xfrm>
          <a:prstGeom prst="rect">
            <a:avLst/>
          </a:prstGeom>
        </p:spPr>
        <p:txBody>
          <a:bodyPr vert="horz" wrap="square" lIns="0" tIns="13335" rIns="0" bIns="0" rtlCol="0">
            <a:spAutoFit/>
          </a:bodyPr>
          <a:lstStyle/>
          <a:p>
            <a:pPr marL="355600" marR="231775" indent="-342900">
              <a:lnSpc>
                <a:spcPct val="100000"/>
              </a:lnSpc>
              <a:spcBef>
                <a:spcPts val="105"/>
              </a:spcBef>
              <a:buChar char="•"/>
              <a:tabLst>
                <a:tab pos="354965" algn="l"/>
                <a:tab pos="355600" algn="l"/>
              </a:tabLst>
            </a:pPr>
            <a:r>
              <a:rPr sz="3200" dirty="0">
                <a:solidFill>
                  <a:srgbClr val="FFFFFF"/>
                </a:solidFill>
                <a:latin typeface="Times New Roman"/>
                <a:cs typeface="Times New Roman"/>
              </a:rPr>
              <a:t>A structured means of identifying</a:t>
            </a:r>
            <a:r>
              <a:rPr sz="3200" spc="-135" dirty="0">
                <a:solidFill>
                  <a:srgbClr val="FFFFFF"/>
                </a:solidFill>
                <a:latin typeface="Times New Roman"/>
                <a:cs typeface="Times New Roman"/>
              </a:rPr>
              <a:t> </a:t>
            </a:r>
            <a:r>
              <a:rPr sz="3200" dirty="0">
                <a:solidFill>
                  <a:srgbClr val="FFFFFF"/>
                </a:solidFill>
                <a:latin typeface="Times New Roman"/>
                <a:cs typeface="Times New Roman"/>
              </a:rPr>
              <a:t>and  assessing</a:t>
            </a:r>
            <a:r>
              <a:rPr sz="3200" spc="-30" dirty="0">
                <a:solidFill>
                  <a:srgbClr val="FFFFFF"/>
                </a:solidFill>
                <a:latin typeface="Times New Roman"/>
                <a:cs typeface="Times New Roman"/>
              </a:rPr>
              <a:t> </a:t>
            </a:r>
            <a:r>
              <a:rPr sz="3200" dirty="0">
                <a:solidFill>
                  <a:srgbClr val="FFFFFF"/>
                </a:solidFill>
                <a:latin typeface="Times New Roman"/>
                <a:cs typeface="Times New Roman"/>
              </a:rPr>
              <a:t>potential</a:t>
            </a:r>
            <a:endParaRPr sz="3200">
              <a:latin typeface="Times New Roman"/>
              <a:cs typeface="Times New Roman"/>
            </a:endParaRPr>
          </a:p>
          <a:p>
            <a:pPr marL="355600" marR="371475" indent="-342900">
              <a:lnSpc>
                <a:spcPct val="100000"/>
              </a:lnSpc>
              <a:spcBef>
                <a:spcPts val="770"/>
              </a:spcBef>
              <a:buChar char="•"/>
              <a:tabLst>
                <a:tab pos="354965" algn="l"/>
                <a:tab pos="355600" algn="l"/>
              </a:tabLst>
            </a:pPr>
            <a:r>
              <a:rPr sz="3200" dirty="0">
                <a:solidFill>
                  <a:srgbClr val="FFFFFF"/>
                </a:solidFill>
                <a:latin typeface="Times New Roman"/>
                <a:cs typeface="Times New Roman"/>
              </a:rPr>
              <a:t>Up-to-date information regarding</a:t>
            </a:r>
            <a:r>
              <a:rPr sz="3200" spc="-165" dirty="0">
                <a:solidFill>
                  <a:srgbClr val="FFFFFF"/>
                </a:solidFill>
                <a:latin typeface="Times New Roman"/>
                <a:cs typeface="Times New Roman"/>
              </a:rPr>
              <a:t> </a:t>
            </a:r>
            <a:r>
              <a:rPr sz="3200" dirty="0">
                <a:solidFill>
                  <a:srgbClr val="FFFFFF"/>
                </a:solidFill>
                <a:latin typeface="Times New Roman"/>
                <a:cs typeface="Times New Roman"/>
              </a:rPr>
              <a:t>the  expectations and aspirations of  employees</a:t>
            </a:r>
            <a:endParaRPr sz="3200">
              <a:latin typeface="Times New Roman"/>
              <a:cs typeface="Times New Roman"/>
            </a:endParaRPr>
          </a:p>
          <a:p>
            <a:pPr marL="355600" marR="5080" indent="-342900">
              <a:lnSpc>
                <a:spcPct val="100000"/>
              </a:lnSpc>
              <a:spcBef>
                <a:spcPts val="770"/>
              </a:spcBef>
              <a:buChar char="•"/>
              <a:tabLst>
                <a:tab pos="354965" algn="l"/>
                <a:tab pos="355600" algn="l"/>
              </a:tabLst>
            </a:pPr>
            <a:r>
              <a:rPr sz="3200" dirty="0">
                <a:solidFill>
                  <a:srgbClr val="FFFFFF"/>
                </a:solidFill>
                <a:latin typeface="Times New Roman"/>
                <a:cs typeface="Times New Roman"/>
              </a:rPr>
              <a:t>Information on which to base</a:t>
            </a:r>
            <a:r>
              <a:rPr sz="3200" spc="-125" dirty="0">
                <a:solidFill>
                  <a:srgbClr val="FFFFFF"/>
                </a:solidFill>
                <a:latin typeface="Times New Roman"/>
                <a:cs typeface="Times New Roman"/>
              </a:rPr>
              <a:t> </a:t>
            </a:r>
            <a:r>
              <a:rPr sz="3200" dirty="0">
                <a:solidFill>
                  <a:srgbClr val="FFFFFF"/>
                </a:solidFill>
                <a:latin typeface="Times New Roman"/>
                <a:cs typeface="Times New Roman"/>
              </a:rPr>
              <a:t>decisions  about promotions and</a:t>
            </a:r>
            <a:r>
              <a:rPr sz="3200" spc="-110" dirty="0">
                <a:solidFill>
                  <a:srgbClr val="FFFFFF"/>
                </a:solidFill>
                <a:latin typeface="Times New Roman"/>
                <a:cs typeface="Times New Roman"/>
              </a:rPr>
              <a:t> </a:t>
            </a:r>
            <a:r>
              <a:rPr sz="3200" dirty="0">
                <a:solidFill>
                  <a:srgbClr val="FFFFFF"/>
                </a:solidFill>
                <a:latin typeface="Times New Roman"/>
                <a:cs typeface="Times New Roman"/>
              </a:rPr>
              <a:t>motivation</a:t>
            </a:r>
            <a:endParaRPr sz="3200">
              <a:latin typeface="Times New Roman"/>
              <a:cs typeface="Times New Roman"/>
            </a:endParaRPr>
          </a:p>
          <a:p>
            <a:pPr marL="355600" marR="444500" indent="-342900">
              <a:lnSpc>
                <a:spcPct val="100000"/>
              </a:lnSpc>
              <a:spcBef>
                <a:spcPts val="765"/>
              </a:spcBef>
              <a:buChar char="•"/>
              <a:tabLst>
                <a:tab pos="354965" algn="l"/>
                <a:tab pos="355600" algn="l"/>
              </a:tabLst>
            </a:pPr>
            <a:r>
              <a:rPr sz="3200" dirty="0">
                <a:solidFill>
                  <a:srgbClr val="FFFFFF"/>
                </a:solidFill>
                <a:latin typeface="Times New Roman"/>
                <a:cs typeface="Times New Roman"/>
              </a:rPr>
              <a:t>An opportunity to review</a:t>
            </a:r>
            <a:r>
              <a:rPr sz="3200" spc="-120" dirty="0">
                <a:solidFill>
                  <a:srgbClr val="FFFFFF"/>
                </a:solidFill>
                <a:latin typeface="Times New Roman"/>
                <a:cs typeface="Times New Roman"/>
              </a:rPr>
              <a:t> </a:t>
            </a:r>
            <a:r>
              <a:rPr sz="3200" dirty="0">
                <a:solidFill>
                  <a:srgbClr val="FFFFFF"/>
                </a:solidFill>
                <a:latin typeface="Times New Roman"/>
                <a:cs typeface="Times New Roman"/>
              </a:rPr>
              <a:t>succession  planning</a:t>
            </a:r>
            <a:endParaRPr sz="3200">
              <a:latin typeface="Times New Roman"/>
              <a:cs typeface="Times New Roman"/>
            </a:endParaRPr>
          </a:p>
        </p:txBody>
      </p:sp>
      <p:sp>
        <p:nvSpPr>
          <p:cNvPr id="5" name="object 5"/>
          <p:cNvSpPr/>
          <p:nvPr/>
        </p:nvSpPr>
        <p:spPr>
          <a:xfrm>
            <a:off x="7543800" y="1066799"/>
            <a:ext cx="1600199" cy="5791197"/>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8739" y="20828"/>
            <a:ext cx="6627495" cy="5061585"/>
          </a:xfrm>
          <a:prstGeom prst="rect">
            <a:avLst/>
          </a:prstGeom>
        </p:spPr>
        <p:txBody>
          <a:bodyPr vert="horz" wrap="square" lIns="0" tIns="12065" rIns="0" bIns="0" rtlCol="0">
            <a:spAutoFit/>
          </a:bodyPr>
          <a:lstStyle/>
          <a:p>
            <a:pPr marL="355600" marR="624840" indent="-342900">
              <a:lnSpc>
                <a:spcPct val="100000"/>
              </a:lnSpc>
              <a:spcBef>
                <a:spcPts val="95"/>
              </a:spcBef>
              <a:buChar char="•"/>
              <a:tabLst>
                <a:tab pos="354965" algn="l"/>
                <a:tab pos="355600" algn="l"/>
              </a:tabLst>
            </a:pPr>
            <a:r>
              <a:rPr sz="2800" dirty="0">
                <a:solidFill>
                  <a:srgbClr val="FFFFFF"/>
                </a:solidFill>
                <a:latin typeface="Times New Roman"/>
                <a:cs typeface="Times New Roman"/>
              </a:rPr>
              <a:t>Provide </a:t>
            </a:r>
            <a:r>
              <a:rPr sz="2800" spc="-5" dirty="0">
                <a:solidFill>
                  <a:srgbClr val="FFFFFF"/>
                </a:solidFill>
                <a:latin typeface="Times New Roman"/>
                <a:cs typeface="Times New Roman"/>
              </a:rPr>
              <a:t>information to assist in </a:t>
            </a:r>
            <a:r>
              <a:rPr sz="2800" dirty="0">
                <a:solidFill>
                  <a:srgbClr val="FFFFFF"/>
                </a:solidFill>
                <a:latin typeface="Times New Roman"/>
                <a:cs typeface="Times New Roman"/>
              </a:rPr>
              <a:t>the </a:t>
            </a:r>
            <a:r>
              <a:rPr sz="2800" spc="-5" dirty="0">
                <a:solidFill>
                  <a:srgbClr val="FFFFFF"/>
                </a:solidFill>
                <a:latin typeface="Times New Roman"/>
                <a:cs typeface="Times New Roman"/>
              </a:rPr>
              <a:t>HR  decisions </a:t>
            </a:r>
            <a:r>
              <a:rPr sz="2800" dirty="0">
                <a:solidFill>
                  <a:srgbClr val="FFFFFF"/>
                </a:solidFill>
                <a:latin typeface="Times New Roman"/>
                <a:cs typeface="Times New Roman"/>
              </a:rPr>
              <a:t>like </a:t>
            </a:r>
            <a:r>
              <a:rPr sz="2800" spc="-5" dirty="0">
                <a:solidFill>
                  <a:srgbClr val="FFFFFF"/>
                </a:solidFill>
                <a:latin typeface="Times New Roman"/>
                <a:cs typeface="Times New Roman"/>
              </a:rPr>
              <a:t>promotions, transfers</a:t>
            </a:r>
            <a:r>
              <a:rPr sz="2800" spc="-35" dirty="0">
                <a:solidFill>
                  <a:srgbClr val="FFFFFF"/>
                </a:solidFill>
                <a:latin typeface="Times New Roman"/>
                <a:cs typeface="Times New Roman"/>
              </a:rPr>
              <a:t> </a:t>
            </a:r>
            <a:r>
              <a:rPr sz="2800" spc="-5" dirty="0">
                <a:solidFill>
                  <a:srgbClr val="FFFFFF"/>
                </a:solidFill>
                <a:latin typeface="Times New Roman"/>
                <a:cs typeface="Times New Roman"/>
              </a:rPr>
              <a:t>etc.</a:t>
            </a:r>
            <a:endParaRPr sz="2800">
              <a:latin typeface="Times New Roman"/>
              <a:cs typeface="Times New Roman"/>
            </a:endParaRPr>
          </a:p>
          <a:p>
            <a:pPr marL="355600" marR="794385" indent="-342900">
              <a:lnSpc>
                <a:spcPct val="100000"/>
              </a:lnSpc>
              <a:spcBef>
                <a:spcPts val="675"/>
              </a:spcBef>
              <a:buChar char="•"/>
              <a:tabLst>
                <a:tab pos="354965" algn="l"/>
                <a:tab pos="355600" algn="l"/>
              </a:tabLst>
            </a:pPr>
            <a:r>
              <a:rPr sz="2800" dirty="0">
                <a:solidFill>
                  <a:srgbClr val="FFFFFF"/>
                </a:solidFill>
                <a:latin typeface="Times New Roman"/>
                <a:cs typeface="Times New Roman"/>
              </a:rPr>
              <a:t>Provide </a:t>
            </a:r>
            <a:r>
              <a:rPr sz="2800" spc="-5" dirty="0">
                <a:solidFill>
                  <a:srgbClr val="FFFFFF"/>
                </a:solidFill>
                <a:latin typeface="Times New Roman"/>
                <a:cs typeface="Times New Roman"/>
              </a:rPr>
              <a:t>clarity </a:t>
            </a:r>
            <a:r>
              <a:rPr sz="2800" dirty="0">
                <a:solidFill>
                  <a:srgbClr val="FFFFFF"/>
                </a:solidFill>
                <a:latin typeface="Times New Roman"/>
                <a:cs typeface="Times New Roman"/>
              </a:rPr>
              <a:t>of the </a:t>
            </a:r>
            <a:r>
              <a:rPr sz="2800" spc="-5" dirty="0">
                <a:solidFill>
                  <a:srgbClr val="FFFFFF"/>
                </a:solidFill>
                <a:latin typeface="Times New Roman"/>
                <a:cs typeface="Times New Roman"/>
              </a:rPr>
              <a:t>expectations</a:t>
            </a:r>
            <a:r>
              <a:rPr sz="2800" spc="-110" dirty="0">
                <a:solidFill>
                  <a:srgbClr val="FFFFFF"/>
                </a:solidFill>
                <a:latin typeface="Times New Roman"/>
                <a:cs typeface="Times New Roman"/>
              </a:rPr>
              <a:t> </a:t>
            </a:r>
            <a:r>
              <a:rPr sz="2800" spc="-5" dirty="0">
                <a:solidFill>
                  <a:srgbClr val="FFFFFF"/>
                </a:solidFill>
                <a:latin typeface="Times New Roman"/>
                <a:cs typeface="Times New Roman"/>
              </a:rPr>
              <a:t>and  responsibilities of </a:t>
            </a:r>
            <a:r>
              <a:rPr sz="2800" dirty="0">
                <a:solidFill>
                  <a:srgbClr val="FFFFFF"/>
                </a:solidFill>
                <a:latin typeface="Times New Roman"/>
                <a:cs typeface="Times New Roman"/>
              </a:rPr>
              <a:t>the </a:t>
            </a:r>
            <a:r>
              <a:rPr sz="2800" spc="-5" dirty="0">
                <a:solidFill>
                  <a:srgbClr val="FFFFFF"/>
                </a:solidFill>
                <a:latin typeface="Times New Roman"/>
                <a:cs typeface="Times New Roman"/>
              </a:rPr>
              <a:t>functions to be  performed by the</a:t>
            </a:r>
            <a:r>
              <a:rPr sz="2800" spc="-10" dirty="0">
                <a:solidFill>
                  <a:srgbClr val="FFFFFF"/>
                </a:solidFill>
                <a:latin typeface="Times New Roman"/>
                <a:cs typeface="Times New Roman"/>
              </a:rPr>
              <a:t> </a:t>
            </a:r>
            <a:r>
              <a:rPr sz="2800" spc="-5" dirty="0">
                <a:solidFill>
                  <a:srgbClr val="FFFFFF"/>
                </a:solidFill>
                <a:latin typeface="Times New Roman"/>
                <a:cs typeface="Times New Roman"/>
              </a:rPr>
              <a:t>employees.</a:t>
            </a:r>
            <a:endParaRPr sz="2800">
              <a:latin typeface="Times New Roman"/>
              <a:cs typeface="Times New Roman"/>
            </a:endParaRPr>
          </a:p>
          <a:p>
            <a:pPr marL="355600" marR="800735" indent="-342900">
              <a:lnSpc>
                <a:spcPct val="100000"/>
              </a:lnSpc>
              <a:spcBef>
                <a:spcPts val="675"/>
              </a:spcBef>
              <a:buChar char="•"/>
              <a:tabLst>
                <a:tab pos="354965" algn="l"/>
                <a:tab pos="355600" algn="l"/>
              </a:tabLst>
            </a:pPr>
            <a:r>
              <a:rPr sz="2800" spc="-5" dirty="0">
                <a:solidFill>
                  <a:srgbClr val="FFFFFF"/>
                </a:solidFill>
                <a:latin typeface="Times New Roman"/>
                <a:cs typeface="Times New Roman"/>
              </a:rPr>
              <a:t>To </a:t>
            </a:r>
            <a:r>
              <a:rPr sz="2800" dirty="0">
                <a:solidFill>
                  <a:srgbClr val="FFFFFF"/>
                </a:solidFill>
                <a:latin typeface="Times New Roman"/>
                <a:cs typeface="Times New Roman"/>
              </a:rPr>
              <a:t>judge </a:t>
            </a:r>
            <a:r>
              <a:rPr sz="2800" spc="-5" dirty="0">
                <a:solidFill>
                  <a:srgbClr val="FFFFFF"/>
                </a:solidFill>
                <a:latin typeface="Times New Roman"/>
                <a:cs typeface="Times New Roman"/>
              </a:rPr>
              <a:t>the effectiveness of the</a:t>
            </a:r>
            <a:r>
              <a:rPr sz="2800" spc="-55" dirty="0">
                <a:solidFill>
                  <a:srgbClr val="FFFFFF"/>
                </a:solidFill>
                <a:latin typeface="Times New Roman"/>
                <a:cs typeface="Times New Roman"/>
              </a:rPr>
              <a:t> </a:t>
            </a:r>
            <a:r>
              <a:rPr sz="2800" dirty="0">
                <a:solidFill>
                  <a:srgbClr val="FFFFFF"/>
                </a:solidFill>
                <a:latin typeface="Times New Roman"/>
                <a:cs typeface="Times New Roman"/>
              </a:rPr>
              <a:t>other  </a:t>
            </a:r>
            <a:r>
              <a:rPr sz="2800" spc="-5" dirty="0">
                <a:solidFill>
                  <a:srgbClr val="FFFFFF"/>
                </a:solidFill>
                <a:latin typeface="Times New Roman"/>
                <a:cs typeface="Times New Roman"/>
              </a:rPr>
              <a:t>human resource</a:t>
            </a:r>
            <a:r>
              <a:rPr sz="2800" spc="-15" dirty="0">
                <a:solidFill>
                  <a:srgbClr val="FFFFFF"/>
                </a:solidFill>
                <a:latin typeface="Times New Roman"/>
                <a:cs typeface="Times New Roman"/>
              </a:rPr>
              <a:t> </a:t>
            </a:r>
            <a:r>
              <a:rPr sz="2800" spc="-5" dirty="0">
                <a:solidFill>
                  <a:srgbClr val="FFFFFF"/>
                </a:solidFill>
                <a:latin typeface="Times New Roman"/>
                <a:cs typeface="Times New Roman"/>
              </a:rPr>
              <a:t>functions.</a:t>
            </a:r>
            <a:endParaRPr sz="2800">
              <a:latin typeface="Times New Roman"/>
              <a:cs typeface="Times New Roman"/>
            </a:endParaRPr>
          </a:p>
          <a:p>
            <a:pPr marL="355600" indent="-342900">
              <a:lnSpc>
                <a:spcPct val="100000"/>
              </a:lnSpc>
              <a:spcBef>
                <a:spcPts val="670"/>
              </a:spcBef>
              <a:buChar char="•"/>
              <a:tabLst>
                <a:tab pos="354965" algn="l"/>
                <a:tab pos="355600" algn="l"/>
              </a:tabLst>
            </a:pPr>
            <a:r>
              <a:rPr sz="2800" spc="-5" dirty="0">
                <a:solidFill>
                  <a:srgbClr val="FFFFFF"/>
                </a:solidFill>
                <a:latin typeface="Times New Roman"/>
                <a:cs typeface="Times New Roman"/>
              </a:rPr>
              <a:t>To reduce the grievances of the</a:t>
            </a:r>
            <a:r>
              <a:rPr sz="2800" spc="-30" dirty="0">
                <a:solidFill>
                  <a:srgbClr val="FFFFFF"/>
                </a:solidFill>
                <a:latin typeface="Times New Roman"/>
                <a:cs typeface="Times New Roman"/>
              </a:rPr>
              <a:t> </a:t>
            </a:r>
            <a:r>
              <a:rPr sz="2800" spc="-5" dirty="0">
                <a:solidFill>
                  <a:srgbClr val="FFFFFF"/>
                </a:solidFill>
                <a:latin typeface="Times New Roman"/>
                <a:cs typeface="Times New Roman"/>
              </a:rPr>
              <a:t>employees.</a:t>
            </a:r>
            <a:endParaRPr sz="2800">
              <a:latin typeface="Times New Roman"/>
              <a:cs typeface="Times New Roman"/>
            </a:endParaRPr>
          </a:p>
          <a:p>
            <a:pPr marL="355600" marR="5080" indent="-342900">
              <a:lnSpc>
                <a:spcPct val="100000"/>
              </a:lnSpc>
              <a:spcBef>
                <a:spcPts val="675"/>
              </a:spcBef>
              <a:buChar char="•"/>
              <a:tabLst>
                <a:tab pos="354965" algn="l"/>
                <a:tab pos="355600" algn="l"/>
              </a:tabLst>
            </a:pPr>
            <a:r>
              <a:rPr sz="2800" spc="-5" dirty="0">
                <a:solidFill>
                  <a:srgbClr val="FFFFFF"/>
                </a:solidFill>
                <a:latin typeface="Times New Roman"/>
                <a:cs typeface="Times New Roman"/>
              </a:rPr>
              <a:t>Helps to </a:t>
            </a:r>
            <a:r>
              <a:rPr sz="2800" dirty="0">
                <a:solidFill>
                  <a:srgbClr val="FFFFFF"/>
                </a:solidFill>
                <a:latin typeface="Times New Roman"/>
                <a:cs typeface="Times New Roman"/>
              </a:rPr>
              <a:t>strengthen </a:t>
            </a:r>
            <a:r>
              <a:rPr sz="2800" spc="-5" dirty="0">
                <a:solidFill>
                  <a:srgbClr val="FFFFFF"/>
                </a:solidFill>
                <a:latin typeface="Times New Roman"/>
                <a:cs typeface="Times New Roman"/>
              </a:rPr>
              <a:t>the relationship and  communication between </a:t>
            </a:r>
            <a:r>
              <a:rPr sz="2800" dirty="0">
                <a:solidFill>
                  <a:srgbClr val="FFFFFF"/>
                </a:solidFill>
                <a:latin typeface="Times New Roman"/>
                <a:cs typeface="Times New Roman"/>
              </a:rPr>
              <a:t>superior </a:t>
            </a:r>
            <a:r>
              <a:rPr sz="2800" spc="-5" dirty="0">
                <a:solidFill>
                  <a:srgbClr val="FFFFFF"/>
                </a:solidFill>
                <a:latin typeface="Times New Roman"/>
                <a:cs typeface="Times New Roman"/>
              </a:rPr>
              <a:t>–  subordinates and </a:t>
            </a:r>
            <a:r>
              <a:rPr sz="2800" spc="-10" dirty="0">
                <a:solidFill>
                  <a:srgbClr val="FFFFFF"/>
                </a:solidFill>
                <a:latin typeface="Times New Roman"/>
                <a:cs typeface="Times New Roman"/>
              </a:rPr>
              <a:t>management </a:t>
            </a:r>
            <a:r>
              <a:rPr sz="2800" spc="-5" dirty="0">
                <a:solidFill>
                  <a:srgbClr val="FFFFFF"/>
                </a:solidFill>
                <a:latin typeface="Times New Roman"/>
                <a:cs typeface="Times New Roman"/>
              </a:rPr>
              <a:t>–</a:t>
            </a:r>
            <a:r>
              <a:rPr sz="2800" spc="10" dirty="0">
                <a:solidFill>
                  <a:srgbClr val="FFFFFF"/>
                </a:solidFill>
                <a:latin typeface="Times New Roman"/>
                <a:cs typeface="Times New Roman"/>
              </a:rPr>
              <a:t> </a:t>
            </a:r>
            <a:r>
              <a:rPr sz="2800" spc="-5" dirty="0">
                <a:solidFill>
                  <a:srgbClr val="FFFFFF"/>
                </a:solidFill>
                <a:latin typeface="Times New Roman"/>
                <a:cs typeface="Times New Roman"/>
              </a:rPr>
              <a:t>employees.</a:t>
            </a:r>
            <a:endParaRPr sz="2800">
              <a:latin typeface="Times New Roman"/>
              <a:cs typeface="Times New Roman"/>
            </a:endParaRPr>
          </a:p>
        </p:txBody>
      </p:sp>
      <p:sp>
        <p:nvSpPr>
          <p:cNvPr id="3" name="object 3"/>
          <p:cNvSpPr/>
          <p:nvPr/>
        </p:nvSpPr>
        <p:spPr>
          <a:xfrm>
            <a:off x="6858000" y="0"/>
            <a:ext cx="2285999" cy="6857998"/>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64540" y="2000834"/>
            <a:ext cx="7466965" cy="3245485"/>
          </a:xfrm>
          <a:prstGeom prst="rect">
            <a:avLst/>
          </a:prstGeom>
        </p:spPr>
        <p:txBody>
          <a:bodyPr vert="horz" wrap="square" lIns="0" tIns="13335" rIns="0" bIns="0" rtlCol="0">
            <a:spAutoFit/>
          </a:bodyPr>
          <a:lstStyle/>
          <a:p>
            <a:pPr marL="355600" marR="5080" indent="-343535">
              <a:lnSpc>
                <a:spcPct val="100000"/>
              </a:lnSpc>
              <a:spcBef>
                <a:spcPts val="105"/>
              </a:spcBef>
              <a:buChar char="•"/>
              <a:tabLst>
                <a:tab pos="355600" algn="l"/>
                <a:tab pos="356235" algn="l"/>
              </a:tabLst>
            </a:pPr>
            <a:r>
              <a:rPr sz="3200" dirty="0">
                <a:solidFill>
                  <a:srgbClr val="FFFFFF"/>
                </a:solidFill>
                <a:latin typeface="Times New Roman"/>
                <a:cs typeface="Times New Roman"/>
              </a:rPr>
              <a:t>Information about training needs which</a:t>
            </a:r>
            <a:r>
              <a:rPr sz="3200" spc="-135" dirty="0">
                <a:solidFill>
                  <a:srgbClr val="FFFFFF"/>
                </a:solidFill>
                <a:latin typeface="Times New Roman"/>
                <a:cs typeface="Times New Roman"/>
              </a:rPr>
              <a:t> </a:t>
            </a:r>
            <a:r>
              <a:rPr sz="3200" dirty="0">
                <a:solidFill>
                  <a:srgbClr val="FFFFFF"/>
                </a:solidFill>
                <a:latin typeface="Times New Roman"/>
                <a:cs typeface="Times New Roman"/>
              </a:rPr>
              <a:t>can  act as a basis for developing training</a:t>
            </a:r>
            <a:r>
              <a:rPr sz="3200" spc="-120" dirty="0">
                <a:solidFill>
                  <a:srgbClr val="FFFFFF"/>
                </a:solidFill>
                <a:latin typeface="Times New Roman"/>
                <a:cs typeface="Times New Roman"/>
              </a:rPr>
              <a:t> </a:t>
            </a:r>
            <a:r>
              <a:rPr sz="3200" dirty="0">
                <a:solidFill>
                  <a:srgbClr val="FFFFFF"/>
                </a:solidFill>
                <a:latin typeface="Times New Roman"/>
                <a:cs typeface="Times New Roman"/>
              </a:rPr>
              <a:t>plans</a:t>
            </a:r>
            <a:endParaRPr sz="3200">
              <a:latin typeface="Times New Roman"/>
              <a:cs typeface="Times New Roman"/>
            </a:endParaRPr>
          </a:p>
          <a:p>
            <a:pPr marL="355600" marR="881380" indent="-343535">
              <a:lnSpc>
                <a:spcPct val="100000"/>
              </a:lnSpc>
              <a:spcBef>
                <a:spcPts val="770"/>
              </a:spcBef>
              <a:buChar char="•"/>
              <a:tabLst>
                <a:tab pos="355600" algn="l"/>
                <a:tab pos="356235" algn="l"/>
              </a:tabLst>
            </a:pPr>
            <a:r>
              <a:rPr sz="3200" dirty="0">
                <a:solidFill>
                  <a:srgbClr val="FFFFFF"/>
                </a:solidFill>
                <a:latin typeface="Times New Roman"/>
                <a:cs typeface="Times New Roman"/>
              </a:rPr>
              <a:t>Updating of employee records (  achievements, new competencies,</a:t>
            </a:r>
            <a:r>
              <a:rPr sz="3200" spc="-95" dirty="0">
                <a:solidFill>
                  <a:srgbClr val="FFFFFF"/>
                </a:solidFill>
                <a:latin typeface="Times New Roman"/>
                <a:cs typeface="Times New Roman"/>
              </a:rPr>
              <a:t> </a:t>
            </a:r>
            <a:r>
              <a:rPr sz="3200" dirty="0">
                <a:solidFill>
                  <a:srgbClr val="FFFFFF"/>
                </a:solidFill>
                <a:latin typeface="Times New Roman"/>
                <a:cs typeface="Times New Roman"/>
              </a:rPr>
              <a:t>etc)</a:t>
            </a:r>
            <a:endParaRPr sz="3200">
              <a:latin typeface="Times New Roman"/>
              <a:cs typeface="Times New Roman"/>
            </a:endParaRPr>
          </a:p>
          <a:p>
            <a:pPr marL="355600" indent="-343535">
              <a:lnSpc>
                <a:spcPct val="100000"/>
              </a:lnSpc>
              <a:spcBef>
                <a:spcPts val="770"/>
              </a:spcBef>
              <a:buChar char="•"/>
              <a:tabLst>
                <a:tab pos="355600" algn="l"/>
                <a:tab pos="356235" algn="l"/>
              </a:tabLst>
            </a:pPr>
            <a:r>
              <a:rPr sz="3200" dirty="0">
                <a:solidFill>
                  <a:srgbClr val="FFFFFF"/>
                </a:solidFill>
                <a:latin typeface="Times New Roman"/>
                <a:cs typeface="Times New Roman"/>
              </a:rPr>
              <a:t>Career</a:t>
            </a:r>
            <a:r>
              <a:rPr sz="3200" spc="-30" dirty="0">
                <a:solidFill>
                  <a:srgbClr val="FFFFFF"/>
                </a:solidFill>
                <a:latin typeface="Times New Roman"/>
                <a:cs typeface="Times New Roman"/>
              </a:rPr>
              <a:t> </a:t>
            </a:r>
            <a:r>
              <a:rPr sz="3200" dirty="0">
                <a:solidFill>
                  <a:srgbClr val="FFFFFF"/>
                </a:solidFill>
                <a:latin typeface="Times New Roman"/>
                <a:cs typeface="Times New Roman"/>
              </a:rPr>
              <a:t>counseling</a:t>
            </a:r>
            <a:endParaRPr sz="3200">
              <a:latin typeface="Times New Roman"/>
              <a:cs typeface="Times New Roman"/>
            </a:endParaRPr>
          </a:p>
          <a:p>
            <a:pPr marL="355600" indent="-343535">
              <a:lnSpc>
                <a:spcPct val="100000"/>
              </a:lnSpc>
              <a:spcBef>
                <a:spcPts val="765"/>
              </a:spcBef>
              <a:buChar char="•"/>
              <a:tabLst>
                <a:tab pos="355600" algn="l"/>
                <a:tab pos="356235" algn="l"/>
              </a:tabLst>
            </a:pPr>
            <a:r>
              <a:rPr sz="3200" dirty="0">
                <a:solidFill>
                  <a:srgbClr val="FFFFFF"/>
                </a:solidFill>
                <a:latin typeface="Times New Roman"/>
                <a:cs typeface="Times New Roman"/>
              </a:rPr>
              <a:t>Communication of</a:t>
            </a:r>
            <a:r>
              <a:rPr sz="3200" spc="-65" dirty="0">
                <a:solidFill>
                  <a:srgbClr val="FFFFFF"/>
                </a:solidFill>
                <a:latin typeface="Times New Roman"/>
                <a:cs typeface="Times New Roman"/>
              </a:rPr>
              <a:t> </a:t>
            </a:r>
            <a:r>
              <a:rPr sz="3200" dirty="0">
                <a:solidFill>
                  <a:srgbClr val="FFFFFF"/>
                </a:solidFill>
                <a:latin typeface="Times New Roman"/>
                <a:cs typeface="Times New Roman"/>
              </a:rPr>
              <a:t>information</a:t>
            </a:r>
            <a:endParaRPr sz="3200">
              <a:latin typeface="Times New Roman"/>
              <a:cs typeface="Times New Roman"/>
            </a:endParaRPr>
          </a:p>
        </p:txBody>
      </p:sp>
      <p:sp>
        <p:nvSpPr>
          <p:cNvPr id="3" name="object 3"/>
          <p:cNvSpPr/>
          <p:nvPr/>
        </p:nvSpPr>
        <p:spPr>
          <a:xfrm>
            <a:off x="5975603" y="0"/>
            <a:ext cx="3168395" cy="1905000"/>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8739" y="666953"/>
            <a:ext cx="8194675" cy="5652770"/>
          </a:xfrm>
          <a:prstGeom prst="rect">
            <a:avLst/>
          </a:prstGeom>
        </p:spPr>
        <p:txBody>
          <a:bodyPr vert="horz" wrap="square" lIns="0" tIns="13335" rIns="0" bIns="0" rtlCol="0">
            <a:spAutoFit/>
          </a:bodyPr>
          <a:lstStyle/>
          <a:p>
            <a:pPr marL="804545" marR="5080" indent="391160">
              <a:lnSpc>
                <a:spcPct val="100000"/>
              </a:lnSpc>
              <a:spcBef>
                <a:spcPts val="105"/>
              </a:spcBef>
            </a:pPr>
            <a:r>
              <a:rPr sz="3200" b="1" u="heavy" dirty="0">
                <a:solidFill>
                  <a:srgbClr val="FFFF00"/>
                </a:solidFill>
                <a:uFill>
                  <a:solidFill>
                    <a:srgbClr val="FFFF00"/>
                  </a:solidFill>
                </a:uFill>
                <a:latin typeface="Times New Roman"/>
                <a:cs typeface="Times New Roman"/>
              </a:rPr>
              <a:t>PERFORMANCE APPRAISAL FOR </a:t>
            </a:r>
            <a:r>
              <a:rPr sz="3200" b="1" dirty="0">
                <a:solidFill>
                  <a:srgbClr val="FFFF00"/>
                </a:solidFill>
                <a:latin typeface="Times New Roman"/>
                <a:cs typeface="Times New Roman"/>
              </a:rPr>
              <a:t> </a:t>
            </a:r>
            <a:r>
              <a:rPr sz="3200" b="1" u="heavy" dirty="0">
                <a:solidFill>
                  <a:srgbClr val="FFFF00"/>
                </a:solidFill>
                <a:uFill>
                  <a:solidFill>
                    <a:srgbClr val="FFFF00"/>
                  </a:solidFill>
                </a:uFill>
                <a:latin typeface="Times New Roman"/>
                <a:cs typeface="Times New Roman"/>
              </a:rPr>
              <a:t>EMPLOYEES AT DIFFERENT</a:t>
            </a:r>
            <a:r>
              <a:rPr sz="3200" b="1" u="heavy" spc="-75" dirty="0">
                <a:solidFill>
                  <a:srgbClr val="FFFF00"/>
                </a:solidFill>
                <a:uFill>
                  <a:solidFill>
                    <a:srgbClr val="FFFF00"/>
                  </a:solidFill>
                </a:uFill>
                <a:latin typeface="Times New Roman"/>
                <a:cs typeface="Times New Roman"/>
              </a:rPr>
              <a:t> </a:t>
            </a:r>
            <a:r>
              <a:rPr sz="3200" b="1" u="heavy" dirty="0">
                <a:solidFill>
                  <a:srgbClr val="FFFF00"/>
                </a:solidFill>
                <a:uFill>
                  <a:solidFill>
                    <a:srgbClr val="FFFF00"/>
                  </a:solidFill>
                </a:uFill>
                <a:latin typeface="Times New Roman"/>
                <a:cs typeface="Times New Roman"/>
              </a:rPr>
              <a:t>LEVELS</a:t>
            </a:r>
            <a:endParaRPr sz="3200">
              <a:latin typeface="Times New Roman"/>
              <a:cs typeface="Times New Roman"/>
            </a:endParaRPr>
          </a:p>
          <a:p>
            <a:pPr marL="355600" indent="-342900">
              <a:lnSpc>
                <a:spcPct val="100000"/>
              </a:lnSpc>
              <a:spcBef>
                <a:spcPts val="2825"/>
              </a:spcBef>
              <a:buFont typeface="Times New Roman"/>
              <a:buChar char="•"/>
              <a:tabLst>
                <a:tab pos="354965" algn="l"/>
                <a:tab pos="355600" algn="l"/>
              </a:tabLst>
            </a:pPr>
            <a:r>
              <a:rPr sz="3200" b="1" i="1" dirty="0">
                <a:solidFill>
                  <a:srgbClr val="FFFFFF"/>
                </a:solidFill>
                <a:latin typeface="Times New Roman"/>
                <a:cs typeface="Times New Roman"/>
              </a:rPr>
              <a:t>For top level</a:t>
            </a:r>
            <a:r>
              <a:rPr sz="3200" b="1" i="1" spc="-45" dirty="0">
                <a:solidFill>
                  <a:srgbClr val="FFFFFF"/>
                </a:solidFill>
                <a:latin typeface="Times New Roman"/>
                <a:cs typeface="Times New Roman"/>
              </a:rPr>
              <a:t> </a:t>
            </a:r>
            <a:r>
              <a:rPr sz="3200" b="1" i="1" dirty="0">
                <a:solidFill>
                  <a:srgbClr val="FFFFFF"/>
                </a:solidFill>
                <a:latin typeface="Times New Roman"/>
                <a:cs typeface="Times New Roman"/>
              </a:rPr>
              <a:t>management</a:t>
            </a:r>
            <a:endParaRPr sz="3200">
              <a:latin typeface="Times New Roman"/>
              <a:cs typeface="Times New Roman"/>
            </a:endParaRPr>
          </a:p>
          <a:p>
            <a:pPr marL="355600" marR="1848485" indent="-342900">
              <a:lnSpc>
                <a:spcPct val="100000"/>
              </a:lnSpc>
              <a:spcBef>
                <a:spcPts val="765"/>
              </a:spcBef>
              <a:buChar char="•"/>
              <a:tabLst>
                <a:tab pos="354965" algn="l"/>
                <a:tab pos="355600" algn="l"/>
              </a:tabLst>
            </a:pPr>
            <a:r>
              <a:rPr sz="3200" dirty="0">
                <a:solidFill>
                  <a:srgbClr val="FFFFFF"/>
                </a:solidFill>
                <a:latin typeface="Times New Roman"/>
                <a:cs typeface="Times New Roman"/>
              </a:rPr>
              <a:t>Degree of organizational growth</a:t>
            </a:r>
            <a:r>
              <a:rPr sz="3200" spc="-125" dirty="0">
                <a:solidFill>
                  <a:srgbClr val="FFFFFF"/>
                </a:solidFill>
                <a:latin typeface="Times New Roman"/>
                <a:cs typeface="Times New Roman"/>
              </a:rPr>
              <a:t> </a:t>
            </a:r>
            <a:r>
              <a:rPr sz="3200" dirty="0">
                <a:solidFill>
                  <a:srgbClr val="FFFFFF"/>
                </a:solidFill>
                <a:latin typeface="Times New Roman"/>
                <a:cs typeface="Times New Roman"/>
              </a:rPr>
              <a:t>and  expansion</a:t>
            </a:r>
            <a:endParaRPr sz="3200">
              <a:latin typeface="Times New Roman"/>
              <a:cs typeface="Times New Roman"/>
            </a:endParaRPr>
          </a:p>
          <a:p>
            <a:pPr marL="355600" marR="1303020" indent="-342900">
              <a:lnSpc>
                <a:spcPct val="100000"/>
              </a:lnSpc>
              <a:spcBef>
                <a:spcPts val="770"/>
              </a:spcBef>
              <a:buChar char="•"/>
              <a:tabLst>
                <a:tab pos="354965" algn="l"/>
                <a:tab pos="355600" algn="l"/>
              </a:tabLst>
            </a:pPr>
            <a:r>
              <a:rPr sz="3200" dirty="0">
                <a:solidFill>
                  <a:srgbClr val="FFFFFF"/>
                </a:solidFill>
                <a:latin typeface="Times New Roman"/>
                <a:cs typeface="Times New Roman"/>
              </a:rPr>
              <a:t>Extent of achievement of</a:t>
            </a:r>
            <a:r>
              <a:rPr sz="3200" spc="-80" dirty="0">
                <a:solidFill>
                  <a:srgbClr val="FFFFFF"/>
                </a:solidFill>
                <a:latin typeface="Times New Roman"/>
                <a:cs typeface="Times New Roman"/>
              </a:rPr>
              <a:t> </a:t>
            </a:r>
            <a:r>
              <a:rPr sz="3200" dirty="0">
                <a:solidFill>
                  <a:srgbClr val="FFFFFF"/>
                </a:solidFill>
                <a:latin typeface="Times New Roman"/>
                <a:cs typeface="Times New Roman"/>
              </a:rPr>
              <a:t>organizational  </a:t>
            </a:r>
            <a:r>
              <a:rPr sz="3200" spc="5" dirty="0">
                <a:solidFill>
                  <a:srgbClr val="FFFFFF"/>
                </a:solidFill>
                <a:latin typeface="Times New Roman"/>
                <a:cs typeface="Times New Roman"/>
              </a:rPr>
              <a:t>goal</a:t>
            </a:r>
            <a:endParaRPr sz="3200">
              <a:latin typeface="Times New Roman"/>
              <a:cs typeface="Times New Roman"/>
            </a:endParaRPr>
          </a:p>
          <a:p>
            <a:pPr marL="355600" indent="-342900">
              <a:lnSpc>
                <a:spcPct val="100000"/>
              </a:lnSpc>
              <a:spcBef>
                <a:spcPts val="770"/>
              </a:spcBef>
              <a:buChar char="•"/>
              <a:tabLst>
                <a:tab pos="354965" algn="l"/>
                <a:tab pos="355600" algn="l"/>
              </a:tabLst>
            </a:pPr>
            <a:r>
              <a:rPr sz="3200" dirty="0">
                <a:solidFill>
                  <a:srgbClr val="FFFFFF"/>
                </a:solidFill>
                <a:latin typeface="Times New Roman"/>
                <a:cs typeface="Times New Roman"/>
              </a:rPr>
              <a:t>Contribution towards the</a:t>
            </a:r>
            <a:r>
              <a:rPr sz="3200" spc="-90" dirty="0">
                <a:solidFill>
                  <a:srgbClr val="FFFFFF"/>
                </a:solidFill>
                <a:latin typeface="Times New Roman"/>
                <a:cs typeface="Times New Roman"/>
              </a:rPr>
              <a:t> </a:t>
            </a:r>
            <a:r>
              <a:rPr sz="3200" dirty="0">
                <a:solidFill>
                  <a:srgbClr val="FFFFFF"/>
                </a:solidFill>
                <a:latin typeface="Times New Roman"/>
                <a:cs typeface="Times New Roman"/>
              </a:rPr>
              <a:t>society</a:t>
            </a:r>
            <a:endParaRPr sz="3200">
              <a:latin typeface="Times New Roman"/>
              <a:cs typeface="Times New Roman"/>
            </a:endParaRPr>
          </a:p>
          <a:p>
            <a:pPr marL="355600" marR="2414270" indent="-342900">
              <a:lnSpc>
                <a:spcPct val="100000"/>
              </a:lnSpc>
              <a:spcBef>
                <a:spcPts val="770"/>
              </a:spcBef>
              <a:buChar char="•"/>
              <a:tabLst>
                <a:tab pos="354965" algn="l"/>
                <a:tab pos="355600" algn="l"/>
              </a:tabLst>
            </a:pPr>
            <a:r>
              <a:rPr sz="3200" dirty="0">
                <a:solidFill>
                  <a:srgbClr val="FFFFFF"/>
                </a:solidFill>
                <a:latin typeface="Times New Roman"/>
                <a:cs typeface="Times New Roman"/>
              </a:rPr>
              <a:t>Profitability and return on</a:t>
            </a:r>
            <a:r>
              <a:rPr sz="3200" spc="-125" dirty="0">
                <a:solidFill>
                  <a:srgbClr val="FFFFFF"/>
                </a:solidFill>
                <a:latin typeface="Times New Roman"/>
                <a:cs typeface="Times New Roman"/>
              </a:rPr>
              <a:t> </a:t>
            </a:r>
            <a:r>
              <a:rPr sz="3200" dirty="0">
                <a:solidFill>
                  <a:srgbClr val="FFFFFF"/>
                </a:solidFill>
                <a:latin typeface="Times New Roman"/>
                <a:cs typeface="Times New Roman"/>
              </a:rPr>
              <a:t>capital  employed</a:t>
            </a:r>
            <a:endParaRPr sz="3200">
              <a:latin typeface="Times New Roman"/>
              <a:cs typeface="Times New Roman"/>
            </a:endParaRPr>
          </a:p>
        </p:txBody>
      </p:sp>
      <p:sp>
        <p:nvSpPr>
          <p:cNvPr id="3" name="object 3"/>
          <p:cNvSpPr/>
          <p:nvPr/>
        </p:nvSpPr>
        <p:spPr>
          <a:xfrm>
            <a:off x="7086600" y="1828800"/>
            <a:ext cx="2057400" cy="5029197"/>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8739" y="1903895"/>
            <a:ext cx="7059930" cy="4513580"/>
          </a:xfrm>
          <a:prstGeom prst="rect">
            <a:avLst/>
          </a:prstGeom>
        </p:spPr>
        <p:txBody>
          <a:bodyPr vert="horz" wrap="square" lIns="0" tIns="110490" rIns="0" bIns="0" rtlCol="0">
            <a:spAutoFit/>
          </a:bodyPr>
          <a:lstStyle/>
          <a:p>
            <a:pPr marL="355600" indent="-342900">
              <a:lnSpc>
                <a:spcPct val="100000"/>
              </a:lnSpc>
              <a:spcBef>
                <a:spcPts val="870"/>
              </a:spcBef>
              <a:buFont typeface="Times New Roman"/>
              <a:buChar char="•"/>
              <a:tabLst>
                <a:tab pos="354965" algn="l"/>
                <a:tab pos="355600" algn="l"/>
              </a:tabLst>
            </a:pPr>
            <a:r>
              <a:rPr sz="3200" b="1" i="1" dirty="0">
                <a:solidFill>
                  <a:srgbClr val="FFFFFF"/>
                </a:solidFill>
                <a:latin typeface="Times New Roman"/>
                <a:cs typeface="Times New Roman"/>
              </a:rPr>
              <a:t>For middle level</a:t>
            </a:r>
            <a:r>
              <a:rPr sz="3200" b="1" i="1" spc="-65" dirty="0">
                <a:solidFill>
                  <a:srgbClr val="FFFFFF"/>
                </a:solidFill>
                <a:latin typeface="Times New Roman"/>
                <a:cs typeface="Times New Roman"/>
              </a:rPr>
              <a:t> </a:t>
            </a:r>
            <a:r>
              <a:rPr sz="3200" b="1" i="1" dirty="0">
                <a:solidFill>
                  <a:srgbClr val="FFFFFF"/>
                </a:solidFill>
                <a:latin typeface="Times New Roman"/>
                <a:cs typeface="Times New Roman"/>
              </a:rPr>
              <a:t>managers</a:t>
            </a:r>
            <a:endParaRPr sz="3200">
              <a:latin typeface="Times New Roman"/>
              <a:cs typeface="Times New Roman"/>
            </a:endParaRPr>
          </a:p>
          <a:p>
            <a:pPr marL="355600" indent="-342900">
              <a:lnSpc>
                <a:spcPct val="100000"/>
              </a:lnSpc>
              <a:spcBef>
                <a:spcPts val="765"/>
              </a:spcBef>
              <a:buChar char="•"/>
              <a:tabLst>
                <a:tab pos="354965" algn="l"/>
                <a:tab pos="355600" algn="l"/>
              </a:tabLst>
            </a:pPr>
            <a:r>
              <a:rPr sz="3200" dirty="0">
                <a:solidFill>
                  <a:srgbClr val="FFFFFF"/>
                </a:solidFill>
                <a:latin typeface="Times New Roman"/>
                <a:cs typeface="Times New Roman"/>
              </a:rPr>
              <a:t>Performance of the departments or</a:t>
            </a:r>
            <a:r>
              <a:rPr sz="3200" spc="-135" dirty="0">
                <a:solidFill>
                  <a:srgbClr val="FFFFFF"/>
                </a:solidFill>
                <a:latin typeface="Times New Roman"/>
                <a:cs typeface="Times New Roman"/>
              </a:rPr>
              <a:t> </a:t>
            </a:r>
            <a:r>
              <a:rPr sz="3200" dirty="0">
                <a:solidFill>
                  <a:srgbClr val="FFFFFF"/>
                </a:solidFill>
                <a:latin typeface="Times New Roman"/>
                <a:cs typeface="Times New Roman"/>
              </a:rPr>
              <a:t>teams</a:t>
            </a:r>
            <a:endParaRPr sz="3200">
              <a:latin typeface="Times New Roman"/>
              <a:cs typeface="Times New Roman"/>
            </a:endParaRPr>
          </a:p>
          <a:p>
            <a:pPr marL="355600" indent="-342900">
              <a:lnSpc>
                <a:spcPct val="100000"/>
              </a:lnSpc>
              <a:spcBef>
                <a:spcPts val="770"/>
              </a:spcBef>
              <a:buChar char="•"/>
              <a:tabLst>
                <a:tab pos="354965" algn="l"/>
                <a:tab pos="355600" algn="l"/>
              </a:tabLst>
            </a:pPr>
            <a:r>
              <a:rPr sz="3200" dirty="0">
                <a:solidFill>
                  <a:srgbClr val="FFFFFF"/>
                </a:solidFill>
                <a:latin typeface="Times New Roman"/>
                <a:cs typeface="Times New Roman"/>
              </a:rPr>
              <a:t>Co-ordination with other</a:t>
            </a:r>
            <a:r>
              <a:rPr sz="3200" spc="-100" dirty="0">
                <a:solidFill>
                  <a:srgbClr val="FFFFFF"/>
                </a:solidFill>
                <a:latin typeface="Times New Roman"/>
                <a:cs typeface="Times New Roman"/>
              </a:rPr>
              <a:t> </a:t>
            </a:r>
            <a:r>
              <a:rPr sz="3200" dirty="0">
                <a:solidFill>
                  <a:srgbClr val="FFFFFF"/>
                </a:solidFill>
                <a:latin typeface="Times New Roman"/>
                <a:cs typeface="Times New Roman"/>
              </a:rPr>
              <a:t>departments</a:t>
            </a:r>
            <a:endParaRPr sz="3200">
              <a:latin typeface="Times New Roman"/>
              <a:cs typeface="Times New Roman"/>
            </a:endParaRPr>
          </a:p>
          <a:p>
            <a:pPr marL="355600" indent="-342900">
              <a:lnSpc>
                <a:spcPct val="100000"/>
              </a:lnSpc>
              <a:spcBef>
                <a:spcPts val="770"/>
              </a:spcBef>
              <a:buChar char="•"/>
              <a:tabLst>
                <a:tab pos="354965" algn="l"/>
                <a:tab pos="355600" algn="l"/>
              </a:tabLst>
            </a:pPr>
            <a:r>
              <a:rPr sz="3200" dirty="0">
                <a:solidFill>
                  <a:srgbClr val="FFFFFF"/>
                </a:solidFill>
                <a:latin typeface="Times New Roman"/>
                <a:cs typeface="Times New Roman"/>
              </a:rPr>
              <a:t>Optimal use of</a:t>
            </a:r>
            <a:r>
              <a:rPr sz="3200" spc="-60" dirty="0">
                <a:solidFill>
                  <a:srgbClr val="FFFFFF"/>
                </a:solidFill>
                <a:latin typeface="Times New Roman"/>
                <a:cs typeface="Times New Roman"/>
              </a:rPr>
              <a:t> </a:t>
            </a:r>
            <a:r>
              <a:rPr sz="3200" dirty="0">
                <a:solidFill>
                  <a:srgbClr val="FFFFFF"/>
                </a:solidFill>
                <a:latin typeface="Times New Roman"/>
                <a:cs typeface="Times New Roman"/>
              </a:rPr>
              <a:t>resources</a:t>
            </a:r>
            <a:endParaRPr sz="3200">
              <a:latin typeface="Times New Roman"/>
              <a:cs typeface="Times New Roman"/>
            </a:endParaRPr>
          </a:p>
          <a:p>
            <a:pPr marL="355600" marR="149860" indent="-342900">
              <a:lnSpc>
                <a:spcPct val="100000"/>
              </a:lnSpc>
              <a:spcBef>
                <a:spcPts val="765"/>
              </a:spcBef>
              <a:buChar char="•"/>
              <a:tabLst>
                <a:tab pos="354965" algn="l"/>
                <a:tab pos="355600" algn="l"/>
              </a:tabLst>
            </a:pPr>
            <a:r>
              <a:rPr sz="3200" dirty="0">
                <a:solidFill>
                  <a:srgbClr val="FFFFFF"/>
                </a:solidFill>
                <a:latin typeface="Times New Roman"/>
                <a:cs typeface="Times New Roman"/>
              </a:rPr>
              <a:t>Costs Vs. revenues for a given period</a:t>
            </a:r>
            <a:r>
              <a:rPr sz="3200" spc="-135" dirty="0">
                <a:solidFill>
                  <a:srgbClr val="FFFFFF"/>
                </a:solidFill>
                <a:latin typeface="Times New Roman"/>
                <a:cs typeface="Times New Roman"/>
              </a:rPr>
              <a:t> </a:t>
            </a:r>
            <a:r>
              <a:rPr sz="3200" dirty="0">
                <a:solidFill>
                  <a:srgbClr val="FFFFFF"/>
                </a:solidFill>
                <a:latin typeface="Times New Roman"/>
                <a:cs typeface="Times New Roman"/>
              </a:rPr>
              <a:t>of  time</a:t>
            </a:r>
            <a:endParaRPr sz="3200">
              <a:latin typeface="Times New Roman"/>
              <a:cs typeface="Times New Roman"/>
            </a:endParaRPr>
          </a:p>
          <a:p>
            <a:pPr marL="355600" marR="330200" indent="-342900">
              <a:lnSpc>
                <a:spcPct val="100000"/>
              </a:lnSpc>
              <a:spcBef>
                <a:spcPts val="775"/>
              </a:spcBef>
              <a:buChar char="•"/>
              <a:tabLst>
                <a:tab pos="354965" algn="l"/>
                <a:tab pos="355600" algn="l"/>
              </a:tabLst>
            </a:pPr>
            <a:r>
              <a:rPr sz="3200" dirty="0">
                <a:solidFill>
                  <a:srgbClr val="FFFFFF"/>
                </a:solidFill>
                <a:latin typeface="Times New Roman"/>
                <a:cs typeface="Times New Roman"/>
              </a:rPr>
              <a:t>The communication with superiors</a:t>
            </a:r>
            <a:r>
              <a:rPr sz="3200" spc="-120" dirty="0">
                <a:solidFill>
                  <a:srgbClr val="FFFFFF"/>
                </a:solidFill>
                <a:latin typeface="Times New Roman"/>
                <a:cs typeface="Times New Roman"/>
              </a:rPr>
              <a:t> </a:t>
            </a:r>
            <a:r>
              <a:rPr sz="3200" dirty="0">
                <a:solidFill>
                  <a:srgbClr val="FFFFFF"/>
                </a:solidFill>
                <a:latin typeface="Times New Roman"/>
                <a:cs typeface="Times New Roman"/>
              </a:rPr>
              <a:t>and  subordinates</a:t>
            </a:r>
            <a:endParaRPr sz="3200">
              <a:latin typeface="Times New Roman"/>
              <a:cs typeface="Times New Roman"/>
            </a:endParaRPr>
          </a:p>
        </p:txBody>
      </p:sp>
      <p:sp>
        <p:nvSpPr>
          <p:cNvPr id="3" name="object 3"/>
          <p:cNvSpPr/>
          <p:nvPr/>
        </p:nvSpPr>
        <p:spPr>
          <a:xfrm>
            <a:off x="7391400" y="2039375"/>
            <a:ext cx="1731592" cy="4748963"/>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8739" y="89407"/>
            <a:ext cx="8804275" cy="6120765"/>
          </a:xfrm>
          <a:prstGeom prst="rect">
            <a:avLst/>
          </a:prstGeom>
        </p:spPr>
        <p:txBody>
          <a:bodyPr vert="horz" wrap="square" lIns="0" tIns="12065" rIns="0" bIns="0" rtlCol="0">
            <a:spAutoFit/>
          </a:bodyPr>
          <a:lstStyle/>
          <a:p>
            <a:pPr marL="808990" marR="622935" indent="-635" algn="ctr">
              <a:lnSpc>
                <a:spcPct val="100000"/>
              </a:lnSpc>
              <a:spcBef>
                <a:spcPts val="95"/>
              </a:spcBef>
            </a:pPr>
            <a:r>
              <a:rPr sz="2800" spc="-5" dirty="0">
                <a:solidFill>
                  <a:srgbClr val="FFFF00"/>
                </a:solidFill>
                <a:latin typeface="Times New Roman"/>
                <a:cs typeface="Times New Roman"/>
              </a:rPr>
              <a:t>The following are </a:t>
            </a:r>
            <a:r>
              <a:rPr sz="2800" dirty="0">
                <a:solidFill>
                  <a:srgbClr val="FFFF00"/>
                </a:solidFill>
                <a:latin typeface="Times New Roman"/>
                <a:cs typeface="Times New Roman"/>
              </a:rPr>
              <a:t>the </a:t>
            </a:r>
            <a:r>
              <a:rPr sz="2800" spc="-5" dirty="0">
                <a:solidFill>
                  <a:srgbClr val="FFFF00"/>
                </a:solidFill>
                <a:latin typeface="Times New Roman"/>
                <a:cs typeface="Times New Roman"/>
              </a:rPr>
              <a:t>major discrepancies </a:t>
            </a:r>
            <a:r>
              <a:rPr sz="2800" dirty="0">
                <a:solidFill>
                  <a:srgbClr val="FFFF00"/>
                </a:solidFill>
                <a:latin typeface="Times New Roman"/>
                <a:cs typeface="Times New Roman"/>
              </a:rPr>
              <a:t>found </a:t>
            </a:r>
            <a:r>
              <a:rPr sz="2800" spc="-5" dirty="0">
                <a:solidFill>
                  <a:srgbClr val="FFFF00"/>
                </a:solidFill>
                <a:latin typeface="Times New Roman"/>
                <a:cs typeface="Times New Roman"/>
              </a:rPr>
              <a:t>in  the performance appraisal processes being followed  at </a:t>
            </a:r>
            <a:r>
              <a:rPr sz="2800" dirty="0">
                <a:solidFill>
                  <a:srgbClr val="FFFF00"/>
                </a:solidFill>
                <a:latin typeface="Times New Roman"/>
                <a:cs typeface="Times New Roman"/>
              </a:rPr>
              <a:t>the </a:t>
            </a:r>
            <a:r>
              <a:rPr sz="2800" spc="-5" dirty="0">
                <a:solidFill>
                  <a:srgbClr val="FFFF00"/>
                </a:solidFill>
                <a:latin typeface="Times New Roman"/>
                <a:cs typeface="Times New Roman"/>
              </a:rPr>
              <a:t>government</a:t>
            </a:r>
            <a:r>
              <a:rPr sz="2800" spc="-35" dirty="0">
                <a:solidFill>
                  <a:srgbClr val="FFFF00"/>
                </a:solidFill>
                <a:latin typeface="Times New Roman"/>
                <a:cs typeface="Times New Roman"/>
              </a:rPr>
              <a:t> </a:t>
            </a:r>
            <a:r>
              <a:rPr sz="2800" spc="-5" dirty="0">
                <a:solidFill>
                  <a:srgbClr val="FFFF00"/>
                </a:solidFill>
                <a:latin typeface="Times New Roman"/>
                <a:cs typeface="Times New Roman"/>
              </a:rPr>
              <a:t>organizations.</a:t>
            </a:r>
            <a:endParaRPr sz="2800">
              <a:latin typeface="Times New Roman"/>
              <a:cs typeface="Times New Roman"/>
            </a:endParaRPr>
          </a:p>
          <a:p>
            <a:pPr>
              <a:lnSpc>
                <a:spcPct val="100000"/>
              </a:lnSpc>
              <a:spcBef>
                <a:spcPts val="40"/>
              </a:spcBef>
            </a:pPr>
            <a:endParaRPr sz="4300">
              <a:latin typeface="Times New Roman"/>
              <a:cs typeface="Times New Roman"/>
            </a:endParaRPr>
          </a:p>
          <a:p>
            <a:pPr marL="355600" marR="98425" indent="-342900">
              <a:lnSpc>
                <a:spcPct val="100000"/>
              </a:lnSpc>
              <a:buChar char="•"/>
              <a:tabLst>
                <a:tab pos="354965" algn="l"/>
                <a:tab pos="355600" algn="l"/>
              </a:tabLst>
            </a:pPr>
            <a:r>
              <a:rPr sz="2800" spc="-5" dirty="0">
                <a:solidFill>
                  <a:srgbClr val="FFFFFF"/>
                </a:solidFill>
                <a:latin typeface="Times New Roman"/>
                <a:cs typeface="Times New Roman"/>
              </a:rPr>
              <a:t>Most of the indicators used </a:t>
            </a:r>
            <a:r>
              <a:rPr sz="2800" dirty="0">
                <a:solidFill>
                  <a:srgbClr val="FFFFFF"/>
                </a:solidFill>
                <a:latin typeface="Times New Roman"/>
                <a:cs typeface="Times New Roman"/>
              </a:rPr>
              <a:t>for </a:t>
            </a:r>
            <a:r>
              <a:rPr sz="2800" spc="-5" dirty="0">
                <a:solidFill>
                  <a:srgbClr val="FFFFFF"/>
                </a:solidFill>
                <a:latin typeface="Times New Roman"/>
                <a:cs typeface="Times New Roman"/>
              </a:rPr>
              <a:t>measuring the performance  </a:t>
            </a:r>
            <a:r>
              <a:rPr sz="2800" dirty="0">
                <a:solidFill>
                  <a:srgbClr val="FFFFFF"/>
                </a:solidFill>
                <a:latin typeface="Times New Roman"/>
                <a:cs typeface="Times New Roman"/>
              </a:rPr>
              <a:t>the </a:t>
            </a:r>
            <a:r>
              <a:rPr sz="2800" spc="-5" dirty="0">
                <a:solidFill>
                  <a:srgbClr val="FFFFFF"/>
                </a:solidFill>
                <a:latin typeface="Times New Roman"/>
                <a:cs typeface="Times New Roman"/>
              </a:rPr>
              <a:t>employees are </a:t>
            </a:r>
            <a:r>
              <a:rPr sz="2800" dirty="0">
                <a:solidFill>
                  <a:srgbClr val="FFFFFF"/>
                </a:solidFill>
                <a:latin typeface="Times New Roman"/>
                <a:cs typeface="Times New Roman"/>
              </a:rPr>
              <a:t>not </a:t>
            </a:r>
            <a:r>
              <a:rPr sz="2800" spc="-5" dirty="0">
                <a:solidFill>
                  <a:srgbClr val="FFFFFF"/>
                </a:solidFill>
                <a:latin typeface="Times New Roman"/>
                <a:cs typeface="Times New Roman"/>
              </a:rPr>
              <a:t>quantifiable in nature, </a:t>
            </a:r>
            <a:r>
              <a:rPr sz="2800" spc="-10" dirty="0">
                <a:solidFill>
                  <a:srgbClr val="FFFFFF"/>
                </a:solidFill>
                <a:latin typeface="Times New Roman"/>
                <a:cs typeface="Times New Roman"/>
              </a:rPr>
              <a:t>making </a:t>
            </a:r>
            <a:r>
              <a:rPr sz="2800" spc="-5" dirty="0">
                <a:solidFill>
                  <a:srgbClr val="FFFFFF"/>
                </a:solidFill>
                <a:latin typeface="Times New Roman"/>
                <a:cs typeface="Times New Roman"/>
              </a:rPr>
              <a:t>it  difficult to </a:t>
            </a:r>
            <a:r>
              <a:rPr sz="2800" spc="-10" dirty="0">
                <a:solidFill>
                  <a:srgbClr val="FFFFFF"/>
                </a:solidFill>
                <a:latin typeface="Times New Roman"/>
                <a:cs typeface="Times New Roman"/>
              </a:rPr>
              <a:t>measure </a:t>
            </a:r>
            <a:r>
              <a:rPr sz="2800" dirty="0">
                <a:solidFill>
                  <a:srgbClr val="FFFFFF"/>
                </a:solidFill>
                <a:latin typeface="Times New Roman"/>
                <a:cs typeface="Times New Roman"/>
              </a:rPr>
              <a:t>the</a:t>
            </a:r>
            <a:r>
              <a:rPr sz="2800" spc="-30" dirty="0">
                <a:solidFill>
                  <a:srgbClr val="FFFFFF"/>
                </a:solidFill>
                <a:latin typeface="Times New Roman"/>
                <a:cs typeface="Times New Roman"/>
              </a:rPr>
              <a:t> </a:t>
            </a:r>
            <a:r>
              <a:rPr sz="2800" spc="-5" dirty="0">
                <a:solidFill>
                  <a:srgbClr val="FFFFFF"/>
                </a:solidFill>
                <a:latin typeface="Times New Roman"/>
                <a:cs typeface="Times New Roman"/>
              </a:rPr>
              <a:t>performance.</a:t>
            </a:r>
            <a:endParaRPr sz="2800">
              <a:latin typeface="Times New Roman"/>
              <a:cs typeface="Times New Roman"/>
            </a:endParaRPr>
          </a:p>
          <a:p>
            <a:pPr>
              <a:lnSpc>
                <a:spcPct val="100000"/>
              </a:lnSpc>
              <a:spcBef>
                <a:spcPts val="50"/>
              </a:spcBef>
              <a:buClr>
                <a:srgbClr val="FFFFFF"/>
              </a:buClr>
              <a:buFont typeface="Times New Roman"/>
              <a:buChar char="•"/>
            </a:pPr>
            <a:endParaRPr sz="4050">
              <a:latin typeface="Times New Roman"/>
              <a:cs typeface="Times New Roman"/>
            </a:endParaRPr>
          </a:p>
          <a:p>
            <a:pPr marL="355600" marR="31750" indent="-342900">
              <a:lnSpc>
                <a:spcPct val="100000"/>
              </a:lnSpc>
              <a:buChar char="•"/>
              <a:tabLst>
                <a:tab pos="354965" algn="l"/>
                <a:tab pos="355600" algn="l"/>
              </a:tabLst>
            </a:pPr>
            <a:r>
              <a:rPr sz="2800" spc="-5" dirty="0">
                <a:solidFill>
                  <a:srgbClr val="FFFFFF"/>
                </a:solidFill>
                <a:latin typeface="Times New Roman"/>
                <a:cs typeface="Times New Roman"/>
              </a:rPr>
              <a:t>Due to the lack of accountability and job security, </a:t>
            </a:r>
            <a:r>
              <a:rPr sz="2800" spc="-10" dirty="0">
                <a:solidFill>
                  <a:srgbClr val="FFFFFF"/>
                </a:solidFill>
                <a:latin typeface="Times New Roman"/>
                <a:cs typeface="Times New Roman"/>
              </a:rPr>
              <a:t>most  </a:t>
            </a:r>
            <a:r>
              <a:rPr sz="2800" spc="-5" dirty="0">
                <a:solidFill>
                  <a:srgbClr val="FFFFFF"/>
                </a:solidFill>
                <a:latin typeface="Times New Roman"/>
                <a:cs typeface="Times New Roman"/>
              </a:rPr>
              <a:t>government employees have a laisser faire attitude towards  their</a:t>
            </a:r>
            <a:r>
              <a:rPr sz="2800" spc="-35" dirty="0">
                <a:solidFill>
                  <a:srgbClr val="FFFFFF"/>
                </a:solidFill>
                <a:latin typeface="Times New Roman"/>
                <a:cs typeface="Times New Roman"/>
              </a:rPr>
              <a:t> </a:t>
            </a:r>
            <a:r>
              <a:rPr sz="2800" dirty="0">
                <a:solidFill>
                  <a:srgbClr val="FFFFFF"/>
                </a:solidFill>
                <a:latin typeface="Times New Roman"/>
                <a:cs typeface="Times New Roman"/>
              </a:rPr>
              <a:t>work.</a:t>
            </a:r>
            <a:endParaRPr sz="2800">
              <a:latin typeface="Times New Roman"/>
              <a:cs typeface="Times New Roman"/>
            </a:endParaRPr>
          </a:p>
          <a:p>
            <a:pPr>
              <a:lnSpc>
                <a:spcPct val="100000"/>
              </a:lnSpc>
              <a:spcBef>
                <a:spcPts val="45"/>
              </a:spcBef>
              <a:buClr>
                <a:srgbClr val="FFFFFF"/>
              </a:buClr>
              <a:buFont typeface="Times New Roman"/>
              <a:buChar char="•"/>
            </a:pPr>
            <a:endParaRPr sz="4050">
              <a:latin typeface="Times New Roman"/>
              <a:cs typeface="Times New Roman"/>
            </a:endParaRPr>
          </a:p>
          <a:p>
            <a:pPr marL="355600" indent="-342900">
              <a:lnSpc>
                <a:spcPct val="100000"/>
              </a:lnSpc>
              <a:spcBef>
                <a:spcPts val="5"/>
              </a:spcBef>
              <a:buChar char="•"/>
              <a:tabLst>
                <a:tab pos="354965" algn="l"/>
                <a:tab pos="355600" algn="l"/>
              </a:tabLst>
            </a:pPr>
            <a:r>
              <a:rPr sz="2800" spc="-5" dirty="0">
                <a:solidFill>
                  <a:srgbClr val="FFFFFF"/>
                </a:solidFill>
                <a:latin typeface="Times New Roman"/>
                <a:cs typeface="Times New Roman"/>
              </a:rPr>
              <a:t>Unavailability of the </a:t>
            </a:r>
            <a:r>
              <a:rPr sz="2800" b="1" spc="-5" dirty="0">
                <a:solidFill>
                  <a:srgbClr val="FFFFFF"/>
                </a:solidFill>
                <a:latin typeface="Times New Roman"/>
                <a:cs typeface="Times New Roman"/>
              </a:rPr>
              <a:t>job descriptions </a:t>
            </a:r>
            <a:r>
              <a:rPr sz="2800" dirty="0">
                <a:solidFill>
                  <a:srgbClr val="FFFFFF"/>
                </a:solidFill>
                <a:latin typeface="Times New Roman"/>
                <a:cs typeface="Times New Roman"/>
              </a:rPr>
              <a:t>for </a:t>
            </a:r>
            <a:r>
              <a:rPr sz="2800" spc="-10" dirty="0">
                <a:solidFill>
                  <a:srgbClr val="FFFFFF"/>
                </a:solidFill>
                <a:latin typeface="Times New Roman"/>
                <a:cs typeface="Times New Roman"/>
              </a:rPr>
              <a:t>many</a:t>
            </a:r>
            <a:r>
              <a:rPr sz="2800" spc="70" dirty="0">
                <a:solidFill>
                  <a:srgbClr val="FFFFFF"/>
                </a:solidFill>
                <a:latin typeface="Times New Roman"/>
                <a:cs typeface="Times New Roman"/>
              </a:rPr>
              <a:t> </a:t>
            </a:r>
            <a:r>
              <a:rPr sz="2800" spc="-5" dirty="0">
                <a:solidFill>
                  <a:srgbClr val="FFFFFF"/>
                </a:solidFill>
                <a:latin typeface="Times New Roman"/>
                <a:cs typeface="Times New Roman"/>
              </a:rPr>
              <a:t>employees</a:t>
            </a:r>
            <a:endParaRPr sz="2800">
              <a:latin typeface="Times New Roman"/>
              <a:cs typeface="Times New Roman"/>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8739" y="1903895"/>
            <a:ext cx="6599555" cy="3439795"/>
          </a:xfrm>
          <a:prstGeom prst="rect">
            <a:avLst/>
          </a:prstGeom>
        </p:spPr>
        <p:txBody>
          <a:bodyPr vert="horz" wrap="square" lIns="0" tIns="110490" rIns="0" bIns="0" rtlCol="0">
            <a:spAutoFit/>
          </a:bodyPr>
          <a:lstStyle/>
          <a:p>
            <a:pPr marL="355600" indent="-342900">
              <a:lnSpc>
                <a:spcPct val="100000"/>
              </a:lnSpc>
              <a:spcBef>
                <a:spcPts val="870"/>
              </a:spcBef>
              <a:buFont typeface="Times New Roman"/>
              <a:buChar char="•"/>
              <a:tabLst>
                <a:tab pos="354965" algn="l"/>
                <a:tab pos="355600" algn="l"/>
              </a:tabLst>
            </a:pPr>
            <a:r>
              <a:rPr sz="3200" b="1" i="1" dirty="0">
                <a:solidFill>
                  <a:srgbClr val="FFFFFF"/>
                </a:solidFill>
                <a:latin typeface="Times New Roman"/>
                <a:cs typeface="Times New Roman"/>
              </a:rPr>
              <a:t>For front </a:t>
            </a:r>
            <a:r>
              <a:rPr sz="3200" b="1" i="1" spc="-5" dirty="0">
                <a:solidFill>
                  <a:srgbClr val="FFFFFF"/>
                </a:solidFill>
                <a:latin typeface="Times New Roman"/>
                <a:cs typeface="Times New Roman"/>
              </a:rPr>
              <a:t>line</a:t>
            </a:r>
            <a:r>
              <a:rPr sz="3200" b="1" i="1" spc="-45" dirty="0">
                <a:solidFill>
                  <a:srgbClr val="FFFFFF"/>
                </a:solidFill>
                <a:latin typeface="Times New Roman"/>
                <a:cs typeface="Times New Roman"/>
              </a:rPr>
              <a:t> </a:t>
            </a:r>
            <a:r>
              <a:rPr sz="3200" b="1" i="1" dirty="0">
                <a:solidFill>
                  <a:srgbClr val="FFFFFF"/>
                </a:solidFill>
                <a:latin typeface="Times New Roman"/>
                <a:cs typeface="Times New Roman"/>
              </a:rPr>
              <a:t>supervisors</a:t>
            </a:r>
            <a:endParaRPr sz="3200">
              <a:latin typeface="Times New Roman"/>
              <a:cs typeface="Times New Roman"/>
            </a:endParaRPr>
          </a:p>
          <a:p>
            <a:pPr marL="355600" marR="310515" indent="-342900">
              <a:lnSpc>
                <a:spcPct val="100000"/>
              </a:lnSpc>
              <a:spcBef>
                <a:spcPts val="765"/>
              </a:spcBef>
              <a:buChar char="•"/>
              <a:tabLst>
                <a:tab pos="354965" algn="l"/>
                <a:tab pos="355600" algn="l"/>
              </a:tabLst>
            </a:pPr>
            <a:r>
              <a:rPr sz="3200" dirty="0">
                <a:solidFill>
                  <a:srgbClr val="FFFFFF"/>
                </a:solidFill>
                <a:latin typeface="Times New Roman"/>
                <a:cs typeface="Times New Roman"/>
              </a:rPr>
              <a:t>Quantity of actual output against</a:t>
            </a:r>
            <a:r>
              <a:rPr sz="3200" spc="-140" dirty="0">
                <a:solidFill>
                  <a:srgbClr val="FFFFFF"/>
                </a:solidFill>
                <a:latin typeface="Times New Roman"/>
                <a:cs typeface="Times New Roman"/>
              </a:rPr>
              <a:t> </a:t>
            </a:r>
            <a:r>
              <a:rPr sz="3200" dirty="0">
                <a:solidFill>
                  <a:srgbClr val="FFFFFF"/>
                </a:solidFill>
                <a:latin typeface="Times New Roman"/>
                <a:cs typeface="Times New Roman"/>
              </a:rPr>
              <a:t>the  targets</a:t>
            </a:r>
            <a:endParaRPr sz="3200">
              <a:latin typeface="Times New Roman"/>
              <a:cs typeface="Times New Roman"/>
            </a:endParaRPr>
          </a:p>
          <a:p>
            <a:pPr marL="355600" indent="-342900">
              <a:lnSpc>
                <a:spcPct val="100000"/>
              </a:lnSpc>
              <a:spcBef>
                <a:spcPts val="770"/>
              </a:spcBef>
              <a:buChar char="•"/>
              <a:tabLst>
                <a:tab pos="354965" algn="l"/>
                <a:tab pos="355600" algn="l"/>
              </a:tabLst>
            </a:pPr>
            <a:r>
              <a:rPr sz="3200" dirty="0">
                <a:solidFill>
                  <a:srgbClr val="FFFFFF"/>
                </a:solidFill>
                <a:latin typeface="Times New Roman"/>
                <a:cs typeface="Times New Roman"/>
              </a:rPr>
              <a:t>Quality of output against the</a:t>
            </a:r>
            <a:r>
              <a:rPr sz="3200" spc="-114" dirty="0">
                <a:solidFill>
                  <a:srgbClr val="FFFFFF"/>
                </a:solidFill>
                <a:latin typeface="Times New Roman"/>
                <a:cs typeface="Times New Roman"/>
              </a:rPr>
              <a:t> </a:t>
            </a:r>
            <a:r>
              <a:rPr sz="3200" dirty="0">
                <a:solidFill>
                  <a:srgbClr val="FFFFFF"/>
                </a:solidFill>
                <a:latin typeface="Times New Roman"/>
                <a:cs typeface="Times New Roman"/>
              </a:rPr>
              <a:t>targets</a:t>
            </a:r>
            <a:endParaRPr sz="3200">
              <a:latin typeface="Times New Roman"/>
              <a:cs typeface="Times New Roman"/>
            </a:endParaRPr>
          </a:p>
          <a:p>
            <a:pPr marL="355600" indent="-342900">
              <a:lnSpc>
                <a:spcPct val="100000"/>
              </a:lnSpc>
              <a:spcBef>
                <a:spcPts val="770"/>
              </a:spcBef>
              <a:buChar char="•"/>
              <a:tabLst>
                <a:tab pos="354965" algn="l"/>
                <a:tab pos="355600" algn="l"/>
              </a:tabLst>
            </a:pPr>
            <a:r>
              <a:rPr sz="3200" dirty="0">
                <a:solidFill>
                  <a:srgbClr val="FFFFFF"/>
                </a:solidFill>
                <a:latin typeface="Times New Roman"/>
                <a:cs typeface="Times New Roman"/>
              </a:rPr>
              <a:t>Number of accidents in a given</a:t>
            </a:r>
            <a:r>
              <a:rPr sz="3200" spc="-125" dirty="0">
                <a:solidFill>
                  <a:srgbClr val="FFFFFF"/>
                </a:solidFill>
                <a:latin typeface="Times New Roman"/>
                <a:cs typeface="Times New Roman"/>
              </a:rPr>
              <a:t> </a:t>
            </a:r>
            <a:r>
              <a:rPr sz="3200" dirty="0">
                <a:solidFill>
                  <a:srgbClr val="FFFFFF"/>
                </a:solidFill>
                <a:latin typeface="Times New Roman"/>
                <a:cs typeface="Times New Roman"/>
              </a:rPr>
              <a:t>period</a:t>
            </a:r>
            <a:endParaRPr sz="3200">
              <a:latin typeface="Times New Roman"/>
              <a:cs typeface="Times New Roman"/>
            </a:endParaRPr>
          </a:p>
          <a:p>
            <a:pPr marL="355600" indent="-342900">
              <a:lnSpc>
                <a:spcPct val="100000"/>
              </a:lnSpc>
              <a:spcBef>
                <a:spcPts val="765"/>
              </a:spcBef>
              <a:buChar char="•"/>
              <a:tabLst>
                <a:tab pos="354965" algn="l"/>
                <a:tab pos="355600" algn="l"/>
              </a:tabLst>
            </a:pPr>
            <a:r>
              <a:rPr sz="3200" dirty="0">
                <a:solidFill>
                  <a:srgbClr val="FFFFFF"/>
                </a:solidFill>
                <a:latin typeface="Times New Roman"/>
                <a:cs typeface="Times New Roman"/>
              </a:rPr>
              <a:t>Rate of employee</a:t>
            </a:r>
            <a:r>
              <a:rPr sz="3200" spc="-65" dirty="0">
                <a:solidFill>
                  <a:srgbClr val="FFFFFF"/>
                </a:solidFill>
                <a:latin typeface="Times New Roman"/>
                <a:cs typeface="Times New Roman"/>
              </a:rPr>
              <a:t> </a:t>
            </a:r>
            <a:r>
              <a:rPr sz="3200" dirty="0">
                <a:solidFill>
                  <a:srgbClr val="FFFFFF"/>
                </a:solidFill>
                <a:latin typeface="Times New Roman"/>
                <a:cs typeface="Times New Roman"/>
              </a:rPr>
              <a:t>absenteeism</a:t>
            </a:r>
            <a:endParaRPr sz="3200">
              <a:latin typeface="Times New Roman"/>
              <a:cs typeface="Times New Roman"/>
            </a:endParaRPr>
          </a:p>
        </p:txBody>
      </p:sp>
      <p:sp>
        <p:nvSpPr>
          <p:cNvPr id="3" name="object 3"/>
          <p:cNvSpPr/>
          <p:nvPr/>
        </p:nvSpPr>
        <p:spPr>
          <a:xfrm>
            <a:off x="6983603" y="0"/>
            <a:ext cx="2160396" cy="6857999"/>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666936" rIns="0" bIns="0" rtlCol="0">
            <a:spAutoFit/>
          </a:bodyPr>
          <a:lstStyle/>
          <a:p>
            <a:pPr marL="930910" marR="5080" indent="184150">
              <a:lnSpc>
                <a:spcPct val="100000"/>
              </a:lnSpc>
              <a:spcBef>
                <a:spcPts val="100"/>
              </a:spcBef>
            </a:pPr>
            <a:r>
              <a:rPr sz="3600" i="1" dirty="0">
                <a:latin typeface="Times New Roman"/>
                <a:cs typeface="Times New Roman"/>
              </a:rPr>
              <a:t>PERFORMANCE APPRAISAL </a:t>
            </a:r>
            <a:r>
              <a:rPr sz="3600" i="1" spc="5" dirty="0">
                <a:latin typeface="Times New Roman"/>
                <a:cs typeface="Times New Roman"/>
              </a:rPr>
              <a:t>IN </a:t>
            </a:r>
            <a:r>
              <a:rPr sz="3600" i="1" u="none" spc="5" dirty="0">
                <a:latin typeface="Times New Roman"/>
                <a:cs typeface="Times New Roman"/>
              </a:rPr>
              <a:t> </a:t>
            </a:r>
            <a:r>
              <a:rPr sz="3600" i="1" dirty="0">
                <a:latin typeface="Times New Roman"/>
                <a:cs typeface="Times New Roman"/>
              </a:rPr>
              <a:t>GOVERNMENT</a:t>
            </a:r>
            <a:r>
              <a:rPr sz="3600" i="1" spc="-85" dirty="0">
                <a:latin typeface="Times New Roman"/>
                <a:cs typeface="Times New Roman"/>
              </a:rPr>
              <a:t> </a:t>
            </a:r>
            <a:r>
              <a:rPr sz="3600" i="1" dirty="0">
                <a:latin typeface="Times New Roman"/>
                <a:cs typeface="Times New Roman"/>
              </a:rPr>
              <a:t>ORGANIZATIONS</a:t>
            </a:r>
            <a:endParaRPr sz="3600">
              <a:latin typeface="Times New Roman"/>
              <a:cs typeface="Times New Roman"/>
            </a:endParaRPr>
          </a:p>
        </p:txBody>
      </p:sp>
      <p:sp>
        <p:nvSpPr>
          <p:cNvPr id="3" name="object 3"/>
          <p:cNvSpPr txBox="1"/>
          <p:nvPr/>
        </p:nvSpPr>
        <p:spPr>
          <a:xfrm>
            <a:off x="764540" y="2000834"/>
            <a:ext cx="7456805" cy="2465070"/>
          </a:xfrm>
          <a:prstGeom prst="rect">
            <a:avLst/>
          </a:prstGeom>
        </p:spPr>
        <p:txBody>
          <a:bodyPr vert="horz" wrap="square" lIns="0" tIns="13335" rIns="0" bIns="0" rtlCol="0">
            <a:spAutoFit/>
          </a:bodyPr>
          <a:lstStyle/>
          <a:p>
            <a:pPr marL="355600" marR="5080" indent="-343535">
              <a:lnSpc>
                <a:spcPct val="100000"/>
              </a:lnSpc>
              <a:spcBef>
                <a:spcPts val="105"/>
              </a:spcBef>
              <a:buChar char="•"/>
              <a:tabLst>
                <a:tab pos="355600" algn="l"/>
                <a:tab pos="356235" algn="l"/>
              </a:tabLst>
            </a:pPr>
            <a:r>
              <a:rPr sz="3200" dirty="0">
                <a:solidFill>
                  <a:srgbClr val="FFFFFF"/>
                </a:solidFill>
                <a:latin typeface="Times New Roman"/>
                <a:cs typeface="Times New Roman"/>
              </a:rPr>
              <a:t>The most common method of </a:t>
            </a:r>
            <a:r>
              <a:rPr sz="3200" u="heavy" dirty="0">
                <a:solidFill>
                  <a:srgbClr val="FFFFFF"/>
                </a:solidFill>
                <a:uFill>
                  <a:solidFill>
                    <a:srgbClr val="FFFFFF"/>
                  </a:solidFill>
                </a:uFill>
                <a:latin typeface="Times New Roman"/>
                <a:cs typeface="Times New Roman"/>
              </a:rPr>
              <a:t>Performance  appraisal</a:t>
            </a:r>
            <a:r>
              <a:rPr sz="3200" dirty="0">
                <a:solidFill>
                  <a:srgbClr val="FFFFFF"/>
                </a:solidFill>
                <a:latin typeface="Times New Roman"/>
                <a:cs typeface="Times New Roman"/>
              </a:rPr>
              <a:t> that is used in most of the  government organizations is </a:t>
            </a:r>
            <a:r>
              <a:rPr sz="3200" b="1" dirty="0">
                <a:solidFill>
                  <a:srgbClr val="FFFFFF"/>
                </a:solidFill>
                <a:latin typeface="Times New Roman"/>
                <a:cs typeface="Times New Roman"/>
              </a:rPr>
              <a:t>Confidential  report </a:t>
            </a:r>
            <a:r>
              <a:rPr sz="3200" dirty="0">
                <a:solidFill>
                  <a:srgbClr val="FFFFFF"/>
                </a:solidFill>
                <a:latin typeface="Times New Roman"/>
                <a:cs typeface="Times New Roman"/>
              </a:rPr>
              <a:t>(popularly known as CR) written</a:t>
            </a:r>
            <a:r>
              <a:rPr sz="3200" spc="-130" dirty="0">
                <a:solidFill>
                  <a:srgbClr val="FFFFFF"/>
                </a:solidFill>
                <a:latin typeface="Times New Roman"/>
                <a:cs typeface="Times New Roman"/>
              </a:rPr>
              <a:t> </a:t>
            </a:r>
            <a:r>
              <a:rPr sz="3200" dirty="0">
                <a:solidFill>
                  <a:srgbClr val="FFFFFF"/>
                </a:solidFill>
                <a:latin typeface="Times New Roman"/>
                <a:cs typeface="Times New Roman"/>
              </a:rPr>
              <a:t>by  the superior of the</a:t>
            </a:r>
            <a:r>
              <a:rPr sz="3200" spc="-65" dirty="0">
                <a:solidFill>
                  <a:srgbClr val="FFFFFF"/>
                </a:solidFill>
                <a:latin typeface="Times New Roman"/>
                <a:cs typeface="Times New Roman"/>
              </a:rPr>
              <a:t> </a:t>
            </a:r>
            <a:r>
              <a:rPr sz="3200" dirty="0">
                <a:solidFill>
                  <a:srgbClr val="FFFFFF"/>
                </a:solidFill>
                <a:latin typeface="Times New Roman"/>
                <a:cs typeface="Times New Roman"/>
              </a:rPr>
              <a:t>employees.</a:t>
            </a:r>
            <a:endParaRPr sz="3200">
              <a:latin typeface="Times New Roman"/>
              <a:cs typeface="Times New Roman"/>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8739" y="22352"/>
            <a:ext cx="8964295" cy="5732780"/>
          </a:xfrm>
          <a:prstGeom prst="rect">
            <a:avLst/>
          </a:prstGeom>
        </p:spPr>
        <p:txBody>
          <a:bodyPr vert="horz" wrap="square" lIns="0" tIns="12700" rIns="0" bIns="0" rtlCol="0">
            <a:spAutoFit/>
          </a:bodyPr>
          <a:lstStyle/>
          <a:p>
            <a:pPr marL="355600" marR="5080" indent="-342900">
              <a:lnSpc>
                <a:spcPct val="100000"/>
              </a:lnSpc>
              <a:spcBef>
                <a:spcPts val="100"/>
              </a:spcBef>
              <a:buChar char="•"/>
              <a:tabLst>
                <a:tab pos="354965" algn="l"/>
                <a:tab pos="355600" algn="l"/>
              </a:tabLst>
            </a:pPr>
            <a:r>
              <a:rPr sz="2400" spc="-5" dirty="0">
                <a:solidFill>
                  <a:srgbClr val="FFFFFF"/>
                </a:solidFill>
                <a:latin typeface="Times New Roman"/>
                <a:cs typeface="Times New Roman"/>
              </a:rPr>
              <a:t>Most </a:t>
            </a:r>
            <a:r>
              <a:rPr sz="2400" dirty="0">
                <a:solidFill>
                  <a:srgbClr val="FFFFFF"/>
                </a:solidFill>
                <a:latin typeface="Times New Roman"/>
                <a:cs typeface="Times New Roman"/>
              </a:rPr>
              <a:t>of the objectives in </a:t>
            </a:r>
            <a:r>
              <a:rPr sz="2400" spc="-5" dirty="0">
                <a:solidFill>
                  <a:srgbClr val="FFFFFF"/>
                </a:solidFill>
                <a:latin typeface="Times New Roman"/>
                <a:cs typeface="Times New Roman"/>
              </a:rPr>
              <a:t>government </a:t>
            </a:r>
            <a:r>
              <a:rPr sz="2400" dirty="0">
                <a:solidFill>
                  <a:srgbClr val="FFFFFF"/>
                </a:solidFill>
                <a:latin typeface="Times New Roman"/>
                <a:cs typeface="Times New Roman"/>
              </a:rPr>
              <a:t>organizations are</a:t>
            </a:r>
            <a:r>
              <a:rPr sz="2400" spc="-170" dirty="0">
                <a:solidFill>
                  <a:srgbClr val="FFFFFF"/>
                </a:solidFill>
                <a:latin typeface="Times New Roman"/>
                <a:cs typeface="Times New Roman"/>
              </a:rPr>
              <a:t> </a:t>
            </a:r>
            <a:r>
              <a:rPr sz="2400" dirty="0">
                <a:solidFill>
                  <a:srgbClr val="FFFFFF"/>
                </a:solidFill>
                <a:latin typeface="Times New Roman"/>
                <a:cs typeface="Times New Roman"/>
              </a:rPr>
              <a:t>unchallenging,  unrealistic and not </a:t>
            </a:r>
            <a:r>
              <a:rPr sz="2400" spc="-5" dirty="0">
                <a:solidFill>
                  <a:srgbClr val="FFFFFF"/>
                </a:solidFill>
                <a:latin typeface="Times New Roman"/>
                <a:cs typeface="Times New Roman"/>
              </a:rPr>
              <a:t>timely </a:t>
            </a:r>
            <a:r>
              <a:rPr sz="2400" dirty="0">
                <a:solidFill>
                  <a:srgbClr val="FFFFFF"/>
                </a:solidFill>
                <a:latin typeface="Times New Roman"/>
                <a:cs typeface="Times New Roman"/>
              </a:rPr>
              <a:t>reviewed and</a:t>
            </a:r>
            <a:r>
              <a:rPr sz="2400" spc="-125" dirty="0">
                <a:solidFill>
                  <a:srgbClr val="FFFFFF"/>
                </a:solidFill>
                <a:latin typeface="Times New Roman"/>
                <a:cs typeface="Times New Roman"/>
              </a:rPr>
              <a:t> </a:t>
            </a:r>
            <a:r>
              <a:rPr sz="2400" dirty="0">
                <a:solidFill>
                  <a:srgbClr val="FFFFFF"/>
                </a:solidFill>
                <a:latin typeface="Times New Roman"/>
                <a:cs typeface="Times New Roman"/>
              </a:rPr>
              <a:t>updated.</a:t>
            </a:r>
            <a:endParaRPr sz="2400">
              <a:latin typeface="Times New Roman"/>
              <a:cs typeface="Times New Roman"/>
            </a:endParaRPr>
          </a:p>
          <a:p>
            <a:pPr>
              <a:lnSpc>
                <a:spcPct val="100000"/>
              </a:lnSpc>
              <a:spcBef>
                <a:spcPts val="5"/>
              </a:spcBef>
              <a:buClr>
                <a:srgbClr val="FFFFFF"/>
              </a:buClr>
              <a:buFont typeface="Times New Roman"/>
              <a:buChar char="•"/>
            </a:pPr>
            <a:endParaRPr sz="3500">
              <a:latin typeface="Times New Roman"/>
              <a:cs typeface="Times New Roman"/>
            </a:endParaRPr>
          </a:p>
          <a:p>
            <a:pPr marL="355600" marR="288290" indent="-342900">
              <a:lnSpc>
                <a:spcPct val="100000"/>
              </a:lnSpc>
              <a:spcBef>
                <a:spcPts val="5"/>
              </a:spcBef>
              <a:buChar char="•"/>
              <a:tabLst>
                <a:tab pos="354965" algn="l"/>
                <a:tab pos="355600" algn="l"/>
              </a:tabLst>
            </a:pPr>
            <a:r>
              <a:rPr sz="2400" dirty="0">
                <a:solidFill>
                  <a:srgbClr val="FFFFFF"/>
                </a:solidFill>
                <a:latin typeface="Times New Roman"/>
                <a:cs typeface="Times New Roman"/>
              </a:rPr>
              <a:t>It </a:t>
            </a:r>
            <a:r>
              <a:rPr sz="2400" spc="-5" dirty="0">
                <a:solidFill>
                  <a:srgbClr val="FFFFFF"/>
                </a:solidFill>
                <a:latin typeface="Times New Roman"/>
                <a:cs typeface="Times New Roman"/>
              </a:rPr>
              <a:t>is difficult </a:t>
            </a:r>
            <a:r>
              <a:rPr sz="2400" dirty="0">
                <a:solidFill>
                  <a:srgbClr val="FFFFFF"/>
                </a:solidFill>
                <a:latin typeface="Times New Roman"/>
                <a:cs typeface="Times New Roman"/>
              </a:rPr>
              <a:t>to </a:t>
            </a:r>
            <a:r>
              <a:rPr sz="2400" spc="-5" dirty="0">
                <a:solidFill>
                  <a:srgbClr val="FFFFFF"/>
                </a:solidFill>
                <a:latin typeface="Times New Roman"/>
                <a:cs typeface="Times New Roman"/>
              </a:rPr>
              <a:t>measure </a:t>
            </a:r>
            <a:r>
              <a:rPr sz="2400" dirty="0">
                <a:solidFill>
                  <a:srgbClr val="FFFFFF"/>
                </a:solidFill>
                <a:latin typeface="Times New Roman"/>
                <a:cs typeface="Times New Roman"/>
              </a:rPr>
              <a:t>the average </a:t>
            </a:r>
            <a:r>
              <a:rPr sz="2400" spc="-5" dirty="0">
                <a:solidFill>
                  <a:srgbClr val="FFFFFF"/>
                </a:solidFill>
                <a:latin typeface="Times New Roman"/>
                <a:cs typeface="Times New Roman"/>
              </a:rPr>
              <a:t>performance </a:t>
            </a:r>
            <a:r>
              <a:rPr sz="2400" dirty="0">
                <a:solidFill>
                  <a:srgbClr val="FFFFFF"/>
                </a:solidFill>
                <a:latin typeface="Times New Roman"/>
                <a:cs typeface="Times New Roman"/>
              </a:rPr>
              <a:t>of the</a:t>
            </a:r>
            <a:r>
              <a:rPr sz="2400" spc="-60" dirty="0">
                <a:solidFill>
                  <a:srgbClr val="FFFFFF"/>
                </a:solidFill>
                <a:latin typeface="Times New Roman"/>
                <a:cs typeface="Times New Roman"/>
              </a:rPr>
              <a:t> </a:t>
            </a:r>
            <a:r>
              <a:rPr sz="2400" spc="-5" dirty="0">
                <a:solidFill>
                  <a:srgbClr val="FFFFFF"/>
                </a:solidFill>
                <a:latin typeface="Times New Roman"/>
                <a:cs typeface="Times New Roman"/>
              </a:rPr>
              <a:t>government  employees.</a:t>
            </a:r>
            <a:endParaRPr sz="2400">
              <a:latin typeface="Times New Roman"/>
              <a:cs typeface="Times New Roman"/>
            </a:endParaRPr>
          </a:p>
          <a:p>
            <a:pPr>
              <a:lnSpc>
                <a:spcPct val="100000"/>
              </a:lnSpc>
              <a:spcBef>
                <a:spcPts val="5"/>
              </a:spcBef>
              <a:buClr>
                <a:srgbClr val="FFFFFF"/>
              </a:buClr>
              <a:buFont typeface="Times New Roman"/>
              <a:buChar char="•"/>
            </a:pPr>
            <a:endParaRPr sz="3500">
              <a:latin typeface="Times New Roman"/>
              <a:cs typeface="Times New Roman"/>
            </a:endParaRPr>
          </a:p>
          <a:p>
            <a:pPr marL="355600" indent="-342900">
              <a:lnSpc>
                <a:spcPct val="100000"/>
              </a:lnSpc>
              <a:spcBef>
                <a:spcPts val="5"/>
              </a:spcBef>
              <a:buChar char="•"/>
              <a:tabLst>
                <a:tab pos="354965" algn="l"/>
                <a:tab pos="355600" algn="l"/>
              </a:tabLst>
            </a:pPr>
            <a:r>
              <a:rPr sz="2400" spc="-5" dirty="0">
                <a:solidFill>
                  <a:srgbClr val="FFFFFF"/>
                </a:solidFill>
                <a:latin typeface="Times New Roman"/>
                <a:cs typeface="Times New Roman"/>
              </a:rPr>
              <a:t>Unprofessional </a:t>
            </a:r>
            <a:r>
              <a:rPr sz="2400" dirty="0">
                <a:solidFill>
                  <a:srgbClr val="FFFFFF"/>
                </a:solidFill>
                <a:latin typeface="Times New Roman"/>
                <a:cs typeface="Times New Roman"/>
              </a:rPr>
              <a:t>and unstructured approach towards the</a:t>
            </a:r>
            <a:r>
              <a:rPr sz="2400" spc="-95" dirty="0">
                <a:solidFill>
                  <a:srgbClr val="FFFFFF"/>
                </a:solidFill>
                <a:latin typeface="Times New Roman"/>
                <a:cs typeface="Times New Roman"/>
              </a:rPr>
              <a:t> </a:t>
            </a:r>
            <a:r>
              <a:rPr sz="2400" dirty="0">
                <a:solidFill>
                  <a:srgbClr val="FFFFFF"/>
                </a:solidFill>
                <a:latin typeface="Times New Roman"/>
                <a:cs typeface="Times New Roman"/>
              </a:rPr>
              <a:t>process.</a:t>
            </a:r>
            <a:endParaRPr sz="2400">
              <a:latin typeface="Times New Roman"/>
              <a:cs typeface="Times New Roman"/>
            </a:endParaRPr>
          </a:p>
          <a:p>
            <a:pPr>
              <a:lnSpc>
                <a:spcPct val="100000"/>
              </a:lnSpc>
              <a:spcBef>
                <a:spcPts val="5"/>
              </a:spcBef>
              <a:buClr>
                <a:srgbClr val="FFFFFF"/>
              </a:buClr>
              <a:buFont typeface="Times New Roman"/>
              <a:buChar char="•"/>
            </a:pPr>
            <a:endParaRPr sz="3500">
              <a:latin typeface="Times New Roman"/>
              <a:cs typeface="Times New Roman"/>
            </a:endParaRPr>
          </a:p>
          <a:p>
            <a:pPr marL="355600" marR="588645" indent="-342900">
              <a:lnSpc>
                <a:spcPct val="100000"/>
              </a:lnSpc>
              <a:buChar char="•"/>
              <a:tabLst>
                <a:tab pos="354965" algn="l"/>
                <a:tab pos="355600" algn="l"/>
              </a:tabLst>
            </a:pPr>
            <a:r>
              <a:rPr sz="2400" dirty="0">
                <a:solidFill>
                  <a:srgbClr val="FFFFFF"/>
                </a:solidFill>
                <a:latin typeface="Times New Roman"/>
                <a:cs typeface="Times New Roman"/>
              </a:rPr>
              <a:t>There </a:t>
            </a:r>
            <a:r>
              <a:rPr sz="2400" spc="-5" dirty="0">
                <a:solidFill>
                  <a:srgbClr val="FFFFFF"/>
                </a:solidFill>
                <a:latin typeface="Times New Roman"/>
                <a:cs typeface="Times New Roman"/>
              </a:rPr>
              <a:t>is often </a:t>
            </a:r>
            <a:r>
              <a:rPr sz="2400" dirty="0">
                <a:solidFill>
                  <a:srgbClr val="FFFFFF"/>
                </a:solidFill>
                <a:latin typeface="Times New Roman"/>
                <a:cs typeface="Times New Roman"/>
              </a:rPr>
              <a:t>a lot of </a:t>
            </a:r>
            <a:r>
              <a:rPr sz="2400" spc="-5" dirty="0">
                <a:solidFill>
                  <a:srgbClr val="FFFFFF"/>
                </a:solidFill>
                <a:latin typeface="Times New Roman"/>
                <a:cs typeface="Times New Roman"/>
              </a:rPr>
              <a:t>bias </a:t>
            </a:r>
            <a:r>
              <a:rPr sz="2400" dirty="0">
                <a:solidFill>
                  <a:srgbClr val="FFFFFF"/>
                </a:solidFill>
                <a:latin typeface="Times New Roman"/>
                <a:cs typeface="Times New Roman"/>
              </a:rPr>
              <a:t>and subjectivity involved in the</a:t>
            </a:r>
            <a:r>
              <a:rPr sz="2400" spc="-185" dirty="0">
                <a:solidFill>
                  <a:srgbClr val="FFFFFF"/>
                </a:solidFill>
                <a:latin typeface="Times New Roman"/>
                <a:cs typeface="Times New Roman"/>
              </a:rPr>
              <a:t> </a:t>
            </a:r>
            <a:r>
              <a:rPr sz="2400" dirty="0">
                <a:solidFill>
                  <a:srgbClr val="FFFFFF"/>
                </a:solidFill>
                <a:latin typeface="Times New Roman"/>
                <a:cs typeface="Times New Roman"/>
              </a:rPr>
              <a:t>ratings  given by the</a:t>
            </a:r>
            <a:r>
              <a:rPr sz="2400" spc="-45" dirty="0">
                <a:solidFill>
                  <a:srgbClr val="FFFFFF"/>
                </a:solidFill>
                <a:latin typeface="Times New Roman"/>
                <a:cs typeface="Times New Roman"/>
              </a:rPr>
              <a:t> </a:t>
            </a:r>
            <a:r>
              <a:rPr sz="2400" dirty="0">
                <a:solidFill>
                  <a:srgbClr val="FFFFFF"/>
                </a:solidFill>
                <a:latin typeface="Times New Roman"/>
                <a:cs typeface="Times New Roman"/>
              </a:rPr>
              <a:t>superiors.</a:t>
            </a:r>
            <a:endParaRPr sz="2400">
              <a:latin typeface="Times New Roman"/>
              <a:cs typeface="Times New Roman"/>
            </a:endParaRPr>
          </a:p>
          <a:p>
            <a:pPr>
              <a:lnSpc>
                <a:spcPct val="100000"/>
              </a:lnSpc>
              <a:spcBef>
                <a:spcPts val="10"/>
              </a:spcBef>
              <a:buClr>
                <a:srgbClr val="FFFFFF"/>
              </a:buClr>
              <a:buFont typeface="Times New Roman"/>
              <a:buChar char="•"/>
            </a:pPr>
            <a:endParaRPr sz="3500">
              <a:latin typeface="Times New Roman"/>
              <a:cs typeface="Times New Roman"/>
            </a:endParaRPr>
          </a:p>
          <a:p>
            <a:pPr marL="355600" marR="100965" indent="-342900">
              <a:lnSpc>
                <a:spcPct val="100000"/>
              </a:lnSpc>
              <a:buChar char="•"/>
              <a:tabLst>
                <a:tab pos="354965" algn="l"/>
                <a:tab pos="355600" algn="l"/>
              </a:tabLst>
            </a:pPr>
            <a:r>
              <a:rPr sz="2400" dirty="0">
                <a:solidFill>
                  <a:srgbClr val="FFFFFF"/>
                </a:solidFill>
                <a:latin typeface="Times New Roman"/>
                <a:cs typeface="Times New Roman"/>
              </a:rPr>
              <a:t>Lack of </a:t>
            </a:r>
            <a:r>
              <a:rPr sz="2400" spc="-5" dirty="0">
                <a:solidFill>
                  <a:srgbClr val="FFFFFF"/>
                </a:solidFill>
                <a:latin typeface="Times New Roman"/>
                <a:cs typeface="Times New Roman"/>
              </a:rPr>
              <a:t>complete information </a:t>
            </a:r>
            <a:r>
              <a:rPr sz="2400" dirty="0">
                <a:solidFill>
                  <a:srgbClr val="FFFFFF"/>
                </a:solidFill>
                <a:latin typeface="Times New Roman"/>
                <a:cs typeface="Times New Roman"/>
              </a:rPr>
              <a:t>on appraisal </a:t>
            </a:r>
            <a:r>
              <a:rPr sz="2400" spc="-10" dirty="0">
                <a:solidFill>
                  <a:srgbClr val="FFFFFF"/>
                </a:solidFill>
                <a:latin typeface="Times New Roman"/>
                <a:cs typeface="Times New Roman"/>
              </a:rPr>
              <a:t>forms </a:t>
            </a:r>
            <a:r>
              <a:rPr sz="2400" dirty="0">
                <a:solidFill>
                  <a:srgbClr val="FFFFFF"/>
                </a:solidFill>
                <a:latin typeface="Times New Roman"/>
                <a:cs typeface="Times New Roman"/>
              </a:rPr>
              <a:t>due to expertise</a:t>
            </a:r>
            <a:r>
              <a:rPr sz="2400" spc="-105" dirty="0">
                <a:solidFill>
                  <a:srgbClr val="FFFFFF"/>
                </a:solidFill>
                <a:latin typeface="Times New Roman"/>
                <a:cs typeface="Times New Roman"/>
              </a:rPr>
              <a:t> </a:t>
            </a:r>
            <a:r>
              <a:rPr sz="2400" dirty="0">
                <a:solidFill>
                  <a:srgbClr val="FFFFFF"/>
                </a:solidFill>
                <a:latin typeface="Times New Roman"/>
                <a:cs typeface="Times New Roman"/>
              </a:rPr>
              <a:t>and  relevant training; </a:t>
            </a:r>
            <a:r>
              <a:rPr sz="2400" spc="-5" dirty="0">
                <a:solidFill>
                  <a:srgbClr val="FFFFFF"/>
                </a:solidFill>
                <a:latin typeface="Times New Roman"/>
                <a:cs typeface="Times New Roman"/>
              </a:rPr>
              <a:t>often, </a:t>
            </a:r>
            <a:r>
              <a:rPr sz="2400" dirty="0">
                <a:solidFill>
                  <a:srgbClr val="FFFFFF"/>
                </a:solidFill>
                <a:latin typeface="Times New Roman"/>
                <a:cs typeface="Times New Roman"/>
              </a:rPr>
              <a:t>the appraisals are not conducted on a regular  basis.</a:t>
            </a:r>
            <a:endParaRPr sz="2400">
              <a:latin typeface="Times New Roman"/>
              <a:cs typeface="Times New Roman"/>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64540" y="2000834"/>
            <a:ext cx="7605395" cy="3050540"/>
          </a:xfrm>
          <a:prstGeom prst="rect">
            <a:avLst/>
          </a:prstGeom>
        </p:spPr>
        <p:txBody>
          <a:bodyPr vert="horz" wrap="square" lIns="0" tIns="13335" rIns="0" bIns="0" rtlCol="0">
            <a:spAutoFit/>
          </a:bodyPr>
          <a:lstStyle/>
          <a:p>
            <a:pPr marL="355600" marR="5080" indent="-343535">
              <a:lnSpc>
                <a:spcPct val="100000"/>
              </a:lnSpc>
              <a:spcBef>
                <a:spcPts val="105"/>
              </a:spcBef>
              <a:buChar char="•"/>
              <a:tabLst>
                <a:tab pos="355600" algn="l"/>
                <a:tab pos="356235" algn="l"/>
              </a:tabLst>
            </a:pPr>
            <a:r>
              <a:rPr sz="3200" dirty="0">
                <a:solidFill>
                  <a:srgbClr val="FFFFFF"/>
                </a:solidFill>
                <a:latin typeface="Times New Roman"/>
                <a:cs typeface="Times New Roman"/>
              </a:rPr>
              <a:t>In government organizations, team</a:t>
            </a:r>
            <a:r>
              <a:rPr sz="3200" spc="-110" dirty="0">
                <a:solidFill>
                  <a:srgbClr val="FFFFFF"/>
                </a:solidFill>
                <a:latin typeface="Times New Roman"/>
                <a:cs typeface="Times New Roman"/>
              </a:rPr>
              <a:t> </a:t>
            </a:r>
            <a:r>
              <a:rPr sz="3200" dirty="0">
                <a:solidFill>
                  <a:srgbClr val="FFFFFF"/>
                </a:solidFill>
                <a:latin typeface="Times New Roman"/>
                <a:cs typeface="Times New Roman"/>
              </a:rPr>
              <a:t>appraisal  is often not</a:t>
            </a:r>
            <a:r>
              <a:rPr sz="3200" spc="-55" dirty="0">
                <a:solidFill>
                  <a:srgbClr val="FFFFFF"/>
                </a:solidFill>
                <a:latin typeface="Times New Roman"/>
                <a:cs typeface="Times New Roman"/>
              </a:rPr>
              <a:t> </a:t>
            </a:r>
            <a:r>
              <a:rPr sz="3200" dirty="0">
                <a:solidFill>
                  <a:srgbClr val="FFFFFF"/>
                </a:solidFill>
                <a:latin typeface="Times New Roman"/>
                <a:cs typeface="Times New Roman"/>
              </a:rPr>
              <a:t>possible.</a:t>
            </a:r>
            <a:endParaRPr sz="3200">
              <a:latin typeface="Times New Roman"/>
              <a:cs typeface="Times New Roman"/>
            </a:endParaRPr>
          </a:p>
          <a:p>
            <a:pPr marL="355600" marR="27940" indent="-343535">
              <a:lnSpc>
                <a:spcPct val="100000"/>
              </a:lnSpc>
              <a:spcBef>
                <a:spcPts val="770"/>
              </a:spcBef>
              <a:buChar char="•"/>
              <a:tabLst>
                <a:tab pos="355600" algn="l"/>
                <a:tab pos="356235" algn="l"/>
              </a:tabLst>
            </a:pPr>
            <a:r>
              <a:rPr sz="3200" dirty="0">
                <a:solidFill>
                  <a:srgbClr val="FFFFFF"/>
                </a:solidFill>
                <a:latin typeface="Times New Roman"/>
                <a:cs typeface="Times New Roman"/>
              </a:rPr>
              <a:t>Other HR decisions like rewards, training</a:t>
            </a:r>
            <a:r>
              <a:rPr sz="3200" spc="-120" dirty="0">
                <a:solidFill>
                  <a:srgbClr val="FFFFFF"/>
                </a:solidFill>
                <a:latin typeface="Times New Roman"/>
                <a:cs typeface="Times New Roman"/>
              </a:rPr>
              <a:t> </a:t>
            </a:r>
            <a:r>
              <a:rPr sz="3200" dirty="0">
                <a:solidFill>
                  <a:srgbClr val="FFFFFF"/>
                </a:solidFill>
                <a:latin typeface="Times New Roman"/>
                <a:cs typeface="Times New Roman"/>
              </a:rPr>
              <a:t>or  promotions are not directly linked to </a:t>
            </a:r>
            <a:r>
              <a:rPr sz="3200" spc="-5" dirty="0">
                <a:solidFill>
                  <a:srgbClr val="FFFFFF"/>
                </a:solidFill>
                <a:latin typeface="Times New Roman"/>
                <a:cs typeface="Times New Roman"/>
              </a:rPr>
              <a:t>the  </a:t>
            </a:r>
            <a:r>
              <a:rPr sz="3200" dirty="0">
                <a:solidFill>
                  <a:srgbClr val="FFFFFF"/>
                </a:solidFill>
                <a:latin typeface="Times New Roman"/>
                <a:cs typeface="Times New Roman"/>
              </a:rPr>
              <a:t>results of the performance appraisal  process.</a:t>
            </a:r>
            <a:endParaRPr sz="3200">
              <a:latin typeface="Times New Roman"/>
              <a:cs typeface="Times New Roman"/>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21207" y="604469"/>
            <a:ext cx="7104380" cy="1123315"/>
          </a:xfrm>
          <a:prstGeom prst="rect">
            <a:avLst/>
          </a:prstGeom>
        </p:spPr>
        <p:txBody>
          <a:bodyPr vert="horz" wrap="square" lIns="0" tIns="12700" rIns="0" bIns="0" rtlCol="0">
            <a:spAutoFit/>
          </a:bodyPr>
          <a:lstStyle/>
          <a:p>
            <a:pPr marL="1905" algn="ctr">
              <a:lnSpc>
                <a:spcPct val="100000"/>
              </a:lnSpc>
              <a:spcBef>
                <a:spcPts val="100"/>
              </a:spcBef>
            </a:pPr>
            <a:r>
              <a:rPr sz="3600" dirty="0"/>
              <a:t>ROLE OF</a:t>
            </a:r>
            <a:r>
              <a:rPr sz="3600" spc="-30" dirty="0"/>
              <a:t> </a:t>
            </a:r>
            <a:r>
              <a:rPr sz="3600" dirty="0"/>
              <a:t>ADMINISTRATOR</a:t>
            </a:r>
            <a:endParaRPr sz="3600"/>
          </a:p>
          <a:p>
            <a:pPr algn="ctr">
              <a:lnSpc>
                <a:spcPct val="100000"/>
              </a:lnSpc>
            </a:pPr>
            <a:r>
              <a:rPr sz="3600" spc="-10" dirty="0"/>
              <a:t> </a:t>
            </a:r>
            <a:r>
              <a:rPr sz="3600" spc="-5" dirty="0"/>
              <a:t>IN </a:t>
            </a:r>
            <a:r>
              <a:rPr sz="3600" dirty="0"/>
              <a:t>PERFORMANCE</a:t>
            </a:r>
            <a:r>
              <a:rPr sz="3600" spc="-45" dirty="0"/>
              <a:t> </a:t>
            </a:r>
            <a:r>
              <a:rPr sz="3600" dirty="0"/>
              <a:t>APPRAISAL</a:t>
            </a:r>
            <a:endParaRPr sz="3600"/>
          </a:p>
        </p:txBody>
      </p:sp>
      <p:sp>
        <p:nvSpPr>
          <p:cNvPr id="3" name="object 3"/>
          <p:cNvSpPr txBox="1"/>
          <p:nvPr/>
        </p:nvSpPr>
        <p:spPr>
          <a:xfrm>
            <a:off x="78739" y="2000834"/>
            <a:ext cx="8576945" cy="3733800"/>
          </a:xfrm>
          <a:prstGeom prst="rect">
            <a:avLst/>
          </a:prstGeom>
        </p:spPr>
        <p:txBody>
          <a:bodyPr vert="horz" wrap="square" lIns="0" tIns="13335" rIns="0" bIns="0" rtlCol="0">
            <a:spAutoFit/>
          </a:bodyPr>
          <a:lstStyle/>
          <a:p>
            <a:pPr marL="355600" marR="60325" indent="-342900">
              <a:lnSpc>
                <a:spcPct val="100000"/>
              </a:lnSpc>
              <a:spcBef>
                <a:spcPts val="105"/>
              </a:spcBef>
              <a:buChar char="•"/>
              <a:tabLst>
                <a:tab pos="354965" algn="l"/>
                <a:tab pos="355600" algn="l"/>
              </a:tabLst>
            </a:pPr>
            <a:r>
              <a:rPr sz="3200" dirty="0">
                <a:solidFill>
                  <a:srgbClr val="FFFFFF"/>
                </a:solidFill>
                <a:latin typeface="Times New Roman"/>
                <a:cs typeface="Times New Roman"/>
              </a:rPr>
              <a:t>Manage and supervise the work of others,</a:t>
            </a:r>
            <a:r>
              <a:rPr sz="3200" spc="-95" dirty="0">
                <a:solidFill>
                  <a:srgbClr val="FFFFFF"/>
                </a:solidFill>
                <a:latin typeface="Times New Roman"/>
                <a:cs typeface="Times New Roman"/>
              </a:rPr>
              <a:t> </a:t>
            </a:r>
            <a:r>
              <a:rPr sz="3200" dirty="0">
                <a:solidFill>
                  <a:srgbClr val="FFFFFF"/>
                </a:solidFill>
                <a:latin typeface="Times New Roman"/>
                <a:cs typeface="Times New Roman"/>
              </a:rPr>
              <a:t>directly  and through subordinate</a:t>
            </a:r>
            <a:r>
              <a:rPr sz="3200" spc="-120" dirty="0">
                <a:solidFill>
                  <a:srgbClr val="FFFFFF"/>
                </a:solidFill>
                <a:latin typeface="Times New Roman"/>
                <a:cs typeface="Times New Roman"/>
              </a:rPr>
              <a:t> </a:t>
            </a:r>
            <a:r>
              <a:rPr sz="3200" dirty="0">
                <a:solidFill>
                  <a:srgbClr val="FFFFFF"/>
                </a:solidFill>
                <a:latin typeface="Times New Roman"/>
                <a:cs typeface="Times New Roman"/>
              </a:rPr>
              <a:t>managers.</a:t>
            </a:r>
            <a:endParaRPr sz="3200">
              <a:latin typeface="Times New Roman"/>
              <a:cs typeface="Times New Roman"/>
            </a:endParaRPr>
          </a:p>
          <a:p>
            <a:pPr marL="355600" indent="-342900">
              <a:lnSpc>
                <a:spcPct val="100000"/>
              </a:lnSpc>
              <a:spcBef>
                <a:spcPts val="770"/>
              </a:spcBef>
              <a:buChar char="•"/>
              <a:tabLst>
                <a:tab pos="354965" algn="l"/>
                <a:tab pos="355600" algn="l"/>
              </a:tabLst>
            </a:pPr>
            <a:r>
              <a:rPr sz="3200" dirty="0">
                <a:solidFill>
                  <a:srgbClr val="FFFFFF"/>
                </a:solidFill>
                <a:latin typeface="Times New Roman"/>
                <a:cs typeface="Times New Roman"/>
              </a:rPr>
              <a:t>Appraise</a:t>
            </a:r>
            <a:r>
              <a:rPr sz="3200" spc="-45" dirty="0">
                <a:solidFill>
                  <a:srgbClr val="FFFFFF"/>
                </a:solidFill>
                <a:latin typeface="Times New Roman"/>
                <a:cs typeface="Times New Roman"/>
              </a:rPr>
              <a:t> </a:t>
            </a:r>
            <a:r>
              <a:rPr sz="3200" dirty="0">
                <a:solidFill>
                  <a:srgbClr val="FFFFFF"/>
                </a:solidFill>
                <a:latin typeface="Times New Roman"/>
                <a:cs typeface="Times New Roman"/>
              </a:rPr>
              <a:t>performance.</a:t>
            </a:r>
            <a:endParaRPr sz="3200">
              <a:latin typeface="Times New Roman"/>
              <a:cs typeface="Times New Roman"/>
            </a:endParaRPr>
          </a:p>
          <a:p>
            <a:pPr marL="355600" marR="5080" indent="-342900">
              <a:lnSpc>
                <a:spcPct val="100000"/>
              </a:lnSpc>
              <a:spcBef>
                <a:spcPts val="770"/>
              </a:spcBef>
              <a:buChar char="•"/>
              <a:tabLst>
                <a:tab pos="354965" algn="l"/>
                <a:tab pos="355600" algn="l"/>
              </a:tabLst>
            </a:pPr>
            <a:r>
              <a:rPr sz="3200" dirty="0">
                <a:solidFill>
                  <a:srgbClr val="FFFFFF"/>
                </a:solidFill>
                <a:latin typeface="Times New Roman"/>
                <a:cs typeface="Times New Roman"/>
              </a:rPr>
              <a:t>Counsel and train employees, directly and</a:t>
            </a:r>
            <a:r>
              <a:rPr sz="3200" spc="-120" dirty="0">
                <a:solidFill>
                  <a:srgbClr val="FFFFFF"/>
                </a:solidFill>
                <a:latin typeface="Times New Roman"/>
                <a:cs typeface="Times New Roman"/>
              </a:rPr>
              <a:t> </a:t>
            </a:r>
            <a:r>
              <a:rPr sz="3200" dirty="0">
                <a:solidFill>
                  <a:srgbClr val="FFFFFF"/>
                </a:solidFill>
                <a:latin typeface="Times New Roman"/>
                <a:cs typeface="Times New Roman"/>
              </a:rPr>
              <a:t>through  subordinate</a:t>
            </a:r>
            <a:r>
              <a:rPr sz="3200" spc="-65" dirty="0">
                <a:solidFill>
                  <a:srgbClr val="FFFFFF"/>
                </a:solidFill>
                <a:latin typeface="Times New Roman"/>
                <a:cs typeface="Times New Roman"/>
              </a:rPr>
              <a:t> </a:t>
            </a:r>
            <a:r>
              <a:rPr sz="3200" dirty="0">
                <a:solidFill>
                  <a:srgbClr val="FFFFFF"/>
                </a:solidFill>
                <a:latin typeface="Times New Roman"/>
                <a:cs typeface="Times New Roman"/>
              </a:rPr>
              <a:t>managers.</a:t>
            </a:r>
            <a:endParaRPr sz="3200">
              <a:latin typeface="Times New Roman"/>
              <a:cs typeface="Times New Roman"/>
            </a:endParaRPr>
          </a:p>
          <a:p>
            <a:pPr marL="355600" marR="851535" indent="-342900">
              <a:lnSpc>
                <a:spcPct val="100000"/>
              </a:lnSpc>
              <a:spcBef>
                <a:spcPts val="765"/>
              </a:spcBef>
              <a:buChar char="•"/>
              <a:tabLst>
                <a:tab pos="354965" algn="l"/>
                <a:tab pos="355600" algn="l"/>
              </a:tabLst>
            </a:pPr>
            <a:r>
              <a:rPr sz="3200" dirty="0">
                <a:solidFill>
                  <a:srgbClr val="FFFFFF"/>
                </a:solidFill>
                <a:latin typeface="Times New Roman"/>
                <a:cs typeface="Times New Roman"/>
              </a:rPr>
              <a:t>Monitors smooth functioning of</a:t>
            </a:r>
            <a:r>
              <a:rPr sz="3200" spc="-120" dirty="0">
                <a:solidFill>
                  <a:srgbClr val="FFFFFF"/>
                </a:solidFill>
                <a:latin typeface="Times New Roman"/>
                <a:cs typeface="Times New Roman"/>
              </a:rPr>
              <a:t> </a:t>
            </a:r>
            <a:r>
              <a:rPr sz="3200" dirty="0">
                <a:solidFill>
                  <a:srgbClr val="FFFFFF"/>
                </a:solidFill>
                <a:latin typeface="Times New Roman"/>
                <a:cs typeface="Times New Roman"/>
              </a:rPr>
              <a:t>performance  appraisal in </a:t>
            </a:r>
            <a:r>
              <a:rPr sz="3200" spc="-5" dirty="0">
                <a:solidFill>
                  <a:srgbClr val="FFFFFF"/>
                </a:solidFill>
                <a:latin typeface="Times New Roman"/>
                <a:cs typeface="Times New Roman"/>
              </a:rPr>
              <a:t>the</a:t>
            </a:r>
            <a:r>
              <a:rPr sz="3200" spc="-50" dirty="0">
                <a:solidFill>
                  <a:srgbClr val="FFFFFF"/>
                </a:solidFill>
                <a:latin typeface="Times New Roman"/>
                <a:cs typeface="Times New Roman"/>
              </a:rPr>
              <a:t> </a:t>
            </a:r>
            <a:r>
              <a:rPr sz="3200" dirty="0">
                <a:solidFill>
                  <a:srgbClr val="FFFFFF"/>
                </a:solidFill>
                <a:latin typeface="Times New Roman"/>
                <a:cs typeface="Times New Roman"/>
              </a:rPr>
              <a:t>department.</a:t>
            </a:r>
            <a:endParaRPr sz="3200">
              <a:latin typeface="Times New Roman"/>
              <a:cs typeface="Times New Roman"/>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64540" y="2000834"/>
            <a:ext cx="7548880" cy="4123690"/>
          </a:xfrm>
          <a:prstGeom prst="rect">
            <a:avLst/>
          </a:prstGeom>
        </p:spPr>
        <p:txBody>
          <a:bodyPr vert="horz" wrap="square" lIns="0" tIns="13335" rIns="0" bIns="0" rtlCol="0">
            <a:spAutoFit/>
          </a:bodyPr>
          <a:lstStyle/>
          <a:p>
            <a:pPr marL="355600" marR="94615" indent="-343535">
              <a:lnSpc>
                <a:spcPct val="100000"/>
              </a:lnSpc>
              <a:spcBef>
                <a:spcPts val="105"/>
              </a:spcBef>
              <a:buChar char="•"/>
              <a:tabLst>
                <a:tab pos="355600" algn="l"/>
                <a:tab pos="356235" algn="l"/>
              </a:tabLst>
            </a:pPr>
            <a:r>
              <a:rPr sz="3200" dirty="0">
                <a:solidFill>
                  <a:srgbClr val="FFFFFF"/>
                </a:solidFill>
                <a:latin typeface="Times New Roman"/>
                <a:cs typeface="Times New Roman"/>
              </a:rPr>
              <a:t>Understand, interpret and apply laws,</a:t>
            </a:r>
            <a:r>
              <a:rPr sz="3200" spc="-114" dirty="0">
                <a:solidFill>
                  <a:srgbClr val="FFFFFF"/>
                </a:solidFill>
                <a:latin typeface="Times New Roman"/>
                <a:cs typeface="Times New Roman"/>
              </a:rPr>
              <a:t> </a:t>
            </a:r>
            <a:r>
              <a:rPr sz="3200" dirty="0">
                <a:solidFill>
                  <a:srgbClr val="FFFFFF"/>
                </a:solidFill>
                <a:latin typeface="Times New Roman"/>
                <a:cs typeface="Times New Roman"/>
              </a:rPr>
              <a:t>rules,  regulations and policies related to  Performance</a:t>
            </a:r>
            <a:r>
              <a:rPr sz="3200" spc="-55" dirty="0">
                <a:solidFill>
                  <a:srgbClr val="FFFFFF"/>
                </a:solidFill>
                <a:latin typeface="Times New Roman"/>
                <a:cs typeface="Times New Roman"/>
              </a:rPr>
              <a:t> </a:t>
            </a:r>
            <a:r>
              <a:rPr sz="3200" dirty="0">
                <a:solidFill>
                  <a:srgbClr val="FFFFFF"/>
                </a:solidFill>
                <a:latin typeface="Times New Roman"/>
                <a:cs typeface="Times New Roman"/>
              </a:rPr>
              <a:t>appraisal.</a:t>
            </a:r>
            <a:endParaRPr sz="3200">
              <a:latin typeface="Times New Roman"/>
              <a:cs typeface="Times New Roman"/>
            </a:endParaRPr>
          </a:p>
          <a:p>
            <a:pPr marL="355600" marR="5080" indent="-343535">
              <a:lnSpc>
                <a:spcPct val="100000"/>
              </a:lnSpc>
              <a:spcBef>
                <a:spcPts val="770"/>
              </a:spcBef>
              <a:buChar char="•"/>
              <a:tabLst>
                <a:tab pos="355600" algn="l"/>
                <a:tab pos="356235" algn="l"/>
              </a:tabLst>
            </a:pPr>
            <a:r>
              <a:rPr sz="3200" dirty="0">
                <a:solidFill>
                  <a:srgbClr val="FFFFFF"/>
                </a:solidFill>
                <a:latin typeface="Times New Roman"/>
                <a:cs typeface="Times New Roman"/>
              </a:rPr>
              <a:t>Develop and implement disciplinary</a:t>
            </a:r>
            <a:r>
              <a:rPr sz="3200" spc="-120" dirty="0">
                <a:solidFill>
                  <a:srgbClr val="FFFFFF"/>
                </a:solidFill>
                <a:latin typeface="Times New Roman"/>
                <a:cs typeface="Times New Roman"/>
              </a:rPr>
              <a:t> </a:t>
            </a:r>
            <a:r>
              <a:rPr sz="3200" dirty="0">
                <a:solidFill>
                  <a:srgbClr val="FFFFFF"/>
                </a:solidFill>
                <a:latin typeface="Times New Roman"/>
                <a:cs typeface="Times New Roman"/>
              </a:rPr>
              <a:t>actions  as</a:t>
            </a:r>
            <a:r>
              <a:rPr sz="3200" spc="-5" dirty="0">
                <a:solidFill>
                  <a:srgbClr val="FFFFFF"/>
                </a:solidFill>
                <a:latin typeface="Times New Roman"/>
                <a:cs typeface="Times New Roman"/>
              </a:rPr>
              <a:t> </a:t>
            </a:r>
            <a:r>
              <a:rPr sz="3200" dirty="0">
                <a:solidFill>
                  <a:srgbClr val="FFFFFF"/>
                </a:solidFill>
                <a:latin typeface="Times New Roman"/>
                <a:cs typeface="Times New Roman"/>
              </a:rPr>
              <a:t>necessary.</a:t>
            </a:r>
            <a:endParaRPr sz="3200">
              <a:latin typeface="Times New Roman"/>
              <a:cs typeface="Times New Roman"/>
            </a:endParaRPr>
          </a:p>
          <a:p>
            <a:pPr marL="355600" marR="52705" indent="-343535">
              <a:lnSpc>
                <a:spcPct val="100000"/>
              </a:lnSpc>
              <a:spcBef>
                <a:spcPts val="770"/>
              </a:spcBef>
              <a:buChar char="•"/>
              <a:tabLst>
                <a:tab pos="355600" algn="l"/>
                <a:tab pos="356235" algn="l"/>
              </a:tabLst>
            </a:pPr>
            <a:r>
              <a:rPr sz="3200" dirty="0">
                <a:solidFill>
                  <a:srgbClr val="FFFFFF"/>
                </a:solidFill>
                <a:latin typeface="Times New Roman"/>
                <a:cs typeface="Times New Roman"/>
              </a:rPr>
              <a:t>Collect, interpret and evaluate narrative</a:t>
            </a:r>
            <a:r>
              <a:rPr sz="3200" spc="-135" dirty="0">
                <a:solidFill>
                  <a:srgbClr val="FFFFFF"/>
                </a:solidFill>
                <a:latin typeface="Times New Roman"/>
                <a:cs typeface="Times New Roman"/>
              </a:rPr>
              <a:t> </a:t>
            </a:r>
            <a:r>
              <a:rPr sz="3200" dirty="0">
                <a:solidFill>
                  <a:srgbClr val="FFFFFF"/>
                </a:solidFill>
                <a:latin typeface="Times New Roman"/>
                <a:cs typeface="Times New Roman"/>
              </a:rPr>
              <a:t>and  other data pertaining to Performance  appraisal.</a:t>
            </a:r>
            <a:endParaRPr sz="3200">
              <a:latin typeface="Times New Roman"/>
              <a:cs typeface="Times New Roman"/>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603817" rIns="0" bIns="0" rtlCol="0">
            <a:spAutoFit/>
          </a:bodyPr>
          <a:lstStyle/>
          <a:p>
            <a:pPr marL="953769" marR="5080" indent="1491615">
              <a:lnSpc>
                <a:spcPct val="100000"/>
              </a:lnSpc>
              <a:spcBef>
                <a:spcPts val="95"/>
              </a:spcBef>
            </a:pPr>
            <a:r>
              <a:rPr spc="-5" dirty="0"/>
              <a:t>OBJECTIVES OF </a:t>
            </a:r>
            <a:r>
              <a:rPr u="none" spc="-5" dirty="0"/>
              <a:t> </a:t>
            </a:r>
            <a:r>
              <a:rPr spc="-5" dirty="0"/>
              <a:t>PERFORMANCE</a:t>
            </a:r>
            <a:r>
              <a:rPr spc="-30" dirty="0"/>
              <a:t> </a:t>
            </a:r>
            <a:r>
              <a:rPr spc="-10" dirty="0"/>
              <a:t>APPRAISAL</a:t>
            </a:r>
          </a:p>
        </p:txBody>
      </p:sp>
      <p:sp>
        <p:nvSpPr>
          <p:cNvPr id="3" name="object 3"/>
          <p:cNvSpPr/>
          <p:nvPr/>
        </p:nvSpPr>
        <p:spPr>
          <a:xfrm>
            <a:off x="0" y="1905000"/>
            <a:ext cx="9144000" cy="4952996"/>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8739" y="1164081"/>
            <a:ext cx="8946515" cy="5146675"/>
          </a:xfrm>
          <a:prstGeom prst="rect">
            <a:avLst/>
          </a:prstGeom>
        </p:spPr>
        <p:txBody>
          <a:bodyPr vert="horz" wrap="square" lIns="0" tIns="12065" rIns="0" bIns="0" rtlCol="0">
            <a:spAutoFit/>
          </a:bodyPr>
          <a:lstStyle/>
          <a:p>
            <a:pPr marL="355600" marR="5080" indent="-342900">
              <a:lnSpc>
                <a:spcPct val="100000"/>
              </a:lnSpc>
              <a:spcBef>
                <a:spcPts val="95"/>
              </a:spcBef>
              <a:buFont typeface="Times New Roman"/>
              <a:buChar char="•"/>
              <a:tabLst>
                <a:tab pos="354965" algn="l"/>
                <a:tab pos="355600" algn="l"/>
              </a:tabLst>
            </a:pPr>
            <a:r>
              <a:rPr sz="2800" b="1" spc="-5" dirty="0">
                <a:solidFill>
                  <a:srgbClr val="FFFFFF"/>
                </a:solidFill>
                <a:latin typeface="Times New Roman"/>
                <a:cs typeface="Times New Roman"/>
              </a:rPr>
              <a:t>Marshburn, D.M. et. Al. </a:t>
            </a:r>
            <a:r>
              <a:rPr sz="2800" b="1" dirty="0">
                <a:solidFill>
                  <a:srgbClr val="FFFFFF"/>
                </a:solidFill>
                <a:latin typeface="Times New Roman"/>
                <a:cs typeface="Times New Roman"/>
              </a:rPr>
              <a:t>(2009) </a:t>
            </a:r>
            <a:r>
              <a:rPr sz="2800" spc="-5" dirty="0">
                <a:solidFill>
                  <a:srgbClr val="FFFFFF"/>
                </a:solidFill>
                <a:latin typeface="Times New Roman"/>
                <a:cs typeface="Times New Roman"/>
              </a:rPr>
              <a:t>in her </a:t>
            </a:r>
            <a:r>
              <a:rPr sz="2800" dirty="0">
                <a:solidFill>
                  <a:srgbClr val="FFFFFF"/>
                </a:solidFill>
                <a:latin typeface="Times New Roman"/>
                <a:cs typeface="Times New Roman"/>
              </a:rPr>
              <a:t>study, </a:t>
            </a:r>
            <a:r>
              <a:rPr sz="2800" spc="-5" dirty="0">
                <a:solidFill>
                  <a:srgbClr val="FFFFFF"/>
                </a:solidFill>
                <a:latin typeface="Times New Roman"/>
                <a:cs typeface="Times New Roman"/>
              </a:rPr>
              <a:t>examined </a:t>
            </a:r>
            <a:r>
              <a:rPr sz="2800" dirty="0">
                <a:solidFill>
                  <a:srgbClr val="FFFFFF"/>
                </a:solidFill>
                <a:latin typeface="Times New Roman"/>
                <a:cs typeface="Times New Roman"/>
              </a:rPr>
              <a:t>the  </a:t>
            </a:r>
            <a:r>
              <a:rPr sz="2800" spc="-5" dirty="0">
                <a:solidFill>
                  <a:srgbClr val="FFFFFF"/>
                </a:solidFill>
                <a:latin typeface="Times New Roman"/>
                <a:cs typeface="Times New Roman"/>
              </a:rPr>
              <a:t>relationship between 265 new nurse’s perceptions and  measured performance based clinical competence in an  </a:t>
            </a:r>
            <a:r>
              <a:rPr sz="2800" spc="-10" dirty="0">
                <a:solidFill>
                  <a:srgbClr val="FFFFFF"/>
                </a:solidFill>
                <a:latin typeface="Times New Roman"/>
                <a:cs typeface="Times New Roman"/>
              </a:rPr>
              <a:t>academic medical </a:t>
            </a:r>
            <a:r>
              <a:rPr sz="2800" spc="-5" dirty="0">
                <a:solidFill>
                  <a:srgbClr val="FFFFFF"/>
                </a:solidFill>
                <a:latin typeface="Times New Roman"/>
                <a:cs typeface="Times New Roman"/>
              </a:rPr>
              <a:t>care centre in Greenville, </a:t>
            </a:r>
            <a:r>
              <a:rPr sz="2800" dirty="0">
                <a:solidFill>
                  <a:srgbClr val="FFFFFF"/>
                </a:solidFill>
                <a:latin typeface="Times New Roman"/>
                <a:cs typeface="Times New Roman"/>
              </a:rPr>
              <a:t>using  </a:t>
            </a:r>
            <a:r>
              <a:rPr sz="2800" spc="-5" dirty="0">
                <a:solidFill>
                  <a:srgbClr val="FFFFFF"/>
                </a:solidFill>
                <a:latin typeface="Times New Roman"/>
                <a:cs typeface="Times New Roman"/>
              </a:rPr>
              <a:t>Descriptive </a:t>
            </a:r>
            <a:r>
              <a:rPr sz="2800" dirty="0">
                <a:solidFill>
                  <a:srgbClr val="FFFFFF"/>
                </a:solidFill>
                <a:latin typeface="Times New Roman"/>
                <a:cs typeface="Times New Roman"/>
              </a:rPr>
              <a:t>co-relational </a:t>
            </a:r>
            <a:r>
              <a:rPr sz="2800" spc="-5" dirty="0">
                <a:solidFill>
                  <a:srgbClr val="FFFFFF"/>
                </a:solidFill>
                <a:latin typeface="Times New Roman"/>
                <a:cs typeface="Times New Roman"/>
              </a:rPr>
              <a:t>designs to examine </a:t>
            </a:r>
            <a:r>
              <a:rPr sz="2800" dirty="0">
                <a:solidFill>
                  <a:srgbClr val="FFFFFF"/>
                </a:solidFill>
                <a:latin typeface="Times New Roman"/>
                <a:cs typeface="Times New Roman"/>
              </a:rPr>
              <a:t>the  </a:t>
            </a:r>
            <a:r>
              <a:rPr sz="2800" spc="-5" dirty="0">
                <a:solidFill>
                  <a:srgbClr val="FFFFFF"/>
                </a:solidFill>
                <a:latin typeface="Times New Roman"/>
                <a:cs typeface="Times New Roman"/>
              </a:rPr>
              <a:t>relationships. Performance based clinical competence was  measured by the Performance Based Development System  developed by Del Bueno </a:t>
            </a:r>
            <a:r>
              <a:rPr sz="2800" dirty="0">
                <a:solidFill>
                  <a:srgbClr val="FFFFFF"/>
                </a:solidFill>
                <a:latin typeface="Times New Roman"/>
                <a:cs typeface="Times New Roman"/>
              </a:rPr>
              <a:t>(1990). </a:t>
            </a:r>
            <a:r>
              <a:rPr sz="2800" spc="-5" dirty="0">
                <a:solidFill>
                  <a:srgbClr val="FFFFFF"/>
                </a:solidFill>
                <a:latin typeface="Times New Roman"/>
                <a:cs typeface="Times New Roman"/>
              </a:rPr>
              <a:t>She reported that nurse’s  who scored high on perception scores also scored high  performance scales. There was a relationship between new  nurse’s perceptions of clinical competence and a  performance based </a:t>
            </a:r>
            <a:r>
              <a:rPr sz="2800" spc="-10" dirty="0">
                <a:solidFill>
                  <a:srgbClr val="FFFFFF"/>
                </a:solidFill>
                <a:latin typeface="Times New Roman"/>
                <a:cs typeface="Times New Roman"/>
              </a:rPr>
              <a:t>measures </a:t>
            </a:r>
            <a:r>
              <a:rPr sz="2800" spc="-5" dirty="0">
                <a:solidFill>
                  <a:srgbClr val="FFFFFF"/>
                </a:solidFill>
                <a:latin typeface="Times New Roman"/>
                <a:cs typeface="Times New Roman"/>
              </a:rPr>
              <a:t>of clinical</a:t>
            </a:r>
            <a:r>
              <a:rPr sz="2800" dirty="0">
                <a:solidFill>
                  <a:srgbClr val="FFFFFF"/>
                </a:solidFill>
                <a:latin typeface="Times New Roman"/>
                <a:cs typeface="Times New Roman"/>
              </a:rPr>
              <a:t> </a:t>
            </a:r>
            <a:r>
              <a:rPr sz="2800" spc="-5" dirty="0">
                <a:solidFill>
                  <a:srgbClr val="FFFFFF"/>
                </a:solidFill>
                <a:latin typeface="Times New Roman"/>
                <a:cs typeface="Times New Roman"/>
              </a:rPr>
              <a:t>competence.</a:t>
            </a:r>
            <a:endParaRPr sz="2800">
              <a:latin typeface="Times New Roman"/>
              <a:cs typeface="Times New Roman"/>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07340" y="781557"/>
            <a:ext cx="8425815" cy="5781675"/>
          </a:xfrm>
          <a:prstGeom prst="rect">
            <a:avLst/>
          </a:prstGeom>
        </p:spPr>
        <p:txBody>
          <a:bodyPr vert="horz" wrap="square" lIns="0" tIns="13335" rIns="0" bIns="0" rtlCol="0">
            <a:spAutoFit/>
          </a:bodyPr>
          <a:lstStyle/>
          <a:p>
            <a:pPr marL="355600" marR="1211580" indent="-342900">
              <a:lnSpc>
                <a:spcPct val="100000"/>
              </a:lnSpc>
              <a:spcBef>
                <a:spcPts val="105"/>
              </a:spcBef>
              <a:buChar char="•"/>
              <a:tabLst>
                <a:tab pos="354965" algn="l"/>
                <a:tab pos="355600" algn="l"/>
              </a:tabLst>
            </a:pPr>
            <a:r>
              <a:rPr sz="3200" dirty="0">
                <a:solidFill>
                  <a:srgbClr val="FFFFFF"/>
                </a:solidFill>
                <a:latin typeface="Times New Roman"/>
                <a:cs typeface="Times New Roman"/>
              </a:rPr>
              <a:t>Prepare complex reports and other</a:t>
            </a:r>
            <a:r>
              <a:rPr sz="3200" spc="-130" dirty="0">
                <a:solidFill>
                  <a:srgbClr val="FFFFFF"/>
                </a:solidFill>
                <a:latin typeface="Times New Roman"/>
                <a:cs typeface="Times New Roman"/>
              </a:rPr>
              <a:t> </a:t>
            </a:r>
            <a:r>
              <a:rPr sz="3200" dirty="0">
                <a:solidFill>
                  <a:srgbClr val="FFFFFF"/>
                </a:solidFill>
                <a:latin typeface="Times New Roman"/>
                <a:cs typeface="Times New Roman"/>
              </a:rPr>
              <a:t>written  materials of Performance</a:t>
            </a:r>
            <a:r>
              <a:rPr sz="3200" spc="-90" dirty="0">
                <a:solidFill>
                  <a:srgbClr val="FFFFFF"/>
                </a:solidFill>
                <a:latin typeface="Times New Roman"/>
                <a:cs typeface="Times New Roman"/>
              </a:rPr>
              <a:t> </a:t>
            </a:r>
            <a:r>
              <a:rPr sz="3200" dirty="0">
                <a:solidFill>
                  <a:srgbClr val="FFFFFF"/>
                </a:solidFill>
                <a:latin typeface="Times New Roman"/>
                <a:cs typeface="Times New Roman"/>
              </a:rPr>
              <a:t>appraisal.</a:t>
            </a:r>
            <a:endParaRPr sz="3200">
              <a:latin typeface="Times New Roman"/>
              <a:cs typeface="Times New Roman"/>
            </a:endParaRPr>
          </a:p>
          <a:p>
            <a:pPr marL="355600" marR="5080" indent="-342900">
              <a:lnSpc>
                <a:spcPct val="100000"/>
              </a:lnSpc>
              <a:spcBef>
                <a:spcPts val="765"/>
              </a:spcBef>
              <a:buChar char="•"/>
              <a:tabLst>
                <a:tab pos="354965" algn="l"/>
                <a:tab pos="355600" algn="l"/>
              </a:tabLst>
            </a:pPr>
            <a:r>
              <a:rPr sz="3200" dirty="0">
                <a:solidFill>
                  <a:srgbClr val="FFFFFF"/>
                </a:solidFill>
                <a:latin typeface="Times New Roman"/>
                <a:cs typeface="Times New Roman"/>
              </a:rPr>
              <a:t>Analyze and resolve complex problems related</a:t>
            </a:r>
            <a:r>
              <a:rPr sz="3200" spc="-155" dirty="0">
                <a:solidFill>
                  <a:srgbClr val="FFFFFF"/>
                </a:solidFill>
                <a:latin typeface="Times New Roman"/>
                <a:cs typeface="Times New Roman"/>
              </a:rPr>
              <a:t> </a:t>
            </a:r>
            <a:r>
              <a:rPr sz="3200" dirty="0">
                <a:solidFill>
                  <a:srgbClr val="FFFFFF"/>
                </a:solidFill>
                <a:latin typeface="Times New Roman"/>
                <a:cs typeface="Times New Roman"/>
              </a:rPr>
              <a:t>to  appraisal.</a:t>
            </a:r>
            <a:endParaRPr sz="3200">
              <a:latin typeface="Times New Roman"/>
              <a:cs typeface="Times New Roman"/>
            </a:endParaRPr>
          </a:p>
          <a:p>
            <a:pPr marL="355600" marR="239395" indent="-342900" algn="just">
              <a:lnSpc>
                <a:spcPct val="100000"/>
              </a:lnSpc>
              <a:spcBef>
                <a:spcPts val="770"/>
              </a:spcBef>
              <a:buChar char="•"/>
              <a:tabLst>
                <a:tab pos="355600" algn="l"/>
              </a:tabLst>
            </a:pPr>
            <a:r>
              <a:rPr sz="3200" dirty="0">
                <a:solidFill>
                  <a:srgbClr val="FFFFFF"/>
                </a:solidFill>
                <a:latin typeface="Times New Roman"/>
                <a:cs typeface="Times New Roman"/>
              </a:rPr>
              <a:t>Communicate clearly and concisely, both orally  and in writing; present findings, of</a:t>
            </a:r>
            <a:r>
              <a:rPr sz="3200" spc="-135" dirty="0">
                <a:solidFill>
                  <a:srgbClr val="FFFFFF"/>
                </a:solidFill>
                <a:latin typeface="Times New Roman"/>
                <a:cs typeface="Times New Roman"/>
              </a:rPr>
              <a:t> </a:t>
            </a:r>
            <a:r>
              <a:rPr sz="3200" dirty="0">
                <a:solidFill>
                  <a:srgbClr val="FFFFFF"/>
                </a:solidFill>
                <a:latin typeface="Times New Roman"/>
                <a:cs typeface="Times New Roman"/>
              </a:rPr>
              <a:t>Performance  appraisal to</a:t>
            </a:r>
            <a:r>
              <a:rPr sz="3200" spc="-50" dirty="0">
                <a:solidFill>
                  <a:srgbClr val="FFFFFF"/>
                </a:solidFill>
                <a:latin typeface="Times New Roman"/>
                <a:cs typeface="Times New Roman"/>
              </a:rPr>
              <a:t> </a:t>
            </a:r>
            <a:r>
              <a:rPr sz="3200" dirty="0">
                <a:solidFill>
                  <a:srgbClr val="FFFFFF"/>
                </a:solidFill>
                <a:latin typeface="Times New Roman"/>
                <a:cs typeface="Times New Roman"/>
              </a:rPr>
              <a:t>employees.</a:t>
            </a:r>
            <a:endParaRPr sz="3200">
              <a:latin typeface="Times New Roman"/>
              <a:cs typeface="Times New Roman"/>
            </a:endParaRPr>
          </a:p>
          <a:p>
            <a:pPr marL="355600" marR="681990" indent="-342900">
              <a:lnSpc>
                <a:spcPct val="100000"/>
              </a:lnSpc>
              <a:spcBef>
                <a:spcPts val="770"/>
              </a:spcBef>
              <a:buChar char="•"/>
              <a:tabLst>
                <a:tab pos="354965" algn="l"/>
                <a:tab pos="355600" algn="l"/>
              </a:tabLst>
            </a:pPr>
            <a:r>
              <a:rPr sz="3200" dirty="0">
                <a:solidFill>
                  <a:srgbClr val="FFFFFF"/>
                </a:solidFill>
                <a:latin typeface="Times New Roman"/>
                <a:cs typeface="Times New Roman"/>
              </a:rPr>
              <a:t>Provide excellent interpersonal relations</a:t>
            </a:r>
            <a:r>
              <a:rPr sz="3200" spc="-145" dirty="0">
                <a:solidFill>
                  <a:srgbClr val="FFFFFF"/>
                </a:solidFill>
                <a:latin typeface="Times New Roman"/>
                <a:cs typeface="Times New Roman"/>
              </a:rPr>
              <a:t> </a:t>
            </a:r>
            <a:r>
              <a:rPr sz="3200" dirty="0">
                <a:solidFill>
                  <a:srgbClr val="FFFFFF"/>
                </a:solidFill>
                <a:latin typeface="Times New Roman"/>
                <a:cs typeface="Times New Roman"/>
              </a:rPr>
              <a:t>with  employees.</a:t>
            </a:r>
            <a:endParaRPr sz="3200">
              <a:latin typeface="Times New Roman"/>
              <a:cs typeface="Times New Roman"/>
            </a:endParaRPr>
          </a:p>
          <a:p>
            <a:pPr marL="355600" marR="194310" indent="-342900">
              <a:lnSpc>
                <a:spcPct val="100000"/>
              </a:lnSpc>
              <a:spcBef>
                <a:spcPts val="770"/>
              </a:spcBef>
              <a:buChar char="•"/>
              <a:tabLst>
                <a:tab pos="354965" algn="l"/>
                <a:tab pos="355600" algn="l"/>
              </a:tabLst>
            </a:pPr>
            <a:r>
              <a:rPr sz="3200" dirty="0">
                <a:solidFill>
                  <a:srgbClr val="FFFFFF"/>
                </a:solidFill>
                <a:latin typeface="Times New Roman"/>
                <a:cs typeface="Times New Roman"/>
              </a:rPr>
              <a:t>Maintains performance appraisal records and  reports of all employees working under</a:t>
            </a:r>
            <a:r>
              <a:rPr sz="3200" spc="-135" dirty="0">
                <a:solidFill>
                  <a:srgbClr val="FFFFFF"/>
                </a:solidFill>
                <a:latin typeface="Times New Roman"/>
                <a:cs typeface="Times New Roman"/>
              </a:rPr>
              <a:t> </a:t>
            </a:r>
            <a:r>
              <a:rPr sz="3200" dirty="0">
                <a:solidFill>
                  <a:srgbClr val="FFFFFF"/>
                </a:solidFill>
                <a:latin typeface="Times New Roman"/>
                <a:cs typeface="Times New Roman"/>
              </a:rPr>
              <a:t>her/him.</a:t>
            </a:r>
            <a:endParaRPr sz="3200">
              <a:latin typeface="Times New Roman"/>
              <a:cs typeface="Times New Roman"/>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603817" rIns="0" bIns="0" rtlCol="0">
            <a:spAutoFit/>
          </a:bodyPr>
          <a:lstStyle/>
          <a:p>
            <a:pPr marL="953769" marR="5080" indent="385445">
              <a:lnSpc>
                <a:spcPct val="100000"/>
              </a:lnSpc>
              <a:spcBef>
                <a:spcPts val="95"/>
              </a:spcBef>
            </a:pPr>
            <a:r>
              <a:rPr spc="-5" dirty="0"/>
              <a:t>RESEARCH RELATED TO </a:t>
            </a:r>
            <a:r>
              <a:rPr u="none" spc="-5" dirty="0"/>
              <a:t> </a:t>
            </a:r>
            <a:r>
              <a:rPr spc="-5" dirty="0"/>
              <a:t>PERFORMANCE</a:t>
            </a:r>
            <a:r>
              <a:rPr spc="-30" dirty="0"/>
              <a:t> </a:t>
            </a:r>
            <a:r>
              <a:rPr spc="-10" dirty="0"/>
              <a:t>APPRAISAL</a:t>
            </a:r>
          </a:p>
        </p:txBody>
      </p:sp>
      <p:sp>
        <p:nvSpPr>
          <p:cNvPr id="3" name="object 3"/>
          <p:cNvSpPr txBox="1"/>
          <p:nvPr/>
        </p:nvSpPr>
        <p:spPr>
          <a:xfrm>
            <a:off x="78739" y="2081606"/>
            <a:ext cx="8981440" cy="4451985"/>
          </a:xfrm>
          <a:prstGeom prst="rect">
            <a:avLst/>
          </a:prstGeom>
        </p:spPr>
        <p:txBody>
          <a:bodyPr vert="horz" wrap="square" lIns="0" tIns="12065" rIns="0" bIns="0" rtlCol="0">
            <a:spAutoFit/>
          </a:bodyPr>
          <a:lstStyle/>
          <a:p>
            <a:pPr marL="355600" marR="5080" indent="-342900">
              <a:lnSpc>
                <a:spcPct val="100000"/>
              </a:lnSpc>
              <a:spcBef>
                <a:spcPts val="95"/>
              </a:spcBef>
              <a:buFont typeface="Times New Roman"/>
              <a:buChar char="•"/>
              <a:tabLst>
                <a:tab pos="354965" algn="l"/>
                <a:tab pos="355600" algn="l"/>
              </a:tabLst>
            </a:pPr>
            <a:r>
              <a:rPr sz="2200" b="1" spc="-5" dirty="0">
                <a:solidFill>
                  <a:srgbClr val="FFFFFF"/>
                </a:solidFill>
                <a:latin typeface="Times New Roman"/>
                <a:cs typeface="Times New Roman"/>
              </a:rPr>
              <a:t>Harcourt M. &amp; Narcisse </a:t>
            </a:r>
            <a:r>
              <a:rPr sz="2200" b="1" dirty="0">
                <a:solidFill>
                  <a:srgbClr val="FFFFFF"/>
                </a:solidFill>
                <a:latin typeface="Times New Roman"/>
                <a:cs typeface="Times New Roman"/>
              </a:rPr>
              <a:t>S.(2008) </a:t>
            </a:r>
            <a:r>
              <a:rPr sz="2200" spc="-5" dirty="0">
                <a:solidFill>
                  <a:srgbClr val="FFFFFF"/>
                </a:solidFill>
                <a:latin typeface="Times New Roman"/>
                <a:cs typeface="Times New Roman"/>
              </a:rPr>
              <a:t>conducted a study on Employee Fairness  Perceptions of performance appraisal. The researcher identified the essential  factors which influence employees’ fairness perceptions of their  performance appraisals, and determined the applicability of these factors to  the experiences of employees in a Saint Lucian </a:t>
            </a:r>
            <a:r>
              <a:rPr sz="2200" dirty="0">
                <a:solidFill>
                  <a:srgbClr val="FFFFFF"/>
                </a:solidFill>
                <a:latin typeface="Times New Roman"/>
                <a:cs typeface="Times New Roman"/>
              </a:rPr>
              <a:t>public </a:t>
            </a:r>
            <a:r>
              <a:rPr sz="2200" spc="-5" dirty="0">
                <a:solidFill>
                  <a:srgbClr val="FFFFFF"/>
                </a:solidFill>
                <a:latin typeface="Times New Roman"/>
                <a:cs typeface="Times New Roman"/>
              </a:rPr>
              <a:t>service organization.  A qualitative case </a:t>
            </a:r>
            <a:r>
              <a:rPr sz="2200" dirty="0">
                <a:solidFill>
                  <a:srgbClr val="FFFFFF"/>
                </a:solidFill>
                <a:latin typeface="Times New Roman"/>
                <a:cs typeface="Times New Roman"/>
              </a:rPr>
              <a:t>study </a:t>
            </a:r>
            <a:r>
              <a:rPr sz="2200" spc="-5" dirty="0">
                <a:solidFill>
                  <a:srgbClr val="FFFFFF"/>
                </a:solidFill>
                <a:latin typeface="Times New Roman"/>
                <a:cs typeface="Times New Roman"/>
              </a:rPr>
              <a:t>method was used to gain understanding of employee  perceptions of </a:t>
            </a:r>
            <a:r>
              <a:rPr sz="2200" dirty="0">
                <a:solidFill>
                  <a:srgbClr val="FFFFFF"/>
                </a:solidFill>
                <a:latin typeface="Times New Roman"/>
                <a:cs typeface="Times New Roman"/>
              </a:rPr>
              <a:t>the </a:t>
            </a:r>
            <a:r>
              <a:rPr sz="2200" spc="-5" dirty="0">
                <a:solidFill>
                  <a:srgbClr val="FFFFFF"/>
                </a:solidFill>
                <a:latin typeface="Times New Roman"/>
                <a:cs typeface="Times New Roman"/>
              </a:rPr>
              <a:t>fairness of their performance appraisals. Data obtained  from both completed appraisal </a:t>
            </a:r>
            <a:r>
              <a:rPr sz="2200" spc="-10" dirty="0">
                <a:solidFill>
                  <a:srgbClr val="FFFFFF"/>
                </a:solidFill>
                <a:latin typeface="Times New Roman"/>
                <a:cs typeface="Times New Roman"/>
              </a:rPr>
              <a:t>forms </a:t>
            </a:r>
            <a:r>
              <a:rPr sz="2200" spc="-5" dirty="0">
                <a:solidFill>
                  <a:srgbClr val="FFFFFF"/>
                </a:solidFill>
                <a:latin typeface="Times New Roman"/>
                <a:cs typeface="Times New Roman"/>
              </a:rPr>
              <a:t>and interviews with </a:t>
            </a:r>
            <a:r>
              <a:rPr sz="2200" dirty="0">
                <a:solidFill>
                  <a:srgbClr val="FFFFFF"/>
                </a:solidFill>
                <a:latin typeface="Times New Roman"/>
                <a:cs typeface="Times New Roman"/>
              </a:rPr>
              <a:t>20 </a:t>
            </a:r>
            <a:r>
              <a:rPr sz="2200" spc="-5" dirty="0">
                <a:solidFill>
                  <a:srgbClr val="FFFFFF"/>
                </a:solidFill>
                <a:latin typeface="Times New Roman"/>
                <a:cs typeface="Times New Roman"/>
              </a:rPr>
              <a:t>employees was  transcribed </a:t>
            </a:r>
            <a:r>
              <a:rPr sz="2200" spc="-10" dirty="0">
                <a:solidFill>
                  <a:srgbClr val="FFFFFF"/>
                </a:solidFill>
                <a:latin typeface="Times New Roman"/>
                <a:cs typeface="Times New Roman"/>
              </a:rPr>
              <a:t>and </a:t>
            </a:r>
            <a:r>
              <a:rPr sz="2200" spc="-5" dirty="0">
                <a:solidFill>
                  <a:srgbClr val="FFFFFF"/>
                </a:solidFill>
                <a:latin typeface="Times New Roman"/>
                <a:cs typeface="Times New Roman"/>
              </a:rPr>
              <a:t>assessed using a thematic </a:t>
            </a:r>
            <a:r>
              <a:rPr sz="2200" dirty="0">
                <a:solidFill>
                  <a:srgbClr val="FFFFFF"/>
                </a:solidFill>
                <a:latin typeface="Times New Roman"/>
                <a:cs typeface="Times New Roman"/>
              </a:rPr>
              <a:t>analysis. </a:t>
            </a:r>
            <a:r>
              <a:rPr sz="2200" spc="-5" dirty="0">
                <a:solidFill>
                  <a:srgbClr val="FFFFFF"/>
                </a:solidFill>
                <a:latin typeface="Times New Roman"/>
                <a:cs typeface="Times New Roman"/>
              </a:rPr>
              <a:t>Overall, results showed  that justice factors influence employee perceptions of fairness in their  appraisals. Results suggested that employees also consider four additional  justice factors, the consistency in reward</a:t>
            </a:r>
            <a:r>
              <a:rPr sz="2200" spc="20" dirty="0">
                <a:solidFill>
                  <a:srgbClr val="FFFFFF"/>
                </a:solidFill>
                <a:latin typeface="Times New Roman"/>
                <a:cs typeface="Times New Roman"/>
              </a:rPr>
              <a:t> </a:t>
            </a:r>
            <a:r>
              <a:rPr sz="2200" spc="-5" dirty="0">
                <a:solidFill>
                  <a:srgbClr val="FFFFFF"/>
                </a:solidFill>
                <a:latin typeface="Times New Roman"/>
                <a:cs typeface="Times New Roman"/>
              </a:rPr>
              <a:t>distribution,</a:t>
            </a:r>
            <a:endParaRPr sz="2200">
              <a:latin typeface="Times New Roman"/>
              <a:cs typeface="Times New Roman"/>
            </a:endParaRPr>
          </a:p>
          <a:p>
            <a:pPr marL="355600" indent="-342900">
              <a:lnSpc>
                <a:spcPct val="100000"/>
              </a:lnSpc>
              <a:spcBef>
                <a:spcPts val="535"/>
              </a:spcBef>
              <a:buChar char="•"/>
              <a:tabLst>
                <a:tab pos="354965" algn="l"/>
                <a:tab pos="355600" algn="l"/>
              </a:tabLst>
            </a:pPr>
            <a:r>
              <a:rPr sz="2200" spc="-5" dirty="0">
                <a:solidFill>
                  <a:srgbClr val="FFFFFF"/>
                </a:solidFill>
                <a:latin typeface="Times New Roman"/>
                <a:cs typeface="Times New Roman"/>
              </a:rPr>
              <a:t>appraisal </a:t>
            </a:r>
            <a:r>
              <a:rPr sz="2200" dirty="0">
                <a:solidFill>
                  <a:srgbClr val="FFFFFF"/>
                </a:solidFill>
                <a:latin typeface="Times New Roman"/>
                <a:cs typeface="Times New Roman"/>
              </a:rPr>
              <a:t>frequency, </a:t>
            </a:r>
            <a:r>
              <a:rPr sz="2200" spc="-5" dirty="0">
                <a:solidFill>
                  <a:srgbClr val="FFFFFF"/>
                </a:solidFill>
                <a:latin typeface="Times New Roman"/>
                <a:cs typeface="Times New Roman"/>
              </a:rPr>
              <a:t>job relevant criteria and rater and rate</a:t>
            </a:r>
            <a:r>
              <a:rPr sz="2200" spc="80" dirty="0">
                <a:solidFill>
                  <a:srgbClr val="FFFFFF"/>
                </a:solidFill>
                <a:latin typeface="Times New Roman"/>
                <a:cs typeface="Times New Roman"/>
              </a:rPr>
              <a:t> </a:t>
            </a:r>
            <a:r>
              <a:rPr sz="2200" spc="-5" dirty="0">
                <a:solidFill>
                  <a:srgbClr val="FFFFFF"/>
                </a:solidFill>
                <a:latin typeface="Times New Roman"/>
                <a:cs typeface="Times New Roman"/>
              </a:rPr>
              <a:t>training.</a:t>
            </a:r>
            <a:endParaRPr sz="2200">
              <a:latin typeface="Times New Roman"/>
              <a:cs typeface="Times New Roman"/>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prstGeom prst="rect">
            <a:avLst/>
          </a:prstGeom>
        </p:spPr>
        <p:txBody>
          <a:bodyPr vert="horz" wrap="square" lIns="0" tIns="13335" rIns="0" bIns="0" rtlCol="0">
            <a:spAutoFit/>
          </a:bodyPr>
          <a:lstStyle/>
          <a:p>
            <a:pPr marL="315595">
              <a:lnSpc>
                <a:spcPct val="100000"/>
              </a:lnSpc>
              <a:spcBef>
                <a:spcPts val="105"/>
              </a:spcBef>
            </a:pPr>
            <a:r>
              <a:rPr dirty="0"/>
              <a:t>THANK</a:t>
            </a:r>
            <a:r>
              <a:rPr spc="-110" dirty="0"/>
              <a:t> </a:t>
            </a:r>
            <a:r>
              <a:rPr dirty="0"/>
              <a:t>YOU</a:t>
            </a:r>
          </a:p>
        </p:txBody>
      </p:sp>
      <p:grpSp>
        <p:nvGrpSpPr>
          <p:cNvPr id="3" name="object 3"/>
          <p:cNvGrpSpPr/>
          <p:nvPr/>
        </p:nvGrpSpPr>
        <p:grpSpPr>
          <a:xfrm>
            <a:off x="10160" y="1000251"/>
            <a:ext cx="9133840" cy="5857875"/>
            <a:chOff x="10160" y="1000251"/>
            <a:chExt cx="9133840" cy="5857875"/>
          </a:xfrm>
        </p:grpSpPr>
        <p:sp>
          <p:nvSpPr>
            <p:cNvPr id="4" name="object 4"/>
            <p:cNvSpPr/>
            <p:nvPr/>
          </p:nvSpPr>
          <p:spPr>
            <a:xfrm>
              <a:off x="533400" y="2697073"/>
              <a:ext cx="184150" cy="147726"/>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10160" y="1000251"/>
              <a:ext cx="9133840" cy="5857744"/>
            </a:xfrm>
            <a:prstGeom prst="rect">
              <a:avLst/>
            </a:prstGeom>
            <a:blipFill>
              <a:blip r:embed="rId3" cstate="print"/>
              <a:stretch>
                <a:fillRect/>
              </a:stretch>
            </a:blipFill>
          </p:spPr>
          <p:txBody>
            <a:bodyPr wrap="square" lIns="0" tIns="0" rIns="0" bIns="0" rtlCol="0"/>
            <a:lstStyle/>
            <a:p>
              <a:endParaRPr/>
            </a:p>
          </p:txBody>
        </p:sp>
      </p:grpSp>
      <p:sp>
        <p:nvSpPr>
          <p:cNvPr id="6" name="object 6"/>
          <p:cNvSpPr txBox="1"/>
          <p:nvPr/>
        </p:nvSpPr>
        <p:spPr>
          <a:xfrm>
            <a:off x="383540" y="1452117"/>
            <a:ext cx="6701155" cy="1126490"/>
          </a:xfrm>
          <a:prstGeom prst="rect">
            <a:avLst/>
          </a:prstGeom>
        </p:spPr>
        <p:txBody>
          <a:bodyPr vert="horz" wrap="square" lIns="0" tIns="9525" rIns="0" bIns="0" rtlCol="0">
            <a:spAutoFit/>
          </a:bodyPr>
          <a:lstStyle/>
          <a:p>
            <a:pPr marL="12700" marR="5080">
              <a:lnSpc>
                <a:spcPct val="100600"/>
              </a:lnSpc>
              <a:spcBef>
                <a:spcPts val="75"/>
              </a:spcBef>
            </a:pPr>
            <a:r>
              <a:rPr sz="3600" b="1" i="1" spc="-30" dirty="0">
                <a:latin typeface="Trebuchet MS"/>
                <a:cs typeface="Trebuchet MS"/>
              </a:rPr>
              <a:t>A </a:t>
            </a:r>
            <a:r>
              <a:rPr sz="3600" b="1" i="1" spc="-150" dirty="0">
                <a:latin typeface="Trebuchet MS"/>
                <a:cs typeface="Trebuchet MS"/>
              </a:rPr>
              <a:t>good </a:t>
            </a:r>
            <a:r>
              <a:rPr sz="3600" b="1" i="1" spc="-254" dirty="0">
                <a:latin typeface="Trebuchet MS"/>
                <a:cs typeface="Trebuchet MS"/>
              </a:rPr>
              <a:t>process </a:t>
            </a:r>
            <a:r>
              <a:rPr sz="3600" b="1" i="1" spc="-265" dirty="0">
                <a:latin typeface="Trebuchet MS"/>
                <a:cs typeface="Trebuchet MS"/>
              </a:rPr>
              <a:t>is </a:t>
            </a:r>
            <a:r>
              <a:rPr sz="3600" b="1" i="1" spc="-225" dirty="0">
                <a:latin typeface="Trebuchet MS"/>
                <a:cs typeface="Trebuchet MS"/>
              </a:rPr>
              <a:t>the </a:t>
            </a:r>
            <a:r>
              <a:rPr sz="3600" b="1" i="1" spc="-220" dirty="0">
                <a:latin typeface="Trebuchet MS"/>
                <a:cs typeface="Trebuchet MS"/>
              </a:rPr>
              <a:t>foundation</a:t>
            </a:r>
            <a:r>
              <a:rPr sz="3600" b="1" i="1" spc="-715" dirty="0">
                <a:latin typeface="Trebuchet MS"/>
                <a:cs typeface="Trebuchet MS"/>
              </a:rPr>
              <a:t> </a:t>
            </a:r>
            <a:r>
              <a:rPr sz="3600" b="1" i="1" spc="-254" dirty="0">
                <a:latin typeface="Trebuchet MS"/>
                <a:cs typeface="Trebuchet MS"/>
              </a:rPr>
              <a:t>of  </a:t>
            </a:r>
            <a:r>
              <a:rPr sz="3600" b="1" i="1" spc="-265" dirty="0">
                <a:latin typeface="Arial"/>
                <a:cs typeface="Arial"/>
              </a:rPr>
              <a:t>your</a:t>
            </a:r>
            <a:r>
              <a:rPr sz="3600" b="1" i="1" spc="-220" dirty="0">
                <a:latin typeface="Arial"/>
                <a:cs typeface="Arial"/>
              </a:rPr>
              <a:t> </a:t>
            </a:r>
            <a:r>
              <a:rPr sz="3600" b="1" i="1" spc="-459" dirty="0">
                <a:latin typeface="Arial"/>
                <a:cs typeface="Arial"/>
              </a:rPr>
              <a:t>success”</a:t>
            </a:r>
            <a:endParaRPr sz="3600">
              <a:latin typeface="Arial"/>
              <a:cs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35940" y="161036"/>
            <a:ext cx="7846695" cy="6343015"/>
          </a:xfrm>
          <a:prstGeom prst="rect">
            <a:avLst/>
          </a:prstGeom>
        </p:spPr>
        <p:txBody>
          <a:bodyPr vert="horz" wrap="square" lIns="0" tIns="12065" rIns="0" bIns="0" rtlCol="0">
            <a:spAutoFit/>
          </a:bodyPr>
          <a:lstStyle/>
          <a:p>
            <a:pPr marL="243204">
              <a:lnSpc>
                <a:spcPct val="100000"/>
              </a:lnSpc>
              <a:spcBef>
                <a:spcPts val="95"/>
              </a:spcBef>
            </a:pPr>
            <a:r>
              <a:rPr sz="4000" b="1" spc="-5" dirty="0">
                <a:solidFill>
                  <a:srgbClr val="FFFF00"/>
                </a:solidFill>
                <a:latin typeface="Times New Roman"/>
                <a:cs typeface="Times New Roman"/>
              </a:rPr>
              <a:t>WORK RELATED</a:t>
            </a:r>
            <a:r>
              <a:rPr sz="4000" b="1" spc="-25" dirty="0">
                <a:solidFill>
                  <a:srgbClr val="FFFF00"/>
                </a:solidFill>
                <a:latin typeface="Times New Roman"/>
                <a:cs typeface="Times New Roman"/>
              </a:rPr>
              <a:t> </a:t>
            </a:r>
            <a:r>
              <a:rPr sz="4000" b="1" spc="-5" dirty="0">
                <a:solidFill>
                  <a:srgbClr val="FFFF00"/>
                </a:solidFill>
                <a:latin typeface="Times New Roman"/>
                <a:cs typeface="Times New Roman"/>
              </a:rPr>
              <a:t>OBJECTIVES</a:t>
            </a:r>
            <a:endParaRPr sz="4000">
              <a:latin typeface="Times New Roman"/>
              <a:cs typeface="Times New Roman"/>
            </a:endParaRPr>
          </a:p>
          <a:p>
            <a:pPr marL="299085" marR="2661285" indent="-287020">
              <a:lnSpc>
                <a:spcPct val="100000"/>
              </a:lnSpc>
              <a:spcBef>
                <a:spcPts val="3660"/>
              </a:spcBef>
            </a:pPr>
            <a:r>
              <a:rPr sz="4000" spc="80" dirty="0">
                <a:solidFill>
                  <a:srgbClr val="FFFFFF"/>
                </a:solidFill>
                <a:latin typeface="Times New Roman"/>
                <a:cs typeface="Times New Roman"/>
              </a:rPr>
              <a:t>–To </a:t>
            </a:r>
            <a:r>
              <a:rPr sz="4000" dirty="0">
                <a:solidFill>
                  <a:srgbClr val="FFFFFF"/>
                </a:solidFill>
                <a:latin typeface="Times New Roman"/>
                <a:cs typeface="Times New Roman"/>
              </a:rPr>
              <a:t>provide </a:t>
            </a:r>
            <a:r>
              <a:rPr sz="4000" spc="-5" dirty="0">
                <a:solidFill>
                  <a:srgbClr val="FFFFFF"/>
                </a:solidFill>
                <a:latin typeface="Times New Roman"/>
                <a:cs typeface="Times New Roman"/>
              </a:rPr>
              <a:t>a control</a:t>
            </a:r>
            <a:r>
              <a:rPr sz="4000" spc="-165" dirty="0">
                <a:solidFill>
                  <a:srgbClr val="FFFFFF"/>
                </a:solidFill>
                <a:latin typeface="Times New Roman"/>
                <a:cs typeface="Times New Roman"/>
              </a:rPr>
              <a:t> </a:t>
            </a:r>
            <a:r>
              <a:rPr sz="4000" spc="-5" dirty="0">
                <a:solidFill>
                  <a:srgbClr val="FFFFFF"/>
                </a:solidFill>
                <a:latin typeface="Times New Roman"/>
                <a:cs typeface="Times New Roman"/>
              </a:rPr>
              <a:t>for  work</a:t>
            </a:r>
            <a:r>
              <a:rPr sz="4000" spc="-10" dirty="0">
                <a:solidFill>
                  <a:srgbClr val="FFFFFF"/>
                </a:solidFill>
                <a:latin typeface="Times New Roman"/>
                <a:cs typeface="Times New Roman"/>
              </a:rPr>
              <a:t> </a:t>
            </a:r>
            <a:r>
              <a:rPr sz="4000" dirty="0">
                <a:solidFill>
                  <a:srgbClr val="FFFFFF"/>
                </a:solidFill>
                <a:latin typeface="Times New Roman"/>
                <a:cs typeface="Times New Roman"/>
              </a:rPr>
              <a:t>done</a:t>
            </a:r>
            <a:endParaRPr sz="4000">
              <a:latin typeface="Times New Roman"/>
              <a:cs typeface="Times New Roman"/>
            </a:endParaRPr>
          </a:p>
          <a:p>
            <a:pPr marL="12700">
              <a:lnSpc>
                <a:spcPct val="100000"/>
              </a:lnSpc>
              <a:spcBef>
                <a:spcPts val="965"/>
              </a:spcBef>
            </a:pPr>
            <a:r>
              <a:rPr sz="4000" spc="80" dirty="0">
                <a:solidFill>
                  <a:srgbClr val="FFFFFF"/>
                </a:solidFill>
                <a:latin typeface="Times New Roman"/>
                <a:cs typeface="Times New Roman"/>
              </a:rPr>
              <a:t>–To </a:t>
            </a:r>
            <a:r>
              <a:rPr sz="4000" spc="-5" dirty="0">
                <a:solidFill>
                  <a:srgbClr val="FFFFFF"/>
                </a:solidFill>
                <a:latin typeface="Times New Roman"/>
                <a:cs typeface="Times New Roman"/>
              </a:rPr>
              <a:t>improve</a:t>
            </a:r>
            <a:r>
              <a:rPr sz="4000" spc="-110" dirty="0">
                <a:solidFill>
                  <a:srgbClr val="FFFFFF"/>
                </a:solidFill>
                <a:latin typeface="Times New Roman"/>
                <a:cs typeface="Times New Roman"/>
              </a:rPr>
              <a:t> </a:t>
            </a:r>
            <a:r>
              <a:rPr sz="4000" dirty="0">
                <a:solidFill>
                  <a:srgbClr val="FFFFFF"/>
                </a:solidFill>
                <a:latin typeface="Times New Roman"/>
                <a:cs typeface="Times New Roman"/>
              </a:rPr>
              <a:t>efficiency</a:t>
            </a:r>
            <a:endParaRPr sz="4000">
              <a:latin typeface="Times New Roman"/>
              <a:cs typeface="Times New Roman"/>
            </a:endParaRPr>
          </a:p>
          <a:p>
            <a:pPr marL="299085" marR="3081020" indent="-287020">
              <a:lnSpc>
                <a:spcPct val="100000"/>
              </a:lnSpc>
              <a:spcBef>
                <a:spcPts val="960"/>
              </a:spcBef>
            </a:pPr>
            <a:r>
              <a:rPr sz="4000" spc="80" dirty="0">
                <a:solidFill>
                  <a:srgbClr val="FFFFFF"/>
                </a:solidFill>
                <a:latin typeface="Times New Roman"/>
                <a:cs typeface="Times New Roman"/>
              </a:rPr>
              <a:t>–To </a:t>
            </a:r>
            <a:r>
              <a:rPr sz="4000" spc="-5" dirty="0">
                <a:solidFill>
                  <a:srgbClr val="FFFFFF"/>
                </a:solidFill>
                <a:latin typeface="Times New Roman"/>
                <a:cs typeface="Times New Roman"/>
              </a:rPr>
              <a:t>help in assigning  work and plan </a:t>
            </a:r>
            <a:r>
              <a:rPr sz="4000" dirty="0">
                <a:solidFill>
                  <a:srgbClr val="FFFFFF"/>
                </a:solidFill>
                <a:latin typeface="Times New Roman"/>
                <a:cs typeface="Times New Roman"/>
              </a:rPr>
              <a:t>future  </a:t>
            </a:r>
            <a:r>
              <a:rPr sz="4000" spc="-5" dirty="0">
                <a:solidFill>
                  <a:srgbClr val="FFFFFF"/>
                </a:solidFill>
                <a:latin typeface="Times New Roman"/>
                <a:cs typeface="Times New Roman"/>
              </a:rPr>
              <a:t>work assignment;</a:t>
            </a:r>
            <a:r>
              <a:rPr sz="4000" spc="-30" dirty="0">
                <a:solidFill>
                  <a:srgbClr val="FFFFFF"/>
                </a:solidFill>
                <a:latin typeface="Times New Roman"/>
                <a:cs typeface="Times New Roman"/>
              </a:rPr>
              <a:t> </a:t>
            </a:r>
            <a:r>
              <a:rPr sz="4000" spc="-5" dirty="0">
                <a:solidFill>
                  <a:srgbClr val="FFFFFF"/>
                </a:solidFill>
                <a:latin typeface="Times New Roman"/>
                <a:cs typeface="Times New Roman"/>
              </a:rPr>
              <a:t>and</a:t>
            </a:r>
            <a:endParaRPr sz="4000">
              <a:latin typeface="Times New Roman"/>
              <a:cs typeface="Times New Roman"/>
            </a:endParaRPr>
          </a:p>
          <a:p>
            <a:pPr marL="299085" marR="4253865" indent="-287020">
              <a:lnSpc>
                <a:spcPct val="100000"/>
              </a:lnSpc>
              <a:spcBef>
                <a:spcPts val="965"/>
              </a:spcBef>
            </a:pPr>
            <a:r>
              <a:rPr sz="4000" spc="80" dirty="0">
                <a:solidFill>
                  <a:srgbClr val="FFFFFF"/>
                </a:solidFill>
                <a:latin typeface="Times New Roman"/>
                <a:cs typeface="Times New Roman"/>
              </a:rPr>
              <a:t>–To </a:t>
            </a:r>
            <a:r>
              <a:rPr sz="4000" spc="-5" dirty="0">
                <a:solidFill>
                  <a:srgbClr val="FFFFFF"/>
                </a:solidFill>
                <a:latin typeface="Times New Roman"/>
                <a:cs typeface="Times New Roman"/>
              </a:rPr>
              <a:t>carry out</a:t>
            </a:r>
            <a:r>
              <a:rPr sz="4000" spc="-130" dirty="0">
                <a:solidFill>
                  <a:srgbClr val="FFFFFF"/>
                </a:solidFill>
                <a:latin typeface="Times New Roman"/>
                <a:cs typeface="Times New Roman"/>
              </a:rPr>
              <a:t> </a:t>
            </a:r>
            <a:r>
              <a:rPr sz="4000" spc="-5" dirty="0">
                <a:solidFill>
                  <a:srgbClr val="FFFFFF"/>
                </a:solidFill>
                <a:latin typeface="Times New Roman"/>
                <a:cs typeface="Times New Roman"/>
              </a:rPr>
              <a:t>job  evaluation</a:t>
            </a:r>
            <a:endParaRPr sz="4000">
              <a:latin typeface="Times New Roman"/>
              <a:cs typeface="Times New Roman"/>
            </a:endParaRPr>
          </a:p>
        </p:txBody>
      </p:sp>
      <p:sp>
        <p:nvSpPr>
          <p:cNvPr id="3" name="object 3"/>
          <p:cNvSpPr/>
          <p:nvPr/>
        </p:nvSpPr>
        <p:spPr>
          <a:xfrm>
            <a:off x="5180076" y="836674"/>
            <a:ext cx="3963924" cy="6021324"/>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TotalTime>
  <Words>3795</Words>
  <Application>Microsoft Office PowerPoint</Application>
  <PresentationFormat>On-screen Show (4:3)</PresentationFormat>
  <Paragraphs>369</Paragraphs>
  <Slides>83</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83</vt:i4>
      </vt:variant>
    </vt:vector>
  </HeadingPairs>
  <TitlesOfParts>
    <vt:vector size="89" baseType="lpstr">
      <vt:lpstr>Arial</vt:lpstr>
      <vt:lpstr>Calibri</vt:lpstr>
      <vt:lpstr>Times New Roman</vt:lpstr>
      <vt:lpstr>Trebuchet MS</vt:lpstr>
      <vt:lpstr>Wingdings</vt:lpstr>
      <vt:lpstr>Office Theme</vt:lpstr>
      <vt:lpstr>PowerPoint Presentation</vt:lpstr>
      <vt:lpstr>DEFINITION</vt:lpstr>
      <vt:lpstr>NEED OF  PERFORMANCE EVALUATIONS</vt:lpstr>
      <vt:lpstr>PowerPoint Presentation</vt:lpstr>
      <vt:lpstr>AIMS OF PERFORMANCE</vt:lpstr>
      <vt:lpstr>PURPOSES OF  PERFORMANCE APPRAISAL</vt:lpstr>
      <vt:lpstr>PowerPoint Presentation</vt:lpstr>
      <vt:lpstr>OBJECTIVES OF  PERFORMANCE APPRAISAL</vt:lpstr>
      <vt:lpstr>PowerPoint Presentation</vt:lpstr>
      <vt:lpstr>CAREER DEVELOPMENT  OBJECTIVES</vt:lpstr>
      <vt:lpstr>OBJECTIVES OF COMMUNICATION</vt:lpstr>
      <vt:lpstr>ADMINISTRATIVE OBJECTIVES</vt:lpstr>
      <vt:lpstr>USE OF PERFORMANCE</vt:lpstr>
      <vt:lpstr>ELEMENTS OF  PERFORMANCE APPRAISAL</vt:lpstr>
      <vt:lpstr>CHARACTERISTICS OF EFFECTIVE  PERFORMANCE APPRAISAL</vt:lpstr>
      <vt:lpstr>PowerPoint Presentation</vt:lpstr>
      <vt:lpstr>PowerPoint Presentation</vt:lpstr>
      <vt:lpstr>OBSTACLES TO EFFECTIVE  PERFORMANCE APPRAISAL</vt:lpstr>
      <vt:lpstr>RESISTANCE ON THE PART  OF EVALUATOR BECAUSE:</vt:lpstr>
      <vt:lpstr>PowerPoint Presentation</vt:lpstr>
      <vt:lpstr>WHEN ARE PERFORMANCE  EVALUATIONS SUPPOSED TO HAPPEN</vt:lpstr>
      <vt:lpstr>HOW?</vt:lpstr>
      <vt:lpstr>Step by step Guide to Performance Appraisals</vt:lpstr>
      <vt:lpstr>A.DEVELOP THE STANDARDS  FOR EVALUATION</vt:lpstr>
      <vt:lpstr>B. SETTING OBJECTIVES</vt:lpstr>
      <vt:lpstr>C. DATA COLLECTION</vt:lpstr>
      <vt:lpstr>D. PERFORMANCE  APPRAISAL INTERVIEW</vt:lpstr>
      <vt:lpstr>Guidelines for conducting the  interview</vt:lpstr>
      <vt:lpstr>PowerPoint Presentation</vt:lpstr>
      <vt:lpstr>E. FUTURE GOALS AND  OBJECTIVES</vt:lpstr>
      <vt:lpstr>F. FOLLOW UP</vt:lpstr>
      <vt:lpstr>G. THE PERFORMANCE  EVALUATION REPORT</vt:lpstr>
      <vt:lpstr>PowerPoint Presentation</vt:lpstr>
      <vt:lpstr>Questions to consider when preparing  to write the performance report:</vt:lpstr>
      <vt:lpstr>PowerPoint Presentation</vt:lpstr>
      <vt:lpstr>Guidelines for the writing of the  Employee Performance Report</vt:lpstr>
      <vt:lpstr>H. REWARDING PERFORMANCE</vt:lpstr>
      <vt:lpstr>PowerPoint Presentation</vt:lpstr>
      <vt:lpstr>PowerPoint Presentation</vt:lpstr>
      <vt:lpstr>METHODS OF APPRAISING</vt:lpstr>
      <vt:lpstr>Traditional methods of</vt:lpstr>
      <vt:lpstr>1. Essay appraisal method</vt:lpstr>
      <vt:lpstr>2. Straight ranking method</vt:lpstr>
      <vt:lpstr>Professional Performance Standard 3:  Education: The oncology nurse acquires and  maintains current knowledge in oncology  nursing practice. Criteria: Rating</vt:lpstr>
      <vt:lpstr>3. Paired comparison</vt:lpstr>
      <vt:lpstr>6. Checklist method</vt:lpstr>
      <vt:lpstr>4. Critical incidents methods</vt:lpstr>
      <vt:lpstr>5. Field review</vt:lpstr>
      <vt:lpstr>7. Graphic rating scale</vt:lpstr>
      <vt:lpstr>8. Forced Distribution</vt:lpstr>
      <vt:lpstr>Modern methods of</vt:lpstr>
      <vt:lpstr>1. Assessment centres</vt:lpstr>
      <vt:lpstr>2. Behaviorally anchored  rating scales</vt:lpstr>
      <vt:lpstr>3. Human resource accounting method</vt:lpstr>
      <vt:lpstr>PowerPoint Presentation</vt:lpstr>
      <vt:lpstr>4. 360-Degree-performance-  appraisal method</vt:lpstr>
      <vt:lpstr>PowerPoint Presentation</vt:lpstr>
      <vt:lpstr>360 degree appraisal has four  integral components:</vt:lpstr>
      <vt:lpstr>„Management by Objectives‟  (MBO)</vt:lpstr>
      <vt:lpstr>PowerPoint Presentation</vt:lpstr>
      <vt:lpstr>ERRORS IN WRITING  PERFORMANCE EVALUATIONS</vt:lpstr>
      <vt:lpstr>EFFECTIVE MANAGEMENT OF  PERFORMANCE APPRAISAL</vt:lpstr>
      <vt:lpstr>PowerPoint Presentation</vt:lpstr>
      <vt:lpstr>PowerPoint Presentation</vt:lpstr>
      <vt:lpstr>QUALITIES OF A GOOD</vt:lpstr>
      <vt:lpstr>BENEFITS OF PERFORMANCE  APPRAISAL</vt:lpstr>
      <vt:lpstr>Benefit for the individual:</vt:lpstr>
      <vt:lpstr>Benefit to the line/  manager/supervisor/team leader:</vt:lpstr>
      <vt:lpstr>Benefits to the organization</vt:lpstr>
      <vt:lpstr>PowerPoint Presentation</vt:lpstr>
      <vt:lpstr>PowerPoint Presentation</vt:lpstr>
      <vt:lpstr>PowerPoint Presentation</vt:lpstr>
      <vt:lpstr>PowerPoint Presentation</vt:lpstr>
      <vt:lpstr>PowerPoint Presentation</vt:lpstr>
      <vt:lpstr>PERFORMANCE APPRAISAL IN  GOVERNMENT ORGANIZATIONS</vt:lpstr>
      <vt:lpstr>PowerPoint Presentation</vt:lpstr>
      <vt:lpstr>PowerPoint Presentation</vt:lpstr>
      <vt:lpstr>ROLE OF ADMINISTRATOR  IN PERFORMANCE APPRAISAL</vt:lpstr>
      <vt:lpstr>PowerPoint Presentation</vt:lpstr>
      <vt:lpstr>PowerPoint Presentation</vt:lpstr>
      <vt:lpstr>PowerPoint Presentation</vt:lpstr>
      <vt:lpstr>RESEARCH RELATED TO  PERFORMANCE APPRAISAL</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Dr Vilas</dc:creator>
  <cp:lastModifiedBy>User</cp:lastModifiedBy>
  <cp:revision>1</cp:revision>
  <dcterms:created xsi:type="dcterms:W3CDTF">2020-05-17T10:11:52Z</dcterms:created>
  <dcterms:modified xsi:type="dcterms:W3CDTF">2021-05-09T13:25:27Z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2013-06-15T00:00:00Z</vt:filetime>
  </property>
  <property fmtid="{D5CDD505-2E9C-101B-9397-08002B2CF9AE}" pid="3" name="Creator">
    <vt:lpwstr>Microsoft® Office PowerPoint® 2007</vt:lpwstr>
  </property>
  <property fmtid="{D5CDD505-2E9C-101B-9397-08002B2CF9AE}" pid="4" name="LastSaved">
    <vt:filetime>2020-05-17T00:00:00Z</vt:filetime>
  </property>
</Properties>
</file>